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7" r:id="rId3"/>
    <p:sldId id="258" r:id="rId4"/>
    <p:sldId id="290" r:id="rId5"/>
    <p:sldId id="295" r:id="rId6"/>
    <p:sldId id="292" r:id="rId7"/>
    <p:sldId id="296" r:id="rId8"/>
    <p:sldId id="289" r:id="rId9"/>
    <p:sldId id="288" r:id="rId10"/>
    <p:sldId id="293" r:id="rId11"/>
    <p:sldId id="299" r:id="rId12"/>
    <p:sldId id="294" r:id="rId13"/>
    <p:sldId id="300" r:id="rId14"/>
    <p:sldId id="287" r:id="rId15"/>
    <p:sldId id="301" r:id="rId16"/>
    <p:sldId id="259" r:id="rId17"/>
    <p:sldId id="261" r:id="rId18"/>
    <p:sldId id="302" r:id="rId19"/>
    <p:sldId id="265" r:id="rId20"/>
    <p:sldId id="267" r:id="rId21"/>
    <p:sldId id="303" r:id="rId22"/>
    <p:sldId id="272" r:id="rId23"/>
    <p:sldId id="274" r:id="rId24"/>
    <p:sldId id="276" r:id="rId25"/>
    <p:sldId id="280" r:id="rId26"/>
    <p:sldId id="277" r:id="rId27"/>
    <p:sldId id="278" r:id="rId28"/>
    <p:sldId id="309" r:id="rId29"/>
    <p:sldId id="285" r:id="rId30"/>
    <p:sldId id="30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FFFF"/>
    <a:srgbClr val="CCECFF"/>
    <a:srgbClr val="EAEAEA"/>
    <a:srgbClr val="CCFF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026" autoAdjust="0"/>
  </p:normalViewPr>
  <p:slideViewPr>
    <p:cSldViewPr snapToGrid="0">
      <p:cViewPr varScale="1">
        <p:scale>
          <a:sx n="51" d="100"/>
          <a:sy n="51" d="100"/>
        </p:scale>
        <p:origin x="1256"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857D3-2AAA-4D64-8F50-93A389C7AE18}" type="doc">
      <dgm:prSet loTypeId="urn:microsoft.com/office/officeart/2005/8/layout/pyramid2" loCatId="list" qsTypeId="urn:microsoft.com/office/officeart/2005/8/quickstyle/simple1" qsCatId="simple" csTypeId="urn:microsoft.com/office/officeart/2005/8/colors/accent1_2" csCatId="accent1" phldr="1"/>
      <dgm:spPr/>
    </dgm:pt>
    <dgm:pt modelId="{A99F49FE-C0D4-4B33-B450-CE311A58EAA5}">
      <dgm:prSet phldrT="[Text]"/>
      <dgm:spPr/>
      <dgm:t>
        <a:bodyPr/>
        <a:lstStyle/>
        <a:p>
          <a:r>
            <a:rPr lang="en-US" dirty="0"/>
            <a:t>No Evidence/ Hunch</a:t>
          </a:r>
        </a:p>
      </dgm:t>
    </dgm:pt>
    <dgm:pt modelId="{1AAF42B8-72B3-42F5-97DD-7515BA468F18}" type="parTrans" cxnId="{40C47E78-4605-4925-AE5E-1BA12A79816C}">
      <dgm:prSet/>
      <dgm:spPr/>
      <dgm:t>
        <a:bodyPr/>
        <a:lstStyle/>
        <a:p>
          <a:endParaRPr lang="en-US"/>
        </a:p>
      </dgm:t>
    </dgm:pt>
    <dgm:pt modelId="{D1A8D69B-0CA8-42C8-9F88-07F4B283C50D}" type="sibTrans" cxnId="{40C47E78-4605-4925-AE5E-1BA12A79816C}">
      <dgm:prSet/>
      <dgm:spPr/>
      <dgm:t>
        <a:bodyPr/>
        <a:lstStyle/>
        <a:p>
          <a:endParaRPr lang="en-US"/>
        </a:p>
      </dgm:t>
    </dgm:pt>
    <dgm:pt modelId="{E71B0FC9-CCB1-4E03-AF29-4983C53E171B}">
      <dgm:prSet phldrT="[Text]"/>
      <dgm:spPr/>
      <dgm:t>
        <a:bodyPr/>
        <a:lstStyle/>
        <a:p>
          <a:r>
            <a:rPr lang="en-US" dirty="0"/>
            <a:t>Probable Cause</a:t>
          </a:r>
        </a:p>
      </dgm:t>
    </dgm:pt>
    <dgm:pt modelId="{2A9DEADD-C837-49F1-A9B3-4A28010531EF}" type="parTrans" cxnId="{B1F9BB1E-356C-4280-9A73-49259B3E2ABB}">
      <dgm:prSet/>
      <dgm:spPr/>
      <dgm:t>
        <a:bodyPr/>
        <a:lstStyle/>
        <a:p>
          <a:endParaRPr lang="en-US"/>
        </a:p>
      </dgm:t>
    </dgm:pt>
    <dgm:pt modelId="{B0F8738C-B2C6-40A3-8A5D-162B6818A809}" type="sibTrans" cxnId="{B1F9BB1E-356C-4280-9A73-49259B3E2ABB}">
      <dgm:prSet/>
      <dgm:spPr/>
      <dgm:t>
        <a:bodyPr/>
        <a:lstStyle/>
        <a:p>
          <a:endParaRPr lang="en-US"/>
        </a:p>
      </dgm:t>
    </dgm:pt>
    <dgm:pt modelId="{0CD0E4EA-6343-441B-BFD3-023819BF95EB}">
      <dgm:prSet phldrT="[Text]"/>
      <dgm:spPr/>
      <dgm:t>
        <a:bodyPr/>
        <a:lstStyle/>
        <a:p>
          <a:r>
            <a:rPr lang="en-US" dirty="0"/>
            <a:t>Beyond a Reasonable Doubt</a:t>
          </a:r>
        </a:p>
      </dgm:t>
    </dgm:pt>
    <dgm:pt modelId="{182346C6-FD51-49AB-AA2E-B3E10D2A92D7}" type="parTrans" cxnId="{4E48F8D6-7F6A-44DC-BA51-1E2D95B7C7A5}">
      <dgm:prSet/>
      <dgm:spPr/>
      <dgm:t>
        <a:bodyPr/>
        <a:lstStyle/>
        <a:p>
          <a:endParaRPr lang="en-US"/>
        </a:p>
      </dgm:t>
    </dgm:pt>
    <dgm:pt modelId="{D57FB2F0-53AE-4699-B7F8-EE1A8F0BA120}" type="sibTrans" cxnId="{4E48F8D6-7F6A-44DC-BA51-1E2D95B7C7A5}">
      <dgm:prSet/>
      <dgm:spPr/>
      <dgm:t>
        <a:bodyPr/>
        <a:lstStyle/>
        <a:p>
          <a:endParaRPr lang="en-US"/>
        </a:p>
      </dgm:t>
    </dgm:pt>
    <dgm:pt modelId="{C7019765-3580-4B57-BD6C-61DD3B051321}" type="pres">
      <dgm:prSet presAssocID="{9BA857D3-2AAA-4D64-8F50-93A389C7AE18}" presName="compositeShape" presStyleCnt="0">
        <dgm:presLayoutVars>
          <dgm:dir/>
          <dgm:resizeHandles/>
        </dgm:presLayoutVars>
      </dgm:prSet>
      <dgm:spPr/>
    </dgm:pt>
    <dgm:pt modelId="{7DF79372-4C4B-432C-BBB3-A9140CA53319}" type="pres">
      <dgm:prSet presAssocID="{9BA857D3-2AAA-4D64-8F50-93A389C7AE18}" presName="pyramid" presStyleLbl="node1" presStyleIdx="0" presStyleCnt="1"/>
      <dgm:spPr/>
    </dgm:pt>
    <dgm:pt modelId="{34F1F430-C524-4778-9CE7-4B046B8449E4}" type="pres">
      <dgm:prSet presAssocID="{9BA857D3-2AAA-4D64-8F50-93A389C7AE18}" presName="theList" presStyleCnt="0"/>
      <dgm:spPr/>
    </dgm:pt>
    <dgm:pt modelId="{81FC7CD5-69C9-430E-9B97-1AA434C71937}" type="pres">
      <dgm:prSet presAssocID="{A99F49FE-C0D4-4B33-B450-CE311A58EAA5}" presName="aNode" presStyleLbl="fgAcc1" presStyleIdx="0" presStyleCnt="3">
        <dgm:presLayoutVars>
          <dgm:bulletEnabled val="1"/>
        </dgm:presLayoutVars>
      </dgm:prSet>
      <dgm:spPr/>
    </dgm:pt>
    <dgm:pt modelId="{61922FAE-EB00-48DB-BA08-8226A8086D4B}" type="pres">
      <dgm:prSet presAssocID="{A99F49FE-C0D4-4B33-B450-CE311A58EAA5}" presName="aSpace" presStyleCnt="0"/>
      <dgm:spPr/>
    </dgm:pt>
    <dgm:pt modelId="{6F6EC0B3-F4B6-4575-9B2E-65926BB4BEC7}" type="pres">
      <dgm:prSet presAssocID="{E71B0FC9-CCB1-4E03-AF29-4983C53E171B}" presName="aNode" presStyleLbl="fgAcc1" presStyleIdx="1" presStyleCnt="3">
        <dgm:presLayoutVars>
          <dgm:bulletEnabled val="1"/>
        </dgm:presLayoutVars>
      </dgm:prSet>
      <dgm:spPr/>
    </dgm:pt>
    <dgm:pt modelId="{EB447410-6308-4AE6-AEE4-7BE838175839}" type="pres">
      <dgm:prSet presAssocID="{E71B0FC9-CCB1-4E03-AF29-4983C53E171B}" presName="aSpace" presStyleCnt="0"/>
      <dgm:spPr/>
    </dgm:pt>
    <dgm:pt modelId="{2E62DB50-43EF-44E1-82E7-E6059747D6DC}" type="pres">
      <dgm:prSet presAssocID="{0CD0E4EA-6343-441B-BFD3-023819BF95EB}" presName="aNode" presStyleLbl="fgAcc1" presStyleIdx="2" presStyleCnt="3">
        <dgm:presLayoutVars>
          <dgm:bulletEnabled val="1"/>
        </dgm:presLayoutVars>
      </dgm:prSet>
      <dgm:spPr/>
    </dgm:pt>
    <dgm:pt modelId="{921979D7-FBA8-4501-9AA3-A955DFE3B94E}" type="pres">
      <dgm:prSet presAssocID="{0CD0E4EA-6343-441B-BFD3-023819BF95EB}" presName="aSpace" presStyleCnt="0"/>
      <dgm:spPr/>
    </dgm:pt>
  </dgm:ptLst>
  <dgm:cxnLst>
    <dgm:cxn modelId="{B1F9BB1E-356C-4280-9A73-49259B3E2ABB}" srcId="{9BA857D3-2AAA-4D64-8F50-93A389C7AE18}" destId="{E71B0FC9-CCB1-4E03-AF29-4983C53E171B}" srcOrd="1" destOrd="0" parTransId="{2A9DEADD-C837-49F1-A9B3-4A28010531EF}" sibTransId="{B0F8738C-B2C6-40A3-8A5D-162B6818A809}"/>
    <dgm:cxn modelId="{B4BE2142-6FE7-4F04-93A0-041791084552}" type="presOf" srcId="{9BA857D3-2AAA-4D64-8F50-93A389C7AE18}" destId="{C7019765-3580-4B57-BD6C-61DD3B051321}" srcOrd="0" destOrd="0" presId="urn:microsoft.com/office/officeart/2005/8/layout/pyramid2"/>
    <dgm:cxn modelId="{40C47E78-4605-4925-AE5E-1BA12A79816C}" srcId="{9BA857D3-2AAA-4D64-8F50-93A389C7AE18}" destId="{A99F49FE-C0D4-4B33-B450-CE311A58EAA5}" srcOrd="0" destOrd="0" parTransId="{1AAF42B8-72B3-42F5-97DD-7515BA468F18}" sibTransId="{D1A8D69B-0CA8-42C8-9F88-07F4B283C50D}"/>
    <dgm:cxn modelId="{391131BD-2CC3-4D31-A36B-0902BC356EF4}" type="presOf" srcId="{0CD0E4EA-6343-441B-BFD3-023819BF95EB}" destId="{2E62DB50-43EF-44E1-82E7-E6059747D6DC}" srcOrd="0" destOrd="0" presId="urn:microsoft.com/office/officeart/2005/8/layout/pyramid2"/>
    <dgm:cxn modelId="{3BE21DC9-C973-4EC6-9E0E-EDCA69D6165D}" type="presOf" srcId="{A99F49FE-C0D4-4B33-B450-CE311A58EAA5}" destId="{81FC7CD5-69C9-430E-9B97-1AA434C71937}" srcOrd="0" destOrd="0" presId="urn:microsoft.com/office/officeart/2005/8/layout/pyramid2"/>
    <dgm:cxn modelId="{4E48F8D6-7F6A-44DC-BA51-1E2D95B7C7A5}" srcId="{9BA857D3-2AAA-4D64-8F50-93A389C7AE18}" destId="{0CD0E4EA-6343-441B-BFD3-023819BF95EB}" srcOrd="2" destOrd="0" parTransId="{182346C6-FD51-49AB-AA2E-B3E10D2A92D7}" sibTransId="{D57FB2F0-53AE-4699-B7F8-EE1A8F0BA120}"/>
    <dgm:cxn modelId="{F6736ADA-D022-49AE-8C83-041B4110B969}" type="presOf" srcId="{E71B0FC9-CCB1-4E03-AF29-4983C53E171B}" destId="{6F6EC0B3-F4B6-4575-9B2E-65926BB4BEC7}" srcOrd="0" destOrd="0" presId="urn:microsoft.com/office/officeart/2005/8/layout/pyramid2"/>
    <dgm:cxn modelId="{D964ED8A-E38A-4380-8B85-43CFA2667419}" type="presParOf" srcId="{C7019765-3580-4B57-BD6C-61DD3B051321}" destId="{7DF79372-4C4B-432C-BBB3-A9140CA53319}" srcOrd="0" destOrd="0" presId="urn:microsoft.com/office/officeart/2005/8/layout/pyramid2"/>
    <dgm:cxn modelId="{7B3C7293-28E2-4DED-ADD6-4D8926CECA13}" type="presParOf" srcId="{C7019765-3580-4B57-BD6C-61DD3B051321}" destId="{34F1F430-C524-4778-9CE7-4B046B8449E4}" srcOrd="1" destOrd="0" presId="urn:microsoft.com/office/officeart/2005/8/layout/pyramid2"/>
    <dgm:cxn modelId="{7BBAF83F-C679-419F-81D1-B110CB5EBF3B}" type="presParOf" srcId="{34F1F430-C524-4778-9CE7-4B046B8449E4}" destId="{81FC7CD5-69C9-430E-9B97-1AA434C71937}" srcOrd="0" destOrd="0" presId="urn:microsoft.com/office/officeart/2005/8/layout/pyramid2"/>
    <dgm:cxn modelId="{CED0A298-E56E-465E-94D0-D4D2FEB05DD5}" type="presParOf" srcId="{34F1F430-C524-4778-9CE7-4B046B8449E4}" destId="{61922FAE-EB00-48DB-BA08-8226A8086D4B}" srcOrd="1" destOrd="0" presId="urn:microsoft.com/office/officeart/2005/8/layout/pyramid2"/>
    <dgm:cxn modelId="{006A79B5-5A77-41AE-A293-450139B5ADDD}" type="presParOf" srcId="{34F1F430-C524-4778-9CE7-4B046B8449E4}" destId="{6F6EC0B3-F4B6-4575-9B2E-65926BB4BEC7}" srcOrd="2" destOrd="0" presId="urn:microsoft.com/office/officeart/2005/8/layout/pyramid2"/>
    <dgm:cxn modelId="{64D48551-9EA9-47CC-8FA6-062E45D17E11}" type="presParOf" srcId="{34F1F430-C524-4778-9CE7-4B046B8449E4}" destId="{EB447410-6308-4AE6-AEE4-7BE838175839}" srcOrd="3" destOrd="0" presId="urn:microsoft.com/office/officeart/2005/8/layout/pyramid2"/>
    <dgm:cxn modelId="{CE9F4E20-CBC7-4D50-BE93-2C1BE1997B17}" type="presParOf" srcId="{34F1F430-C524-4778-9CE7-4B046B8449E4}" destId="{2E62DB50-43EF-44E1-82E7-E6059747D6DC}" srcOrd="4" destOrd="0" presId="urn:microsoft.com/office/officeart/2005/8/layout/pyramid2"/>
    <dgm:cxn modelId="{6ACEE00A-D069-4E87-8361-A01A3E8F3043}" type="presParOf" srcId="{34F1F430-C524-4778-9CE7-4B046B8449E4}" destId="{921979D7-FBA8-4501-9AA3-A955DFE3B94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79372-4C4B-432C-BBB3-A9140CA53319}">
      <dsp:nvSpPr>
        <dsp:cNvPr id="0" name=""/>
        <dsp:cNvSpPr/>
      </dsp:nvSpPr>
      <dsp:spPr>
        <a:xfrm>
          <a:off x="237543" y="0"/>
          <a:ext cx="3354190" cy="3354190"/>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FC7CD5-69C9-430E-9B97-1AA434C71937}">
      <dsp:nvSpPr>
        <dsp:cNvPr id="0" name=""/>
        <dsp:cNvSpPr/>
      </dsp:nvSpPr>
      <dsp:spPr>
        <a:xfrm>
          <a:off x="1914638" y="337220"/>
          <a:ext cx="2180223" cy="79399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No Evidence/ Hunch</a:t>
          </a:r>
        </a:p>
      </dsp:txBody>
      <dsp:txXfrm>
        <a:off x="1953398" y="375980"/>
        <a:ext cx="2102703" cy="716479"/>
      </dsp:txXfrm>
    </dsp:sp>
    <dsp:sp modelId="{6F6EC0B3-F4B6-4575-9B2E-65926BB4BEC7}">
      <dsp:nvSpPr>
        <dsp:cNvPr id="0" name=""/>
        <dsp:cNvSpPr/>
      </dsp:nvSpPr>
      <dsp:spPr>
        <a:xfrm>
          <a:off x="1914638" y="1230470"/>
          <a:ext cx="2180223" cy="79399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Probable Cause</a:t>
          </a:r>
        </a:p>
      </dsp:txBody>
      <dsp:txXfrm>
        <a:off x="1953398" y="1269230"/>
        <a:ext cx="2102703" cy="716479"/>
      </dsp:txXfrm>
    </dsp:sp>
    <dsp:sp modelId="{2E62DB50-43EF-44E1-82E7-E6059747D6DC}">
      <dsp:nvSpPr>
        <dsp:cNvPr id="0" name=""/>
        <dsp:cNvSpPr/>
      </dsp:nvSpPr>
      <dsp:spPr>
        <a:xfrm>
          <a:off x="1914638" y="2123719"/>
          <a:ext cx="2180223" cy="79399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Beyond a Reasonable Doubt</a:t>
          </a:r>
        </a:p>
      </dsp:txBody>
      <dsp:txXfrm>
        <a:off x="1953398" y="2162479"/>
        <a:ext cx="2102703" cy="71647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1890AA-0285-4D8F-93A5-16E257F278C4}"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5E35F-46F9-47BE-9B5A-38D858411AFB}" type="slidenum">
              <a:rPr lang="en-US" smtClean="0"/>
              <a:t>‹#›</a:t>
            </a:fld>
            <a:endParaRPr lang="en-US"/>
          </a:p>
        </p:txBody>
      </p:sp>
    </p:spTree>
    <p:extLst>
      <p:ext uri="{BB962C8B-B14F-4D97-AF65-F5344CB8AC3E}">
        <p14:creationId xmlns:p14="http://schemas.microsoft.com/office/powerpoint/2010/main" val="405570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5E35F-46F9-47BE-9B5A-38D858411AFB}" type="slidenum">
              <a:rPr lang="en-US" smtClean="0"/>
              <a:t>4</a:t>
            </a:fld>
            <a:endParaRPr lang="en-US"/>
          </a:p>
        </p:txBody>
      </p:sp>
    </p:spTree>
    <p:extLst>
      <p:ext uri="{BB962C8B-B14F-4D97-AF65-F5344CB8AC3E}">
        <p14:creationId xmlns:p14="http://schemas.microsoft.com/office/powerpoint/2010/main" val="254097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5E35F-46F9-47BE-9B5A-38D858411AFB}" type="slidenum">
              <a:rPr lang="en-US" smtClean="0"/>
              <a:t>11</a:t>
            </a:fld>
            <a:endParaRPr lang="en-US"/>
          </a:p>
        </p:txBody>
      </p:sp>
    </p:spTree>
    <p:extLst>
      <p:ext uri="{BB962C8B-B14F-4D97-AF65-F5344CB8AC3E}">
        <p14:creationId xmlns:p14="http://schemas.microsoft.com/office/powerpoint/2010/main" val="48104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5E35F-46F9-47BE-9B5A-38D858411AFB}" type="slidenum">
              <a:rPr lang="en-US" smtClean="0"/>
              <a:t>27</a:t>
            </a:fld>
            <a:endParaRPr lang="en-US"/>
          </a:p>
        </p:txBody>
      </p:sp>
    </p:spTree>
    <p:extLst>
      <p:ext uri="{BB962C8B-B14F-4D97-AF65-F5344CB8AC3E}">
        <p14:creationId xmlns:p14="http://schemas.microsoft.com/office/powerpoint/2010/main" val="101152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5E35F-46F9-47BE-9B5A-38D858411AFB}" type="slidenum">
              <a:rPr lang="en-US" smtClean="0"/>
              <a:t>30</a:t>
            </a:fld>
            <a:endParaRPr lang="en-US"/>
          </a:p>
        </p:txBody>
      </p:sp>
    </p:spTree>
    <p:extLst>
      <p:ext uri="{BB962C8B-B14F-4D97-AF65-F5344CB8AC3E}">
        <p14:creationId xmlns:p14="http://schemas.microsoft.com/office/powerpoint/2010/main" val="239283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FB0C1E-39CD-495C-913F-FB6B9A403854}" type="datetime1">
              <a:rPr lang="en-US" smtClean="0"/>
              <a:t>12/2/2018</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A5FAEA-F02D-4C41-87DB-E53394B2590A}" type="datetime1">
              <a:rPr lang="en-US" smtClean="0"/>
              <a:t>12/2/2018</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7AB6446-4B10-4D71-BB9F-DB8E165D964D}" type="datetime1">
              <a:rPr lang="en-US" smtClean="0"/>
              <a:t>12/2/2018</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1BBA2AA-EAF3-4558-A3AF-23D697D797E1}" type="datetime1">
              <a:rPr lang="en-US" smtClean="0"/>
              <a:t>12/2/2018</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377849-1E0A-4143-9A2F-6846999592E4}" type="datetime1">
              <a:rPr lang="en-US" smtClean="0"/>
              <a:t>12/2/2018</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112FEEE-B6A0-44F3-AF9F-BD6989046471}" type="datetime1">
              <a:rPr lang="en-US" smtClean="0"/>
              <a:t>12/2/2018</a:t>
            </a:fld>
            <a:endParaRPr lang="en-US" dirty="0"/>
          </a:p>
        </p:txBody>
      </p:sp>
      <p:sp>
        <p:nvSpPr>
          <p:cNvPr id="4"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CEF1AC8-25DE-4509-AF07-6368B94C903D}" type="datetime1">
              <a:rPr lang="en-US" smtClean="0"/>
              <a:t>12/2/2018</a:t>
            </a:fld>
            <a:endParaRPr lang="en-US" dirty="0"/>
          </a:p>
        </p:txBody>
      </p:sp>
      <p:sp>
        <p:nvSpPr>
          <p:cNvPr id="4"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FD74B2-C8DA-4D3A-9A70-1377EBFA4927}" type="datetime1">
              <a:rPr lang="en-US" smtClean="0"/>
              <a:t>12/2/2018</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F82DE4-E9E6-4859-8103-118503E4E127}" type="datetime1">
              <a:rPr lang="en-US" smtClean="0"/>
              <a:t>12/2/2018</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06E7685-D6EE-42F4-B57D-8C90C6A4273F}" type="datetime1">
              <a:rPr lang="en-US" smtClean="0"/>
              <a:t>12/2/2018</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C7B340-0857-46A7-9EF6-700F43859793}" type="datetime1">
              <a:rPr lang="en-US" smtClean="0"/>
              <a:t>12/2/2018</a:t>
            </a:fld>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3D79B3-F425-4D72-B48C-2C88D9990EC7}" type="datetime1">
              <a:rPr lang="en-US" smtClean="0"/>
              <a:t>12/2/2018</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422B7F-BB6E-4B2C-812B-DC6BA8F91504}" type="datetime1">
              <a:rPr lang="en-US" smtClean="0"/>
              <a:t>12/2/2018</a:t>
            </a:fld>
            <a:endParaRPr lang="en-US" dirty="0"/>
          </a:p>
        </p:txBody>
      </p:sp>
      <p:sp>
        <p:nvSpPr>
          <p:cNvPr id="8" name="Footer Placeholder 7"/>
          <p:cNvSpPr>
            <a:spLocks noGrp="1"/>
          </p:cNvSpPr>
          <p:nvPr>
            <p:ph type="ftr" sz="quarter" idx="11"/>
          </p:nvPr>
        </p:nvSpPr>
        <p:spPr/>
        <p:txBody>
          <a:bodyPr/>
          <a:lstStyle/>
          <a:p>
            <a:r>
              <a:rPr lang="en-US"/>
              <a:t>1</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C6BD840-0A17-4427-8D5C-FBF5B3F268DB}" type="datetime1">
              <a:rPr lang="en-US" smtClean="0"/>
              <a:t>12/2/2018</a:t>
            </a:fld>
            <a:endParaRPr lang="en-US" dirty="0"/>
          </a:p>
        </p:txBody>
      </p:sp>
      <p:sp>
        <p:nvSpPr>
          <p:cNvPr id="5" name="Footer Placeholder 3"/>
          <p:cNvSpPr>
            <a:spLocks noGrp="1"/>
          </p:cNvSpPr>
          <p:nvPr>
            <p:ph type="ftr" sz="quarter" idx="11"/>
          </p:nvPr>
        </p:nvSpPr>
        <p:spPr/>
        <p:txBody>
          <a:bodyPr/>
          <a:lstStyle/>
          <a:p>
            <a:r>
              <a:rPr lang="en-US"/>
              <a:t>1</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EB30524-91EC-414A-95C2-9E78AB00EB49}" type="datetime1">
              <a:rPr lang="en-US" smtClean="0"/>
              <a:t>12/2/2018</a:t>
            </a:fld>
            <a:endParaRPr lang="en-US" dirty="0"/>
          </a:p>
        </p:txBody>
      </p:sp>
      <p:sp>
        <p:nvSpPr>
          <p:cNvPr id="5" name="Footer Placeholder 2"/>
          <p:cNvSpPr>
            <a:spLocks noGrp="1"/>
          </p:cNvSpPr>
          <p:nvPr>
            <p:ph type="ftr" sz="quarter" idx="11"/>
          </p:nvPr>
        </p:nvSpPr>
        <p:spPr/>
        <p:txBody>
          <a:bodyPr/>
          <a:lstStyle/>
          <a:p>
            <a:r>
              <a:rPr lang="en-US"/>
              <a:t>1</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04D96581-7BC4-451E-A21C-5F93612C077B}" type="datetime1">
              <a:rPr lang="en-US" smtClean="0"/>
              <a:t>12/2/2018</a:t>
            </a:fld>
            <a:endParaRPr lang="en-US" dirty="0"/>
          </a:p>
        </p:txBody>
      </p:sp>
      <p:sp>
        <p:nvSpPr>
          <p:cNvPr id="5" name="Footer Placeholder 5"/>
          <p:cNvSpPr>
            <a:spLocks noGrp="1"/>
          </p:cNvSpPr>
          <p:nvPr>
            <p:ph type="ftr" sz="quarter" idx="11"/>
          </p:nvPr>
        </p:nvSpPr>
        <p:spPr/>
        <p:txBody>
          <a:bodyPr/>
          <a:lstStyle/>
          <a:p>
            <a:r>
              <a:rPr lang="en-US"/>
              <a:t>1</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9C65B8-3128-4771-A8FC-8A235081843D}" type="datetime1">
              <a:rPr lang="en-US" smtClean="0"/>
              <a:t>12/2/2018</a:t>
            </a:fld>
            <a:endParaRPr lang="en-US" dirty="0"/>
          </a:p>
        </p:txBody>
      </p:sp>
      <p:sp>
        <p:nvSpPr>
          <p:cNvPr id="6" name="Footer Placeholder 5"/>
          <p:cNvSpPr>
            <a:spLocks noGrp="1"/>
          </p:cNvSpPr>
          <p:nvPr>
            <p:ph type="ftr" sz="quarter" idx="11"/>
          </p:nvPr>
        </p:nvSpPr>
        <p:spPr/>
        <p:txBody>
          <a:bodyPr/>
          <a:lstStyle/>
          <a:p>
            <a:r>
              <a:rPr lang="en-US"/>
              <a:t>1</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F2A4D1D-6500-48F6-BABC-BCF7380BE1A4}" type="datetime1">
              <a:rPr lang="en-US" smtClean="0"/>
              <a:t>12/2/2018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1</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hyperlink" Target="http://time.com/5199669/parkland-student-walkout-stoneman-dougla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nccs.net/online-resources/us-constitution/amendments-to-the-us-constitution/the-bill-of-rights-amendments-1-10/amendment-5-protection-of-rights-to-life-liberty-and-propert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content.time.com/time/video/player/0,32068,1026395309001_2080304,00.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520" y="1679934"/>
            <a:ext cx="11184818" cy="2912011"/>
          </a:xfrm>
        </p:spPr>
        <p:txBody>
          <a:bodyPr/>
          <a:lstStyle/>
          <a:p>
            <a:pPr algn="ctr"/>
            <a:r>
              <a:rPr lang="en-US" sz="6600" b="1" dirty="0">
                <a:latin typeface="Century Gothic" pitchFamily="34" charset="0"/>
                <a:cs typeface="Times New Roman" panose="02020603050405020304" pitchFamily="18" charset="0"/>
              </a:rPr>
              <a:t>What is the Bill of Rights and What Does it Protect?</a:t>
            </a:r>
            <a:br>
              <a:rPr lang="en-US" sz="6600" dirty="0">
                <a:latin typeface="Century Gothic" pitchFamily="34" charset="0"/>
                <a:cs typeface="Times New Roman" panose="02020603050405020304" pitchFamily="18" charset="0"/>
              </a:rPr>
            </a:br>
            <a:br>
              <a:rPr lang="en-US" sz="4400" dirty="0">
                <a:latin typeface="Century Gothic" pitchFamily="34" charset="0"/>
                <a:cs typeface="Times New Roman" panose="02020603050405020304" pitchFamily="18" charset="0"/>
              </a:rPr>
            </a:br>
            <a:r>
              <a:rPr lang="en-US" sz="4000" dirty="0">
                <a:latin typeface="Century Gothic" pitchFamily="34" charset="0"/>
                <a:cs typeface="Times New Roman" panose="02020603050405020304" pitchFamily="18" charset="0"/>
              </a:rPr>
              <a:t>Lesson 9, Unit 2</a:t>
            </a:r>
            <a:endParaRPr lang="en-US" sz="2000" dirty="0">
              <a:latin typeface="Century Gothic" pitchFamily="34"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a:t>1</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2472455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5166" y="452718"/>
            <a:ext cx="7638906" cy="1400530"/>
          </a:xfrm>
        </p:spPr>
        <p:txBody>
          <a:bodyPr/>
          <a:lstStyle/>
          <a:p>
            <a:r>
              <a:rPr lang="en-US" sz="3200" b="1" dirty="0"/>
              <a:t>1st Amendment Protects </a:t>
            </a:r>
            <a:br>
              <a:rPr lang="en-US" sz="3200" b="1" dirty="0"/>
            </a:br>
            <a:r>
              <a:rPr lang="en-US" sz="4400" b="1" dirty="0"/>
              <a:t>Freedom of the Press</a:t>
            </a:r>
            <a:endParaRPr lang="en-US" b="1" dirty="0"/>
          </a:p>
        </p:txBody>
      </p:sp>
      <p:sp>
        <p:nvSpPr>
          <p:cNvPr id="4" name="Content Placeholder 3"/>
          <p:cNvSpPr>
            <a:spLocks noGrp="1"/>
          </p:cNvSpPr>
          <p:nvPr>
            <p:ph idx="1"/>
          </p:nvPr>
        </p:nvSpPr>
        <p:spPr>
          <a:xfrm>
            <a:off x="568960" y="2113280"/>
            <a:ext cx="10708640" cy="4470400"/>
          </a:xfrm>
        </p:spPr>
        <p:txBody>
          <a:bodyPr>
            <a:normAutofit/>
          </a:bodyPr>
          <a:lstStyle/>
          <a:p>
            <a:pPr marL="0" indent="0">
              <a:spcBef>
                <a:spcPts val="0"/>
              </a:spcBef>
              <a:spcAft>
                <a:spcPts val="1800"/>
              </a:spcAft>
              <a:buNone/>
            </a:pPr>
            <a:r>
              <a:rPr lang="en-US" sz="2600" b="1" dirty="0">
                <a:solidFill>
                  <a:srgbClr val="FFFF00"/>
                </a:solidFill>
              </a:rPr>
              <a:t>The government cannot restrict the right to obtain and publish ideas.</a:t>
            </a:r>
          </a:p>
          <a:p>
            <a:pPr marL="0" indent="0">
              <a:spcBef>
                <a:spcPts val="0"/>
              </a:spcBef>
              <a:spcAft>
                <a:spcPts val="1800"/>
              </a:spcAft>
              <a:buNone/>
            </a:pPr>
            <a:endParaRPr lang="en-US" sz="2600" b="1" dirty="0">
              <a:solidFill>
                <a:srgbClr val="FFFF00"/>
              </a:solidFill>
            </a:endParaRPr>
          </a:p>
          <a:p>
            <a:pPr marL="0" indent="0">
              <a:spcBef>
                <a:spcPts val="0"/>
              </a:spcBef>
              <a:spcAft>
                <a:spcPts val="1800"/>
              </a:spcAft>
              <a:buNone/>
            </a:pPr>
            <a:r>
              <a:rPr lang="en-US" sz="2600" b="1" dirty="0">
                <a:solidFill>
                  <a:srgbClr val="FFFF00"/>
                </a:solidFill>
              </a:rPr>
              <a:t>This amendment protects citizens from overbearing government censorship of written or published ideas. </a:t>
            </a:r>
          </a:p>
        </p:txBody>
      </p:sp>
      <p:sp>
        <p:nvSpPr>
          <p:cNvPr id="2" name="Footer Placeholder 1"/>
          <p:cNvSpPr>
            <a:spLocks noGrp="1"/>
          </p:cNvSpPr>
          <p:nvPr>
            <p:ph type="ftr" sz="quarter" idx="11"/>
          </p:nvPr>
        </p:nvSpPr>
        <p:spPr/>
        <p:txBody>
          <a:bodyPr/>
          <a:lstStyle/>
          <a:p>
            <a:r>
              <a:rPr lang="en-US"/>
              <a:t>1</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78662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263235" y="103908"/>
            <a:ext cx="6719456" cy="5645727"/>
          </a:xfrm>
          <a:prstGeom prst="wedgeEllipseCallout">
            <a:avLst>
              <a:gd name="adj1" fmla="val -38443"/>
              <a:gd name="adj2" fmla="val 56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The basis of our government being the opinion of the people,. . . ; and were it left to me to decide whether we should have a government without newspapers, or newspapers without a government, I should not hesitate a moment to prefer the latter. But I should mean that every man should receive those papers and be capable of reading them.</a:t>
            </a:r>
          </a:p>
          <a:p>
            <a:pPr algn="ctr"/>
            <a:endParaRPr lang="en-US" sz="2000" dirty="0"/>
          </a:p>
          <a:p>
            <a:pPr algn="ctr"/>
            <a:r>
              <a:rPr lang="en-US" sz="2000" dirty="0"/>
              <a:t>-- Thomas Jefferson, Letter to Colonel Edward Carrington, Jan. 16, 1787</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509" y="2926771"/>
            <a:ext cx="4662050" cy="219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4073" y="6123709"/>
            <a:ext cx="3380509" cy="923330"/>
          </a:xfrm>
          <a:prstGeom prst="rect">
            <a:avLst/>
          </a:prstGeom>
          <a:noFill/>
        </p:spPr>
        <p:txBody>
          <a:bodyPr wrap="square" rtlCol="0">
            <a:spAutoFit/>
          </a:bodyPr>
          <a:lstStyle/>
          <a:p>
            <a:r>
              <a:rPr lang="en-US" sz="1200" dirty="0"/>
              <a:t>Thomas Jefferson, Letter to Colonel Edward Carrington (16 January 1787) Lipscomb &amp; Bergh ed. 6:57.</a:t>
            </a:r>
          </a:p>
          <a:p>
            <a:endParaRPr lang="en-US" dirty="0"/>
          </a:p>
        </p:txBody>
      </p:sp>
      <p:sp>
        <p:nvSpPr>
          <p:cNvPr id="2" name="TextBox 1"/>
          <p:cNvSpPr txBox="1"/>
          <p:nvPr/>
        </p:nvSpPr>
        <p:spPr>
          <a:xfrm>
            <a:off x="5954233" y="5428128"/>
            <a:ext cx="5668272" cy="1261884"/>
          </a:xfrm>
          <a:prstGeom prst="rect">
            <a:avLst/>
          </a:prstGeom>
          <a:solidFill>
            <a:schemeClr val="tx1"/>
          </a:solidFill>
        </p:spPr>
        <p:txBody>
          <a:bodyPr wrap="square" rtlCol="0">
            <a:spAutoFit/>
          </a:bodyPr>
          <a:lstStyle/>
          <a:p>
            <a:pPr lvl="0" algn="ctr"/>
            <a:r>
              <a:rPr lang="en-US" sz="2000" b="1" dirty="0">
                <a:solidFill>
                  <a:schemeClr val="bg1"/>
                </a:solidFill>
              </a:rPr>
              <a:t>Respond on your handout:</a:t>
            </a:r>
          </a:p>
          <a:p>
            <a:pPr lvl="0" algn="ctr"/>
            <a:r>
              <a:rPr lang="en-US" sz="1400" b="1" dirty="0">
                <a:solidFill>
                  <a:schemeClr val="bg1"/>
                </a:solidFill>
              </a:rPr>
              <a:t>  </a:t>
            </a:r>
          </a:p>
          <a:p>
            <a:pPr lvl="0"/>
            <a:r>
              <a:rPr lang="en-US" sz="2000" dirty="0">
                <a:solidFill>
                  <a:schemeClr val="bg1"/>
                </a:solidFill>
              </a:rPr>
              <a:t>5.  What do these three quotes have in common?  Explain.</a:t>
            </a:r>
          </a:p>
        </p:txBody>
      </p:sp>
      <p:sp>
        <p:nvSpPr>
          <p:cNvPr id="3" name="Footer Placeholder 2"/>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11</a:t>
            </a:fld>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5509" y="400323"/>
            <a:ext cx="4592780" cy="216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417215" y="103908"/>
            <a:ext cx="694481" cy="369332"/>
          </a:xfrm>
          <a:prstGeom prst="rect">
            <a:avLst/>
          </a:prstGeom>
          <a:noFill/>
        </p:spPr>
        <p:txBody>
          <a:bodyPr wrap="square" rtlCol="0">
            <a:spAutoFit/>
          </a:bodyPr>
          <a:lstStyle/>
          <a:p>
            <a:pPr algn="ctr"/>
            <a:r>
              <a:rPr lang="en-US" dirty="0"/>
              <a:t>11</a:t>
            </a:r>
          </a:p>
        </p:txBody>
      </p:sp>
    </p:spTree>
    <p:extLst>
      <p:ext uri="{BB962C8B-B14F-4D97-AF65-F5344CB8AC3E}">
        <p14:creationId xmlns:p14="http://schemas.microsoft.com/office/powerpoint/2010/main" val="124178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94079" y="471054"/>
            <a:ext cx="8998066" cy="4461163"/>
          </a:xfrm>
          <a:prstGeom prst="rect">
            <a:avLst/>
          </a:prstGeom>
          <a:ln w="38100">
            <a:solidFill>
              <a:srgbClr val="FFC000"/>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sz="2800" b="1" u="sng" dirty="0">
                <a:latin typeface="+mn-lt"/>
                <a:cs typeface="Times New Roman" panose="02020603050405020304" pitchFamily="18" charset="0"/>
              </a:rPr>
              <a:t>The First Amendment</a:t>
            </a:r>
          </a:p>
          <a:p>
            <a:pPr marL="0" indent="0" algn="ctr">
              <a:buFont typeface="Wingdings 3" charset="2"/>
              <a:buNone/>
            </a:pPr>
            <a:endParaRPr lang="en-US" sz="2800" i="1" dirty="0">
              <a:latin typeface="+mn-lt"/>
              <a:cs typeface="Times New Roman" panose="02020603050405020304" pitchFamily="18" charset="0"/>
            </a:endParaRPr>
          </a:p>
          <a:p>
            <a:pPr marL="0" indent="0" algn="ctr">
              <a:buFont typeface="Wingdings 3" charset="2"/>
              <a:buNone/>
            </a:pPr>
            <a:r>
              <a:rPr lang="en-US" sz="2800" i="1" dirty="0">
                <a:latin typeface="+mn-lt"/>
                <a:cs typeface="Times New Roman" panose="02020603050405020304" pitchFamily="18" charset="0"/>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p>
        </p:txBody>
      </p:sp>
      <p:sp>
        <p:nvSpPr>
          <p:cNvPr id="7" name="Rectangle 6"/>
          <p:cNvSpPr/>
          <p:nvPr/>
        </p:nvSpPr>
        <p:spPr>
          <a:xfrm>
            <a:off x="2345112" y="5627362"/>
            <a:ext cx="6096000" cy="369332"/>
          </a:xfrm>
          <a:prstGeom prst="rect">
            <a:avLst/>
          </a:prstGeom>
        </p:spPr>
        <p:txBody>
          <a:bodyPr>
            <a:spAutoFit/>
          </a:bodyPr>
          <a:lstStyle/>
          <a:p>
            <a:r>
              <a:rPr lang="en-US" dirty="0"/>
              <a:t>Click </a:t>
            </a:r>
            <a:r>
              <a:rPr lang="en-US" dirty="0">
                <a:hlinkClick r:id="rId2"/>
              </a:rPr>
              <a:t>Here</a:t>
            </a:r>
            <a:r>
              <a:rPr lang="en-US" dirty="0"/>
              <a:t> to see the First Amendment in Action!</a:t>
            </a:r>
          </a:p>
        </p:txBody>
      </p:sp>
      <p:sp>
        <p:nvSpPr>
          <p:cNvPr id="2" name="Footer Placeholder 1"/>
          <p:cNvSpPr>
            <a:spLocks noGrp="1"/>
          </p:cNvSpPr>
          <p:nvPr>
            <p:ph type="ftr" sz="quarter" idx="11"/>
          </p:nvPr>
        </p:nvSpPr>
        <p:spPr/>
        <p:txBody>
          <a:bodyPr/>
          <a:lstStyle/>
          <a:p>
            <a:r>
              <a:rPr lang="en-US"/>
              <a:t>1</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891235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785" y="452718"/>
            <a:ext cx="10304060" cy="1400530"/>
          </a:xfrm>
        </p:spPr>
        <p:txBody>
          <a:bodyPr/>
          <a:lstStyle/>
          <a:p>
            <a:r>
              <a:rPr lang="en-US" sz="3600" b="1" dirty="0"/>
              <a:t>1st Amendment Protects </a:t>
            </a:r>
            <a:br>
              <a:rPr lang="en-US" sz="3600" b="1" dirty="0"/>
            </a:br>
            <a:r>
              <a:rPr lang="en-US" sz="3600" b="1" dirty="0"/>
              <a:t>Assembly and Petition</a:t>
            </a:r>
          </a:p>
        </p:txBody>
      </p:sp>
      <p:sp>
        <p:nvSpPr>
          <p:cNvPr id="4" name="Content Placeholder 3"/>
          <p:cNvSpPr>
            <a:spLocks noGrp="1"/>
          </p:cNvSpPr>
          <p:nvPr>
            <p:ph idx="1"/>
          </p:nvPr>
        </p:nvSpPr>
        <p:spPr>
          <a:xfrm>
            <a:off x="6152961" y="1885414"/>
            <a:ext cx="5706529" cy="4470400"/>
          </a:xfrm>
        </p:spPr>
        <p:txBody>
          <a:bodyPr>
            <a:normAutofit/>
          </a:bodyPr>
          <a:lstStyle/>
          <a:p>
            <a:pPr marL="0" indent="0">
              <a:spcBef>
                <a:spcPts val="0"/>
              </a:spcBef>
              <a:spcAft>
                <a:spcPts val="1800"/>
              </a:spcAft>
              <a:buNone/>
            </a:pPr>
            <a:r>
              <a:rPr lang="en-US" sz="2800" b="1" u="sng" dirty="0">
                <a:solidFill>
                  <a:srgbClr val="EAEAEA"/>
                </a:solidFill>
              </a:rPr>
              <a:t>Government cannot restrict</a:t>
            </a:r>
            <a:r>
              <a:rPr lang="en-US" sz="2800" b="1" dirty="0">
                <a:solidFill>
                  <a:srgbClr val="EAEAEA"/>
                </a:solidFill>
              </a:rPr>
              <a:t>:</a:t>
            </a:r>
            <a:endParaRPr lang="en-US" sz="200" b="1" dirty="0">
              <a:solidFill>
                <a:srgbClr val="FFFF00"/>
              </a:solidFill>
            </a:endParaRPr>
          </a:p>
          <a:p>
            <a:pPr>
              <a:spcBef>
                <a:spcPts val="0"/>
              </a:spcBef>
              <a:spcAft>
                <a:spcPts val="3000"/>
              </a:spcAft>
            </a:pPr>
            <a:r>
              <a:rPr lang="en-US" sz="2600" b="1" dirty="0">
                <a:solidFill>
                  <a:srgbClr val="FFFF00"/>
                </a:solidFill>
              </a:rPr>
              <a:t>The right of people to peacefully assemble or join groups (associate)</a:t>
            </a:r>
          </a:p>
          <a:p>
            <a:pPr>
              <a:spcBef>
                <a:spcPts val="0"/>
              </a:spcBef>
              <a:spcAft>
                <a:spcPts val="3000"/>
              </a:spcAft>
            </a:pPr>
            <a:r>
              <a:rPr lang="en-US" sz="2600" b="1" dirty="0">
                <a:solidFill>
                  <a:srgbClr val="FFFF00"/>
                </a:solidFill>
              </a:rPr>
              <a:t>The right of people to ask government to change or do something (petition)</a:t>
            </a:r>
            <a:endParaRPr lang="en-US" sz="2400" b="1" dirty="0">
              <a:solidFill>
                <a:srgbClr val="FFFF00"/>
              </a:solidFill>
            </a:endParaRPr>
          </a:p>
          <a:p>
            <a:pPr>
              <a:spcBef>
                <a:spcPts val="0"/>
              </a:spcBef>
              <a:spcAft>
                <a:spcPts val="1800"/>
              </a:spcAft>
            </a:pPr>
            <a:endParaRPr lang="en-US" sz="2400" dirty="0"/>
          </a:p>
        </p:txBody>
      </p:sp>
      <p:sp>
        <p:nvSpPr>
          <p:cNvPr id="5" name="Content Placeholder 2"/>
          <p:cNvSpPr txBox="1">
            <a:spLocks/>
          </p:cNvSpPr>
          <p:nvPr/>
        </p:nvSpPr>
        <p:spPr>
          <a:xfrm>
            <a:off x="700116" y="2578141"/>
            <a:ext cx="5080000" cy="3531713"/>
          </a:xfrm>
          <a:prstGeom prst="rect">
            <a:avLst/>
          </a:prstGeom>
          <a:ln w="38100">
            <a:solidFill>
              <a:srgbClr val="FFC000"/>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sz="2400" i="1" dirty="0">
                <a:latin typeface="+mn-lt"/>
                <a:cs typeface="Times New Roman" panose="02020603050405020304" pitchFamily="18" charset="0"/>
              </a:rPr>
              <a:t>Congress shall make no law respecting an establishment of religion, or prohibiting the free exercise thereof; or abridging the freedom of speech, or of the press; </a:t>
            </a:r>
            <a:r>
              <a:rPr lang="en-US" sz="2400" b="1" i="1" dirty="0">
                <a:latin typeface="+mn-lt"/>
                <a:cs typeface="Times New Roman" panose="02020603050405020304" pitchFamily="18" charset="0"/>
              </a:rPr>
              <a:t>or the right of the people peaceably to assemble, and to petition the government for a redress of grievances.</a:t>
            </a:r>
          </a:p>
        </p:txBody>
      </p:sp>
      <p:sp>
        <p:nvSpPr>
          <p:cNvPr id="2" name="Footer Placeholder 1"/>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2414014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72546" y="2475430"/>
            <a:ext cx="6497782" cy="1035829"/>
          </a:xfrm>
        </p:spPr>
        <p:txBody>
          <a:bodyPr/>
          <a:lstStyle/>
          <a:p>
            <a:pPr algn="ctr"/>
            <a:r>
              <a:rPr lang="en-US" b="1" dirty="0"/>
              <a:t>But, all rights have limits!</a:t>
            </a:r>
          </a:p>
        </p:txBody>
      </p:sp>
      <p:sp>
        <p:nvSpPr>
          <p:cNvPr id="4" name="Content Placeholder 3"/>
          <p:cNvSpPr>
            <a:spLocks noGrp="1"/>
          </p:cNvSpPr>
          <p:nvPr>
            <p:ph idx="1"/>
          </p:nvPr>
        </p:nvSpPr>
        <p:spPr>
          <a:xfrm>
            <a:off x="894484" y="616988"/>
            <a:ext cx="6199043" cy="4578465"/>
          </a:xfrm>
        </p:spPr>
        <p:txBody>
          <a:bodyPr>
            <a:normAutofit/>
          </a:bodyPr>
          <a:lstStyle/>
          <a:p>
            <a:pPr marL="0" indent="0">
              <a:spcBef>
                <a:spcPts val="0"/>
              </a:spcBef>
              <a:spcAft>
                <a:spcPts val="1800"/>
              </a:spcAft>
              <a:buNone/>
            </a:pPr>
            <a:r>
              <a:rPr lang="en-US" sz="3600" b="1" u="sng" dirty="0">
                <a:solidFill>
                  <a:srgbClr val="FFFF00"/>
                </a:solidFill>
              </a:rPr>
              <a:t>1</a:t>
            </a:r>
            <a:r>
              <a:rPr lang="en-US" sz="3600" b="1" u="sng" baseline="30000" dirty="0">
                <a:solidFill>
                  <a:srgbClr val="FFFF00"/>
                </a:solidFill>
              </a:rPr>
              <a:t>st</a:t>
            </a:r>
            <a:r>
              <a:rPr lang="en-US" sz="3600" b="1" u="sng" dirty="0">
                <a:solidFill>
                  <a:srgbClr val="FFFF00"/>
                </a:solidFill>
              </a:rPr>
              <a:t> Amendment Freedoms</a:t>
            </a:r>
          </a:p>
          <a:p>
            <a:pPr>
              <a:spcBef>
                <a:spcPts val="0"/>
              </a:spcBef>
              <a:spcAft>
                <a:spcPts val="1800"/>
              </a:spcAft>
            </a:pPr>
            <a:r>
              <a:rPr lang="en-US" sz="2600" b="1" dirty="0"/>
              <a:t>Religion </a:t>
            </a:r>
          </a:p>
          <a:p>
            <a:pPr>
              <a:spcBef>
                <a:spcPts val="0"/>
              </a:spcBef>
              <a:spcAft>
                <a:spcPts val="1800"/>
              </a:spcAft>
            </a:pPr>
            <a:r>
              <a:rPr lang="en-US" sz="2600" b="1" dirty="0"/>
              <a:t>Speech </a:t>
            </a:r>
            <a:endParaRPr lang="en-US" sz="2600" dirty="0"/>
          </a:p>
          <a:p>
            <a:pPr>
              <a:spcBef>
                <a:spcPts val="0"/>
              </a:spcBef>
              <a:spcAft>
                <a:spcPts val="1800"/>
              </a:spcAft>
            </a:pPr>
            <a:r>
              <a:rPr lang="en-US" sz="2600" b="1" dirty="0"/>
              <a:t>Press </a:t>
            </a:r>
            <a:endParaRPr lang="en-US" sz="2600" dirty="0"/>
          </a:p>
          <a:p>
            <a:pPr>
              <a:spcBef>
                <a:spcPts val="0"/>
              </a:spcBef>
              <a:spcAft>
                <a:spcPts val="1800"/>
              </a:spcAft>
            </a:pPr>
            <a:r>
              <a:rPr lang="en-US" sz="2600" b="1" dirty="0"/>
              <a:t>Assembly </a:t>
            </a:r>
          </a:p>
          <a:p>
            <a:pPr>
              <a:spcBef>
                <a:spcPts val="0"/>
              </a:spcBef>
              <a:spcAft>
                <a:spcPts val="1800"/>
              </a:spcAft>
            </a:pPr>
            <a:r>
              <a:rPr lang="en-US" sz="2600" b="1" dirty="0"/>
              <a:t>Petition </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3125" y="3622096"/>
            <a:ext cx="260032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a:t>1</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37500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2140" y="707616"/>
            <a:ext cx="7651107" cy="1562302"/>
          </a:xfrm>
        </p:spPr>
        <p:txBody>
          <a:bodyPr/>
          <a:lstStyle/>
          <a:p>
            <a:r>
              <a:rPr lang="en-US" b="1" dirty="0"/>
              <a:t>Why is the 1st Amendment essential to our democracy? </a:t>
            </a:r>
            <a:br>
              <a:rPr lang="en-US" dirty="0"/>
            </a:br>
            <a:br>
              <a:rPr lang="en-US" dirty="0"/>
            </a:br>
            <a:br>
              <a:rPr lang="en-US" dirty="0"/>
            </a:br>
            <a:r>
              <a:rPr lang="en-US" sz="3200" dirty="0">
                <a:solidFill>
                  <a:srgbClr val="FFFF00"/>
                </a:solidFill>
              </a:rPr>
              <a:t>Write your answer in your </a:t>
            </a:r>
            <a:br>
              <a:rPr lang="en-US" sz="3200" dirty="0">
                <a:solidFill>
                  <a:srgbClr val="FFFF00"/>
                </a:solidFill>
              </a:rPr>
            </a:br>
            <a:r>
              <a:rPr lang="en-US" sz="3200" dirty="0">
                <a:solidFill>
                  <a:srgbClr val="FFFF00"/>
                </a:solidFill>
              </a:rPr>
              <a:t>notebook!</a:t>
            </a:r>
            <a:endParaRPr lang="en-US" sz="4000"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6302" y="3089565"/>
            <a:ext cx="4300790" cy="322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a:t>1</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3395641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8183" y="4572001"/>
            <a:ext cx="2618664" cy="209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00702" y="405205"/>
            <a:ext cx="9404723" cy="1400530"/>
          </a:xfrm>
        </p:spPr>
        <p:txBody>
          <a:bodyPr/>
          <a:lstStyle/>
          <a:p>
            <a:r>
              <a:rPr lang="en-US" sz="4400" b="1" dirty="0">
                <a:latin typeface="Century Gothic" pitchFamily="34" charset="0"/>
                <a:cs typeface="Times New Roman" panose="02020603050405020304" pitchFamily="18" charset="0"/>
              </a:rPr>
              <a:t>2nd Amendment</a:t>
            </a:r>
          </a:p>
        </p:txBody>
      </p:sp>
      <p:sp>
        <p:nvSpPr>
          <p:cNvPr id="4" name="Rectangle 3"/>
          <p:cNvSpPr/>
          <p:nvPr/>
        </p:nvSpPr>
        <p:spPr>
          <a:xfrm>
            <a:off x="518615" y="1501255"/>
            <a:ext cx="3289110" cy="4367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empus Sans ITC" pitchFamily="82" charset="0"/>
                <a:cs typeface="Times New Roman" panose="02020603050405020304" pitchFamily="18" charset="0"/>
              </a:rPr>
              <a:t>“A well regulated militia, being necessary to the security of a free state, the right of the people to keep and bear arms, shall not be infringed.” </a:t>
            </a:r>
          </a:p>
          <a:p>
            <a:pPr algn="ctr"/>
            <a:endParaRPr lang="en-US" dirty="0"/>
          </a:p>
        </p:txBody>
      </p:sp>
      <p:sp>
        <p:nvSpPr>
          <p:cNvPr id="7" name="Cloud Callout 6"/>
          <p:cNvSpPr/>
          <p:nvPr/>
        </p:nvSpPr>
        <p:spPr>
          <a:xfrm>
            <a:off x="5472751" y="382137"/>
            <a:ext cx="6359857" cy="3862317"/>
          </a:xfrm>
          <a:prstGeom prst="cloudCallout">
            <a:avLst>
              <a:gd name="adj1" fmla="val -46357"/>
              <a:gd name="adj2" fmla="val 596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3" name="TextBox 2"/>
          <p:cNvSpPr txBox="1"/>
          <p:nvPr/>
        </p:nvSpPr>
        <p:spPr>
          <a:xfrm>
            <a:off x="6305266" y="978258"/>
            <a:ext cx="5213444" cy="2554545"/>
          </a:xfrm>
          <a:prstGeom prst="rect">
            <a:avLst/>
          </a:prstGeom>
          <a:noFill/>
        </p:spPr>
        <p:txBody>
          <a:bodyPr wrap="square" rtlCol="0">
            <a:spAutoFit/>
          </a:bodyPr>
          <a:lstStyle/>
          <a:p>
            <a:pPr algn="ctr"/>
            <a:r>
              <a:rPr lang="en-US" b="1" u="sng" dirty="0"/>
              <a:t>Discussion Questions</a:t>
            </a:r>
          </a:p>
          <a:p>
            <a:pPr algn="ctr"/>
            <a:endParaRPr lang="en-US" sz="1600" b="1" u="sng" dirty="0"/>
          </a:p>
          <a:p>
            <a:r>
              <a:rPr lang="en-US" b="1" dirty="0"/>
              <a:t>1. Who has the right to keep and bear arms?</a:t>
            </a:r>
          </a:p>
          <a:p>
            <a:pPr algn="ctr"/>
            <a:r>
              <a:rPr lang="en-US" dirty="0"/>
              <a:t>State militias?</a:t>
            </a:r>
          </a:p>
          <a:p>
            <a:pPr algn="ctr"/>
            <a:r>
              <a:rPr lang="en-US" dirty="0"/>
              <a:t>Individuals?</a:t>
            </a:r>
          </a:p>
          <a:p>
            <a:pPr algn="ctr"/>
            <a:r>
              <a:rPr lang="en-US" dirty="0"/>
              <a:t>Both?</a:t>
            </a:r>
          </a:p>
          <a:p>
            <a:pPr algn="ctr"/>
            <a:endParaRPr lang="en-US" dirty="0"/>
          </a:p>
          <a:p>
            <a:r>
              <a:rPr lang="en-US" b="1" dirty="0"/>
              <a:t>2. What kind of arms are permissible?</a:t>
            </a:r>
          </a:p>
          <a:p>
            <a:endParaRPr lang="en-US" dirty="0"/>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820312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520" y="343536"/>
            <a:ext cx="9404723" cy="1400530"/>
          </a:xfrm>
        </p:spPr>
        <p:txBody>
          <a:bodyPr/>
          <a:lstStyle/>
          <a:p>
            <a:r>
              <a:rPr lang="en-US" sz="4800" b="1" dirty="0">
                <a:latin typeface="+mn-lt"/>
                <a:cs typeface="Times New Roman" panose="02020603050405020304" pitchFamily="18" charset="0"/>
              </a:rPr>
              <a:t>3rd Amendment</a:t>
            </a:r>
          </a:p>
        </p:txBody>
      </p:sp>
      <p:sp>
        <p:nvSpPr>
          <p:cNvPr id="4" name="Content Placeholder 2"/>
          <p:cNvSpPr txBox="1">
            <a:spLocks/>
          </p:cNvSpPr>
          <p:nvPr/>
        </p:nvSpPr>
        <p:spPr>
          <a:xfrm>
            <a:off x="5500048" y="2088106"/>
            <a:ext cx="6045958" cy="2205183"/>
          </a:xfrm>
          <a:prstGeom prst="rect">
            <a:avLst/>
          </a:prstGeom>
          <a:solidFill>
            <a:schemeClr val="tx1"/>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b="1" dirty="0">
                <a:solidFill>
                  <a:schemeClr val="bg1"/>
                </a:solidFill>
                <a:latin typeface="+mn-lt"/>
                <a:cs typeface="Times New Roman" panose="02020603050405020304" pitchFamily="18" charset="0"/>
              </a:rPr>
              <a:t>Freedom from government forcing people to house and feed soldiers in their dwellings in times of peace.</a:t>
            </a:r>
          </a:p>
        </p:txBody>
      </p:sp>
      <p:sp>
        <p:nvSpPr>
          <p:cNvPr id="5" name="Rectangle 4"/>
          <p:cNvSpPr/>
          <p:nvPr/>
        </p:nvSpPr>
        <p:spPr>
          <a:xfrm>
            <a:off x="818864" y="2088106"/>
            <a:ext cx="3998796" cy="38077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empus Sans ITC" pitchFamily="82" charset="0"/>
                <a:cs typeface="Times New Roman" panose="02020603050405020304" pitchFamily="18" charset="0"/>
              </a:rPr>
              <a:t>“No soldier shall, in time of peace be quartered in any house, without the consent of the owner, nor in time of war, but in a manner to be prescribed by law.”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7201" y="4585104"/>
            <a:ext cx="3454619" cy="184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2378850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3" y="316241"/>
            <a:ext cx="9404723" cy="1400530"/>
          </a:xfrm>
        </p:spPr>
        <p:txBody>
          <a:bodyPr/>
          <a:lstStyle/>
          <a:p>
            <a:r>
              <a:rPr lang="en-US" b="1" dirty="0">
                <a:cs typeface="Times New Roman" panose="02020603050405020304" pitchFamily="18" charset="0"/>
              </a:rPr>
              <a:t>4</a:t>
            </a:r>
            <a:r>
              <a:rPr lang="en-US" b="1" baseline="30000" dirty="0">
                <a:cs typeface="Times New Roman" panose="02020603050405020304" pitchFamily="18" charset="0"/>
              </a:rPr>
              <a:t>th</a:t>
            </a:r>
            <a:r>
              <a:rPr lang="en-US" b="1" dirty="0">
                <a:cs typeface="Times New Roman" panose="02020603050405020304" pitchFamily="18" charset="0"/>
              </a:rPr>
              <a:t> Amendment</a:t>
            </a:r>
          </a:p>
        </p:txBody>
      </p:sp>
      <p:sp>
        <p:nvSpPr>
          <p:cNvPr id="3" name="Content Placeholder 2"/>
          <p:cNvSpPr>
            <a:spLocks noGrp="1"/>
          </p:cNvSpPr>
          <p:nvPr>
            <p:ph idx="1"/>
          </p:nvPr>
        </p:nvSpPr>
        <p:spPr>
          <a:xfrm>
            <a:off x="627798" y="1337481"/>
            <a:ext cx="5036024" cy="4926842"/>
          </a:xfrm>
          <a:solidFill>
            <a:srgbClr val="66FFFF"/>
          </a:solidFill>
        </p:spPr>
        <p:txBody>
          <a:bodyPr>
            <a:noAutofit/>
          </a:bodyPr>
          <a:lstStyle/>
          <a:p>
            <a:pPr marL="0" indent="0">
              <a:buNone/>
            </a:pPr>
            <a:r>
              <a:rPr lang="en-US" sz="2800" dirty="0">
                <a:solidFill>
                  <a:schemeClr val="bg1"/>
                </a:solidFill>
                <a:latin typeface="Tempus Sans ITC" pitchFamily="82" charset="0"/>
                <a:cs typeface="Times New Roman" panose="02020603050405020304" pitchFamily="18" charset="0"/>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 </a:t>
            </a:r>
            <a:endParaRPr lang="en-US" sz="3200" dirty="0">
              <a:solidFill>
                <a:schemeClr val="bg1"/>
              </a:solidFill>
              <a:latin typeface="Tempus Sans ITC" pitchFamily="82"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8223" y="343279"/>
            <a:ext cx="3651907" cy="244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192294489"/>
              </p:ext>
            </p:extLst>
          </p:nvPr>
        </p:nvGraphicFramePr>
        <p:xfrm>
          <a:off x="6558223" y="3070746"/>
          <a:ext cx="4332406" cy="3354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2983526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3" y="316241"/>
            <a:ext cx="9404723" cy="1400530"/>
          </a:xfrm>
        </p:spPr>
        <p:txBody>
          <a:bodyPr/>
          <a:lstStyle/>
          <a:p>
            <a:r>
              <a:rPr lang="en-US" b="1" dirty="0">
                <a:cs typeface="Times New Roman" panose="02020603050405020304" pitchFamily="18" charset="0"/>
              </a:rPr>
              <a:t>4</a:t>
            </a:r>
            <a:r>
              <a:rPr lang="en-US" b="1" baseline="30000" dirty="0">
                <a:cs typeface="Times New Roman" panose="02020603050405020304" pitchFamily="18" charset="0"/>
              </a:rPr>
              <a:t>th</a:t>
            </a:r>
            <a:r>
              <a:rPr lang="en-US" b="1" dirty="0">
                <a:cs typeface="Times New Roman" panose="02020603050405020304" pitchFamily="18" charset="0"/>
              </a:rPr>
              <a:t> Amendment</a:t>
            </a:r>
          </a:p>
        </p:txBody>
      </p:sp>
      <p:sp>
        <p:nvSpPr>
          <p:cNvPr id="6" name="Content Placeholder 5"/>
          <p:cNvSpPr>
            <a:spLocks noGrp="1"/>
          </p:cNvSpPr>
          <p:nvPr>
            <p:ph idx="1"/>
          </p:nvPr>
        </p:nvSpPr>
        <p:spPr>
          <a:xfrm>
            <a:off x="994130" y="1670780"/>
            <a:ext cx="9255339" cy="4195481"/>
          </a:xfrm>
        </p:spPr>
        <p:txBody>
          <a:bodyPr>
            <a:normAutofit/>
          </a:bodyPr>
          <a:lstStyle/>
          <a:p>
            <a:pPr marL="0" indent="0">
              <a:buNone/>
            </a:pPr>
            <a:r>
              <a:rPr lang="en-US" sz="3600" b="1" dirty="0">
                <a:solidFill>
                  <a:schemeClr val="accent3">
                    <a:lumMod val="40000"/>
                    <a:lumOff val="60000"/>
                  </a:schemeClr>
                </a:solidFill>
              </a:rPr>
              <a:t>Protects individual freedom from </a:t>
            </a:r>
            <a:r>
              <a:rPr lang="en-US" sz="3600" b="1" u="sng" dirty="0">
                <a:solidFill>
                  <a:schemeClr val="accent3">
                    <a:lumMod val="40000"/>
                    <a:lumOff val="60000"/>
                  </a:schemeClr>
                </a:solidFill>
              </a:rPr>
              <a:t>unreasonable</a:t>
            </a:r>
            <a:r>
              <a:rPr lang="en-US" sz="3600" b="1" dirty="0">
                <a:solidFill>
                  <a:schemeClr val="accent3">
                    <a:lumMod val="40000"/>
                    <a:lumOff val="60000"/>
                  </a:schemeClr>
                </a:solidFill>
              </a:rPr>
              <a:t> searches and seizures</a:t>
            </a:r>
          </a:p>
          <a:p>
            <a:endParaRPr lang="en-US" sz="3200" b="1" dirty="0">
              <a:solidFill>
                <a:schemeClr val="accent3">
                  <a:lumMod val="40000"/>
                  <a:lumOff val="60000"/>
                </a:schemeClr>
              </a:solidFill>
            </a:endParaRPr>
          </a:p>
          <a:p>
            <a:pPr>
              <a:buFont typeface="Wingdings" pitchFamily="2" charset="2"/>
              <a:buChar char="Ø"/>
            </a:pPr>
            <a:r>
              <a:rPr lang="en-US" sz="3200" dirty="0"/>
              <a:t>Government warrants require probable cause</a:t>
            </a:r>
          </a:p>
          <a:p>
            <a:pPr marL="0" indent="0">
              <a:buNone/>
            </a:pPr>
            <a:endParaRPr lang="en-US" sz="3200" dirty="0"/>
          </a:p>
          <a:p>
            <a:pPr>
              <a:buFont typeface="Wingdings" pitchFamily="2" charset="2"/>
              <a:buChar char="Ø"/>
            </a:pPr>
            <a:r>
              <a:rPr lang="en-US" sz="3200" dirty="0"/>
              <a:t>Warrants must be specific</a:t>
            </a:r>
          </a:p>
          <a:p>
            <a:endParaRPr lang="en-US" dirty="0"/>
          </a:p>
        </p:txBody>
      </p:sp>
      <p:sp>
        <p:nvSpPr>
          <p:cNvPr id="3" name="Footer Placeholder 2"/>
          <p:cNvSpPr>
            <a:spLocks noGrp="1"/>
          </p:cNvSpPr>
          <p:nvPr>
            <p:ph type="ftr" sz="quarter" idx="11"/>
          </p:nvPr>
        </p:nvSpPr>
        <p:spPr/>
        <p:txBody>
          <a:bodyPr/>
          <a:lstStyle/>
          <a:p>
            <a:r>
              <a:rPr lang="en-US"/>
              <a:t>1</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2235796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a:cs typeface="Times New Roman" panose="02020603050405020304" pitchFamily="18" charset="0"/>
              </a:rPr>
              <a:t>1st Amendment</a:t>
            </a:r>
          </a:p>
        </p:txBody>
      </p:sp>
      <p:sp>
        <p:nvSpPr>
          <p:cNvPr id="3" name="Content Placeholder 2"/>
          <p:cNvSpPr>
            <a:spLocks noGrp="1"/>
          </p:cNvSpPr>
          <p:nvPr>
            <p:ph idx="1"/>
          </p:nvPr>
        </p:nvSpPr>
        <p:spPr>
          <a:xfrm>
            <a:off x="1103312" y="2052918"/>
            <a:ext cx="9869488" cy="4195481"/>
          </a:xfrm>
        </p:spPr>
        <p:txBody>
          <a:bodyPr>
            <a:normAutofit/>
          </a:bodyPr>
          <a:lstStyle/>
          <a:p>
            <a:pPr marL="0" indent="0">
              <a:buNone/>
            </a:pPr>
            <a:r>
              <a:rPr lang="en-US" sz="3600" dirty="0">
                <a:latin typeface="+mn-lt"/>
                <a:cs typeface="Times New Roman" panose="02020603050405020304" pitchFamily="18" charset="0"/>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p>
          <a:p>
            <a:pPr marL="0" indent="0">
              <a:buNone/>
            </a:pPr>
            <a:endParaRPr lang="en-US" dirty="0"/>
          </a:p>
        </p:txBody>
      </p:sp>
      <p:sp>
        <p:nvSpPr>
          <p:cNvPr id="4" name="Footer Placeholder 3"/>
          <p:cNvSpPr>
            <a:spLocks noGrp="1"/>
          </p:cNvSpPr>
          <p:nvPr>
            <p:ph type="ftr" sz="quarter" idx="11"/>
          </p:nvPr>
        </p:nvSpPr>
        <p:spPr/>
        <p:txBody>
          <a:bodyPr/>
          <a:lstStyle/>
          <a:p>
            <a:r>
              <a:rPr lang="en-US"/>
              <a:t>1</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30281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cs typeface="Times New Roman" panose="02020603050405020304" pitchFamily="18" charset="0"/>
              </a:rPr>
              <a:t>5</a:t>
            </a:r>
            <a:r>
              <a:rPr lang="en-US" sz="6000" b="1" baseline="30000" dirty="0">
                <a:cs typeface="Times New Roman" panose="02020603050405020304" pitchFamily="18" charset="0"/>
              </a:rPr>
              <a:t>th</a:t>
            </a:r>
            <a:r>
              <a:rPr lang="en-US" sz="6000" b="1" dirty="0">
                <a:cs typeface="Times New Roman" panose="02020603050405020304" pitchFamily="18" charset="0"/>
              </a:rPr>
              <a:t> Amendment</a:t>
            </a:r>
          </a:p>
        </p:txBody>
      </p:sp>
      <p:sp>
        <p:nvSpPr>
          <p:cNvPr id="3" name="Content Placeholder 2"/>
          <p:cNvSpPr>
            <a:spLocks noGrp="1"/>
          </p:cNvSpPr>
          <p:nvPr>
            <p:ph idx="1"/>
          </p:nvPr>
        </p:nvSpPr>
        <p:spPr>
          <a:xfrm>
            <a:off x="1103311" y="1797270"/>
            <a:ext cx="9979847" cy="4451130"/>
          </a:xfrm>
        </p:spPr>
        <p:txBody>
          <a:bodyPr>
            <a:normAutofit fontScale="92500" lnSpcReduction="20000"/>
          </a:bodyPr>
          <a:lstStyle/>
          <a:p>
            <a:pPr marL="0" indent="0">
              <a:buNone/>
            </a:pPr>
            <a:r>
              <a:rPr lang="en-US" sz="3200" dirty="0">
                <a:latin typeface="Segoe UI" pitchFamily="34" charset="0"/>
                <a:ea typeface="Segoe UI" pitchFamily="34" charset="0"/>
                <a:cs typeface="Segoe UI" pitchFamily="34" charset="0"/>
              </a:rPr>
              <a:t>No person shall be </a:t>
            </a:r>
            <a:r>
              <a:rPr lang="en-US" sz="3200" u="sng" dirty="0">
                <a:latin typeface="Segoe UI" pitchFamily="34" charset="0"/>
                <a:ea typeface="Segoe UI" pitchFamily="34" charset="0"/>
                <a:cs typeface="Segoe UI" pitchFamily="34" charset="0"/>
                <a:hlinkClick r:id="rId2" tooltip="Required to give an explanation or accounting of; charged with."/>
              </a:rPr>
              <a:t>held to answer for</a:t>
            </a:r>
            <a:r>
              <a:rPr lang="en-US" sz="3200" dirty="0">
                <a:latin typeface="Segoe UI" pitchFamily="34" charset="0"/>
                <a:ea typeface="Segoe UI" pitchFamily="34" charset="0"/>
                <a:cs typeface="Segoe UI" pitchFamily="34" charset="0"/>
              </a:rPr>
              <a:t> a </a:t>
            </a:r>
            <a:r>
              <a:rPr lang="en-US" sz="3200" u="sng" dirty="0">
                <a:latin typeface="Segoe UI" pitchFamily="34" charset="0"/>
                <a:ea typeface="Segoe UI" pitchFamily="34" charset="0"/>
                <a:cs typeface="Segoe UI" pitchFamily="34" charset="0"/>
                <a:hlinkClick r:id="rId2" tooltip="A crime that is punishable by death."/>
              </a:rPr>
              <a:t>capital</a:t>
            </a:r>
            <a:r>
              <a:rPr lang="en-US" sz="3200" dirty="0">
                <a:latin typeface="Segoe UI" pitchFamily="34" charset="0"/>
                <a:ea typeface="Segoe UI" pitchFamily="34" charset="0"/>
                <a:cs typeface="Segoe UI" pitchFamily="34" charset="0"/>
              </a:rPr>
              <a:t> or otherwise </a:t>
            </a:r>
            <a:r>
              <a:rPr lang="en-US" sz="3200" u="sng" dirty="0">
                <a:latin typeface="Segoe UI" pitchFamily="34" charset="0"/>
                <a:ea typeface="Segoe UI" pitchFamily="34" charset="0"/>
                <a:cs typeface="Segoe UI" pitchFamily="34" charset="0"/>
                <a:hlinkClick r:id="rId2" tooltip="(Pronounced IN-fuh-mus.) A crime that is punishable by death or imprisonment."/>
              </a:rPr>
              <a:t>infamous crime</a:t>
            </a:r>
            <a:r>
              <a:rPr lang="en-US" sz="3200" dirty="0">
                <a:latin typeface="Segoe UI" pitchFamily="34" charset="0"/>
                <a:ea typeface="Segoe UI" pitchFamily="34" charset="0"/>
                <a:cs typeface="Segoe UI" pitchFamily="34" charset="0"/>
              </a:rPr>
              <a:t> unless on a </a:t>
            </a:r>
            <a:r>
              <a:rPr lang="en-US" sz="3200" u="sng" dirty="0">
                <a:latin typeface="Segoe UI" pitchFamily="34" charset="0"/>
                <a:ea typeface="Segoe UI" pitchFamily="34" charset="0"/>
                <a:cs typeface="Segoe UI" pitchFamily="34" charset="0"/>
                <a:hlinkClick r:id="rId2" tooltip="(Pronounced in-DITE-munt.) A formal, written charge of criminal misconduct presented to a court of law by a grand jury."/>
              </a:rPr>
              <a:t>presentment or indictment</a:t>
            </a:r>
            <a:r>
              <a:rPr lang="en-US" sz="3200" dirty="0">
                <a:latin typeface="Segoe UI" pitchFamily="34" charset="0"/>
                <a:ea typeface="Segoe UI" pitchFamily="34" charset="0"/>
                <a:cs typeface="Segoe UI" pitchFamily="34" charset="0"/>
              </a:rPr>
              <a:t> of a </a:t>
            </a:r>
            <a:r>
              <a:rPr lang="en-US" sz="3200" u="sng" dirty="0">
                <a:latin typeface="Segoe UI" pitchFamily="34" charset="0"/>
                <a:ea typeface="Segoe UI" pitchFamily="34" charset="0"/>
                <a:cs typeface="Segoe UI" pitchFamily="34" charset="0"/>
                <a:hlinkClick r:id="rId2" tooltip="A body of twelve to twenty-three citizens appointed to examine criminal accusations to decide whether there is enough evidence to require a public trial."/>
              </a:rPr>
              <a:t>grand jury</a:t>
            </a:r>
            <a:r>
              <a:rPr lang="en-US" sz="3200" dirty="0">
                <a:latin typeface="Segoe UI" pitchFamily="34" charset="0"/>
                <a:ea typeface="Segoe UI" pitchFamily="34" charset="0"/>
                <a:cs typeface="Segoe UI" pitchFamily="34" charset="0"/>
              </a:rPr>
              <a:t>, except in </a:t>
            </a:r>
            <a:r>
              <a:rPr lang="en-US" sz="3200" u="sng" dirty="0">
                <a:latin typeface="Segoe UI" pitchFamily="34" charset="0"/>
                <a:ea typeface="Segoe UI" pitchFamily="34" charset="0"/>
                <a:cs typeface="Segoe UI" pitchFamily="34" charset="0"/>
                <a:hlinkClick r:id="rId2" tooltip="Lawsuits, accusations, or legal questions brought before a judge or court of law for decision."/>
              </a:rPr>
              <a:t>cases</a:t>
            </a:r>
            <a:r>
              <a:rPr lang="en-US" sz="3200" dirty="0">
                <a:latin typeface="Segoe UI" pitchFamily="34" charset="0"/>
                <a:ea typeface="Segoe UI" pitchFamily="34" charset="0"/>
                <a:cs typeface="Segoe UI" pitchFamily="34" charset="0"/>
              </a:rPr>
              <a:t> </a:t>
            </a:r>
            <a:r>
              <a:rPr lang="en-US" sz="3200" u="sng" dirty="0">
                <a:latin typeface="Segoe UI" pitchFamily="34" charset="0"/>
                <a:ea typeface="Segoe UI" pitchFamily="34" charset="0"/>
                <a:cs typeface="Segoe UI" pitchFamily="34" charset="0"/>
                <a:hlinkClick r:id="rId2" tooltip="Originating; appearing; coming into being."/>
              </a:rPr>
              <a:t>arising</a:t>
            </a:r>
            <a:r>
              <a:rPr lang="en-US" sz="3200" dirty="0">
                <a:latin typeface="Segoe UI" pitchFamily="34" charset="0"/>
                <a:ea typeface="Segoe UI" pitchFamily="34" charset="0"/>
                <a:cs typeface="Segoe UI" pitchFamily="34" charset="0"/>
              </a:rPr>
              <a:t> in the </a:t>
            </a:r>
            <a:r>
              <a:rPr lang="en-US" sz="3200" u="sng" dirty="0">
                <a:latin typeface="Segoe UI" pitchFamily="34" charset="0"/>
                <a:ea typeface="Segoe UI" pitchFamily="34" charset="0"/>
                <a:cs typeface="Segoe UI" pitchFamily="34" charset="0"/>
                <a:hlinkClick r:id="rId2"/>
              </a:rPr>
              <a:t>land or naval forces</a:t>
            </a:r>
            <a:r>
              <a:rPr lang="en-US" sz="3200" dirty="0">
                <a:latin typeface="Segoe UI" pitchFamily="34" charset="0"/>
                <a:ea typeface="Segoe UI" pitchFamily="34" charset="0"/>
                <a:cs typeface="Segoe UI" pitchFamily="34" charset="0"/>
              </a:rPr>
              <a:t>, or in the </a:t>
            </a:r>
            <a:r>
              <a:rPr lang="en-US" sz="3200" u="sng" dirty="0">
                <a:latin typeface="Segoe UI" pitchFamily="34" charset="0"/>
                <a:ea typeface="Segoe UI" pitchFamily="34" charset="0"/>
                <a:cs typeface="Segoe UI" pitchFamily="34" charset="0"/>
                <a:hlinkClick r:id="rId2" tooltip="A nation's able-bodied men who are not enlisted in the regular armed forces but may be called into military service in an emergency."/>
              </a:rPr>
              <a:t>militia</a:t>
            </a:r>
            <a:r>
              <a:rPr lang="en-US" sz="3200" dirty="0">
                <a:latin typeface="Segoe UI" pitchFamily="34" charset="0"/>
                <a:ea typeface="Segoe UI" pitchFamily="34" charset="0"/>
                <a:cs typeface="Segoe UI" pitchFamily="34" charset="0"/>
              </a:rPr>
              <a:t>, when in actual service in time of war or </a:t>
            </a:r>
            <a:r>
              <a:rPr lang="en-US" sz="3200" u="sng" dirty="0">
                <a:latin typeface="Segoe UI" pitchFamily="34" charset="0"/>
                <a:ea typeface="Segoe UI" pitchFamily="34" charset="0"/>
                <a:cs typeface="Segoe UI" pitchFamily="34" charset="0"/>
                <a:hlinkClick r:id="rId2" tooltip="Pertaining to the government or the people at large."/>
              </a:rPr>
              <a:t>public</a:t>
            </a:r>
            <a:r>
              <a:rPr lang="en-US" sz="3200" dirty="0">
                <a:latin typeface="Segoe UI" pitchFamily="34" charset="0"/>
                <a:ea typeface="Segoe UI" pitchFamily="34" charset="0"/>
                <a:cs typeface="Segoe UI" pitchFamily="34" charset="0"/>
              </a:rPr>
              <a:t> danger; nor shall any person be </a:t>
            </a:r>
            <a:r>
              <a:rPr lang="en-US" sz="3200" u="sng" dirty="0">
                <a:latin typeface="Segoe UI" pitchFamily="34" charset="0"/>
                <a:ea typeface="Segoe UI" pitchFamily="34" charset="0"/>
                <a:cs typeface="Segoe UI" pitchFamily="34" charset="0"/>
                <a:hlinkClick r:id="rId2" tooltip="Liable; obligated; responsible."/>
              </a:rPr>
              <a:t>subject</a:t>
            </a:r>
            <a:r>
              <a:rPr lang="en-US" sz="3200" dirty="0">
                <a:latin typeface="Segoe UI" pitchFamily="34" charset="0"/>
                <a:ea typeface="Segoe UI" pitchFamily="34" charset="0"/>
                <a:cs typeface="Segoe UI" pitchFamily="34" charset="0"/>
              </a:rPr>
              <a:t> for the same </a:t>
            </a:r>
            <a:r>
              <a:rPr lang="en-US" sz="3200" u="sng" dirty="0">
                <a:latin typeface="Segoe UI" pitchFamily="34" charset="0"/>
                <a:ea typeface="Segoe UI" pitchFamily="34" charset="0"/>
                <a:cs typeface="Segoe UI" pitchFamily="34" charset="0"/>
                <a:hlinkClick r:id="rId2" tooltip="A crime; a violation of the law."/>
              </a:rPr>
              <a:t>offense</a:t>
            </a:r>
            <a:r>
              <a:rPr lang="en-US" sz="3200" dirty="0">
                <a:latin typeface="Segoe UI" pitchFamily="34" charset="0"/>
                <a:ea typeface="Segoe UI" pitchFamily="34" charset="0"/>
                <a:cs typeface="Segoe UI" pitchFamily="34" charset="0"/>
              </a:rPr>
              <a:t> to be twice put </a:t>
            </a:r>
            <a:r>
              <a:rPr lang="en-US" sz="3200" u="sng" dirty="0">
                <a:latin typeface="Segoe UI" pitchFamily="34" charset="0"/>
                <a:ea typeface="Segoe UI" pitchFamily="34" charset="0"/>
                <a:cs typeface="Segoe UI" pitchFamily="34" charset="0"/>
                <a:hlinkClick r:id="rId2" tooltip="In danger of losing. (That is, as a result of a court trial.)"/>
              </a:rPr>
              <a:t>in jeopardy of</a:t>
            </a:r>
            <a:r>
              <a:rPr lang="en-US" sz="3200" dirty="0">
                <a:latin typeface="Segoe UI" pitchFamily="34" charset="0"/>
                <a:ea typeface="Segoe UI" pitchFamily="34" charset="0"/>
                <a:cs typeface="Segoe UI" pitchFamily="34" charset="0"/>
              </a:rPr>
              <a:t> life or </a:t>
            </a:r>
            <a:r>
              <a:rPr lang="en-US" sz="3200" u="sng" dirty="0">
                <a:latin typeface="Segoe UI" pitchFamily="34" charset="0"/>
                <a:ea typeface="Segoe UI" pitchFamily="34" charset="0"/>
                <a:cs typeface="Segoe UI" pitchFamily="34" charset="0"/>
                <a:hlinkClick r:id="rId2" tooltip="An arm or leg. (&quot;Life or limb&quot; has come to mean life or liberty.)"/>
              </a:rPr>
              <a:t>limb</a:t>
            </a:r>
            <a:r>
              <a:rPr lang="en-US" sz="3200" dirty="0">
                <a:latin typeface="Segoe UI" pitchFamily="34" charset="0"/>
                <a:ea typeface="Segoe UI" pitchFamily="34" charset="0"/>
                <a:cs typeface="Segoe UI" pitchFamily="34" charset="0"/>
              </a:rPr>
              <a:t>; nor shall be </a:t>
            </a:r>
            <a:r>
              <a:rPr lang="en-US" sz="3200" u="sng" dirty="0">
                <a:latin typeface="Segoe UI" pitchFamily="34" charset="0"/>
                <a:ea typeface="Segoe UI" pitchFamily="34" charset="0"/>
                <a:cs typeface="Segoe UI" pitchFamily="34" charset="0"/>
                <a:hlinkClick r:id="rId2" tooltip="Forced; required."/>
              </a:rPr>
              <a:t>compelled</a:t>
            </a:r>
            <a:r>
              <a:rPr lang="en-US" sz="3200" dirty="0">
                <a:latin typeface="Segoe UI" pitchFamily="34" charset="0"/>
                <a:ea typeface="Segoe UI" pitchFamily="34" charset="0"/>
                <a:cs typeface="Segoe UI" pitchFamily="34" charset="0"/>
              </a:rPr>
              <a:t> in any criminal case to be a </a:t>
            </a:r>
            <a:r>
              <a:rPr lang="en-US" sz="3200" u="sng" dirty="0">
                <a:latin typeface="Segoe UI" pitchFamily="34" charset="0"/>
                <a:ea typeface="Segoe UI" pitchFamily="34" charset="0"/>
                <a:cs typeface="Segoe UI" pitchFamily="34" charset="0"/>
                <a:hlinkClick r:id="rId2" tooltip="A person who has definite knowledge of a fact or event and may give testimony in a court of law."/>
              </a:rPr>
              <a:t>witness</a:t>
            </a:r>
            <a:r>
              <a:rPr lang="en-US" sz="3200" dirty="0">
                <a:latin typeface="Segoe UI" pitchFamily="34" charset="0"/>
                <a:ea typeface="Segoe UI" pitchFamily="34" charset="0"/>
                <a:cs typeface="Segoe UI" pitchFamily="34" charset="0"/>
              </a:rPr>
              <a:t> against himself, nor </a:t>
            </a:r>
            <a:r>
              <a:rPr lang="en-US" sz="3200" u="sng" dirty="0">
                <a:latin typeface="Segoe UI" pitchFamily="34" charset="0"/>
                <a:ea typeface="Segoe UI" pitchFamily="34" charset="0"/>
                <a:cs typeface="Segoe UI" pitchFamily="34" charset="0"/>
                <a:hlinkClick r:id="rId2" tooltip="To have (something) withheld or taken away."/>
              </a:rPr>
              <a:t>be deprived of</a:t>
            </a:r>
            <a:r>
              <a:rPr lang="en-US" sz="3200" dirty="0">
                <a:latin typeface="Segoe UI" pitchFamily="34" charset="0"/>
                <a:ea typeface="Segoe UI" pitchFamily="34" charset="0"/>
                <a:cs typeface="Segoe UI" pitchFamily="34" charset="0"/>
              </a:rPr>
              <a:t> life, liberty, or property without </a:t>
            </a:r>
            <a:r>
              <a:rPr lang="en-US" sz="3200" u="sng" dirty="0">
                <a:latin typeface="Segoe UI" pitchFamily="34" charset="0"/>
                <a:ea typeface="Segoe UI" pitchFamily="34" charset="0"/>
                <a:cs typeface="Segoe UI" pitchFamily="34" charset="0"/>
                <a:hlinkClick r:id="rId2" tooltip="Legal procedures (such as a trial by jury) carried out according to the established law of the land."/>
              </a:rPr>
              <a:t>due process of law</a:t>
            </a:r>
            <a:r>
              <a:rPr lang="en-US" sz="3200" dirty="0">
                <a:latin typeface="Segoe UI" pitchFamily="34" charset="0"/>
                <a:ea typeface="Segoe UI" pitchFamily="34" charset="0"/>
                <a:cs typeface="Segoe UI" pitchFamily="34" charset="0"/>
              </a:rPr>
              <a:t>; nor shall private property be taken for public use without </a:t>
            </a:r>
            <a:r>
              <a:rPr lang="en-US" sz="3200" u="sng" dirty="0">
                <a:latin typeface="Segoe UI" pitchFamily="34" charset="0"/>
                <a:ea typeface="Segoe UI" pitchFamily="34" charset="0"/>
                <a:cs typeface="Segoe UI" pitchFamily="34" charset="0"/>
                <a:hlinkClick r:id="rId2" tooltip="Fair payment."/>
              </a:rPr>
              <a:t>just compensation</a:t>
            </a:r>
            <a:r>
              <a:rPr lang="en-US" sz="3200" dirty="0">
                <a:latin typeface="Segoe UI" pitchFamily="34" charset="0"/>
                <a:ea typeface="Segoe UI" pitchFamily="34" charset="0"/>
                <a:cs typeface="Segoe UI" pitchFamily="34" charset="0"/>
              </a:rPr>
              <a:t>.</a:t>
            </a:r>
          </a:p>
          <a:p>
            <a:endParaRPr lang="en-US" dirty="0"/>
          </a:p>
        </p:txBody>
      </p:sp>
      <p:sp>
        <p:nvSpPr>
          <p:cNvPr id="4" name="Footer Placeholder 3"/>
          <p:cNvSpPr>
            <a:spLocks noGrp="1"/>
          </p:cNvSpPr>
          <p:nvPr>
            <p:ph type="ftr" sz="quarter" idx="11"/>
          </p:nvPr>
        </p:nvSpPr>
        <p:spPr/>
        <p:txBody>
          <a:bodyPr/>
          <a:lstStyle/>
          <a:p>
            <a:r>
              <a:rPr lang="en-US"/>
              <a:t>1</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329178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1" y="452718"/>
            <a:ext cx="10121462" cy="1060772"/>
          </a:xfrm>
        </p:spPr>
        <p:txBody>
          <a:bodyPr/>
          <a:lstStyle/>
          <a:p>
            <a:r>
              <a:rPr lang="en-US" sz="4000" b="1" dirty="0">
                <a:cs typeface="Times New Roman" panose="02020603050405020304" pitchFamily="18" charset="0"/>
              </a:rPr>
              <a:t>5</a:t>
            </a:r>
            <a:r>
              <a:rPr lang="en-US" sz="4000" b="1" baseline="30000" dirty="0">
                <a:cs typeface="Times New Roman" panose="02020603050405020304" pitchFamily="18" charset="0"/>
              </a:rPr>
              <a:t>th</a:t>
            </a:r>
            <a:r>
              <a:rPr lang="en-US" sz="4000" b="1" dirty="0">
                <a:cs typeface="Times New Roman" panose="02020603050405020304" pitchFamily="18" charset="0"/>
              </a:rPr>
              <a:t> Amendment - Rights of the Accused</a:t>
            </a:r>
            <a:endParaRPr lang="en-US" sz="4000" dirty="0"/>
          </a:p>
        </p:txBody>
      </p:sp>
      <p:sp>
        <p:nvSpPr>
          <p:cNvPr id="4" name="Content Placeholder 3"/>
          <p:cNvSpPr>
            <a:spLocks noGrp="1"/>
          </p:cNvSpPr>
          <p:nvPr>
            <p:ph sz="half" idx="2"/>
          </p:nvPr>
        </p:nvSpPr>
        <p:spPr>
          <a:xfrm>
            <a:off x="803768" y="2246586"/>
            <a:ext cx="4396339" cy="3741738"/>
          </a:xfrm>
          <a:noFill/>
          <a:ln w="38100">
            <a:solidFill>
              <a:schemeClr val="tx1"/>
            </a:solidFill>
          </a:ln>
        </p:spPr>
        <p:txBody>
          <a:bodyPr/>
          <a:lstStyle/>
          <a:p>
            <a:pPr>
              <a:spcBef>
                <a:spcPts val="0"/>
              </a:spcBef>
            </a:pPr>
            <a:r>
              <a:rPr lang="en-US" b="1" u="sng" dirty="0">
                <a:latin typeface="Arial" pitchFamily="34" charset="0"/>
                <a:cs typeface="Arial" pitchFamily="34" charset="0"/>
              </a:rPr>
              <a:t>Freedom from arbitrary arrest </a:t>
            </a:r>
            <a:r>
              <a:rPr lang="en-US" dirty="0">
                <a:latin typeface="Arial" pitchFamily="34" charset="0"/>
                <a:cs typeface="Arial" pitchFamily="34" charset="0"/>
              </a:rPr>
              <a:t>-  A grand jury must agree that there is evidence of criminal activity</a:t>
            </a:r>
          </a:p>
          <a:p>
            <a:pPr marL="0" indent="0">
              <a:spcBef>
                <a:spcPts val="0"/>
              </a:spcBef>
              <a:buNone/>
            </a:pPr>
            <a:endParaRPr lang="en-US" dirty="0">
              <a:latin typeface="Arial" pitchFamily="34" charset="0"/>
              <a:cs typeface="Arial" pitchFamily="34" charset="0"/>
            </a:endParaRPr>
          </a:p>
          <a:p>
            <a:pPr marL="0" indent="0">
              <a:spcBef>
                <a:spcPts val="0"/>
              </a:spcBef>
              <a:buNone/>
            </a:pPr>
            <a:endParaRPr lang="en-US" dirty="0">
              <a:latin typeface="Arial" pitchFamily="34" charset="0"/>
              <a:cs typeface="Arial" pitchFamily="34" charset="0"/>
            </a:endParaRPr>
          </a:p>
          <a:p>
            <a:pPr>
              <a:spcBef>
                <a:spcPts val="0"/>
              </a:spcBef>
            </a:pPr>
            <a:r>
              <a:rPr lang="en-US" b="1" u="sng" dirty="0">
                <a:latin typeface="Arial" pitchFamily="34" charset="0"/>
                <a:cs typeface="Arial" pitchFamily="34" charset="0"/>
              </a:rPr>
              <a:t>No double jeopardy</a:t>
            </a:r>
            <a:r>
              <a:rPr lang="en-US" dirty="0">
                <a:latin typeface="Arial" pitchFamily="34" charset="0"/>
                <a:cs typeface="Arial" pitchFamily="34" charset="0"/>
              </a:rPr>
              <a:t> - Government cannot put a </a:t>
            </a:r>
            <a:r>
              <a:rPr lang="en-US">
                <a:latin typeface="Arial" pitchFamily="34" charset="0"/>
                <a:cs typeface="Arial" pitchFamily="34" charset="0"/>
              </a:rPr>
              <a:t>person on </a:t>
            </a:r>
            <a:r>
              <a:rPr lang="en-US" dirty="0">
                <a:latin typeface="Arial" pitchFamily="34" charset="0"/>
                <a:cs typeface="Arial" pitchFamily="34" charset="0"/>
              </a:rPr>
              <a:t>trial for a crime for which he or she has already been tried and found guilty or not guilty.</a:t>
            </a:r>
          </a:p>
          <a:p>
            <a:endParaRPr lang="en-US" dirty="0"/>
          </a:p>
        </p:txBody>
      </p:sp>
      <p:sp>
        <p:nvSpPr>
          <p:cNvPr id="7" name="Content Placeholder 6"/>
          <p:cNvSpPr>
            <a:spLocks noGrp="1"/>
          </p:cNvSpPr>
          <p:nvPr>
            <p:ph sz="quarter" idx="4"/>
          </p:nvPr>
        </p:nvSpPr>
        <p:spPr>
          <a:xfrm>
            <a:off x="5764854" y="2167757"/>
            <a:ext cx="5129118" cy="3933497"/>
          </a:xfrm>
          <a:ln w="38100">
            <a:solidFill>
              <a:schemeClr val="tx1"/>
            </a:solidFill>
          </a:ln>
        </p:spPr>
        <p:txBody>
          <a:bodyPr>
            <a:normAutofit/>
          </a:bodyPr>
          <a:lstStyle/>
          <a:p>
            <a:pPr>
              <a:spcBef>
                <a:spcPts val="0"/>
              </a:spcBef>
            </a:pPr>
            <a:r>
              <a:rPr lang="en-US" b="1" u="sng" dirty="0">
                <a:latin typeface="Arial" pitchFamily="34" charset="0"/>
                <a:cs typeface="Arial" pitchFamily="34" charset="0"/>
              </a:rPr>
              <a:t>Freedom from self-incrimination</a:t>
            </a:r>
            <a:r>
              <a:rPr lang="en-US" dirty="0">
                <a:latin typeface="Arial" pitchFamily="34" charset="0"/>
                <a:cs typeface="Arial" pitchFamily="34" charset="0"/>
              </a:rPr>
              <a:t> - Government cannot force a person to be a witness against himself or herself </a:t>
            </a:r>
          </a:p>
          <a:p>
            <a:pPr marL="0" indent="0">
              <a:spcBef>
                <a:spcPts val="0"/>
              </a:spcBef>
              <a:buNone/>
            </a:pPr>
            <a:endParaRPr lang="en-US" dirty="0">
              <a:latin typeface="Arial" pitchFamily="34" charset="0"/>
              <a:cs typeface="Arial" pitchFamily="34" charset="0"/>
            </a:endParaRPr>
          </a:p>
          <a:p>
            <a:pPr>
              <a:spcBef>
                <a:spcPts val="0"/>
              </a:spcBef>
            </a:pPr>
            <a:r>
              <a:rPr lang="en-US" b="1" u="sng" dirty="0">
                <a:latin typeface="Arial" pitchFamily="34" charset="0"/>
                <a:cs typeface="Arial" pitchFamily="34" charset="0"/>
              </a:rPr>
              <a:t>Due Process</a:t>
            </a:r>
            <a:r>
              <a:rPr lang="en-US" b="1" dirty="0">
                <a:latin typeface="Arial" pitchFamily="34" charset="0"/>
                <a:cs typeface="Arial" pitchFamily="34" charset="0"/>
              </a:rPr>
              <a:t>  </a:t>
            </a:r>
            <a:r>
              <a:rPr lang="en-US" dirty="0">
                <a:latin typeface="Arial" pitchFamily="34" charset="0"/>
                <a:cs typeface="Arial" pitchFamily="34" charset="0"/>
              </a:rPr>
              <a:t>- Government cannot deny a person his or her life, liberty, or property without going through a court process </a:t>
            </a:r>
          </a:p>
          <a:p>
            <a:pPr>
              <a:spcBef>
                <a:spcPts val="0"/>
              </a:spcBef>
            </a:pPr>
            <a:endParaRPr lang="en-US" dirty="0">
              <a:latin typeface="Arial" pitchFamily="34" charset="0"/>
              <a:cs typeface="Arial" pitchFamily="34" charset="0"/>
            </a:endParaRPr>
          </a:p>
          <a:p>
            <a:pPr>
              <a:spcBef>
                <a:spcPts val="0"/>
              </a:spcBef>
            </a:pPr>
            <a:r>
              <a:rPr lang="en-US" b="1" u="sng" dirty="0">
                <a:latin typeface="Arial" pitchFamily="34" charset="0"/>
                <a:cs typeface="Arial" pitchFamily="34" charset="0"/>
              </a:rPr>
              <a:t>Just compensation for government taking</a:t>
            </a:r>
            <a:r>
              <a:rPr lang="en-US" dirty="0">
                <a:latin typeface="Arial" pitchFamily="34" charset="0"/>
                <a:cs typeface="Arial" pitchFamily="34" charset="0"/>
              </a:rPr>
              <a:t> - Government cannot take private property for government use without fairly paying the property owner. </a:t>
            </a:r>
          </a:p>
          <a:p>
            <a:endParaRPr lang="en-US" dirty="0"/>
          </a:p>
        </p:txBody>
      </p:sp>
      <p:sp>
        <p:nvSpPr>
          <p:cNvPr id="3" name="Footer Placeholder 2"/>
          <p:cNvSpPr>
            <a:spLocks noGrp="1"/>
          </p:cNvSpPr>
          <p:nvPr>
            <p:ph type="ftr" sz="quarter" idx="11"/>
          </p:nvPr>
        </p:nvSpPr>
        <p:spPr/>
        <p:txBody>
          <a:bodyPr/>
          <a:lstStyle/>
          <a:p>
            <a:r>
              <a:rPr lang="en-US"/>
              <a:t>1</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354067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latin typeface="+mn-lt"/>
                <a:cs typeface="Times New Roman" panose="02020603050405020304" pitchFamily="18" charset="0"/>
              </a:rPr>
              <a:t>6</a:t>
            </a:r>
            <a:r>
              <a:rPr lang="en-US" sz="5400" b="1" baseline="30000" dirty="0">
                <a:latin typeface="+mn-lt"/>
                <a:cs typeface="Times New Roman" panose="02020603050405020304" pitchFamily="18" charset="0"/>
              </a:rPr>
              <a:t>th</a:t>
            </a:r>
            <a:r>
              <a:rPr lang="en-US" sz="5400" b="1" dirty="0">
                <a:latin typeface="+mn-lt"/>
                <a:cs typeface="Times New Roman" panose="02020603050405020304" pitchFamily="18" charset="0"/>
              </a:rPr>
              <a:t> Amendment </a:t>
            </a:r>
          </a:p>
        </p:txBody>
      </p:sp>
      <p:sp>
        <p:nvSpPr>
          <p:cNvPr id="4" name="Text Placeholder 3"/>
          <p:cNvSpPr>
            <a:spLocks noGrp="1"/>
          </p:cNvSpPr>
          <p:nvPr>
            <p:ph type="body" idx="1"/>
          </p:nvPr>
        </p:nvSpPr>
        <p:spPr>
          <a:ln>
            <a:solidFill>
              <a:schemeClr val="bg2">
                <a:lumMod val="20000"/>
                <a:lumOff val="80000"/>
              </a:schemeClr>
            </a:solidFill>
          </a:ln>
        </p:spPr>
        <p:txBody>
          <a:bodyPr/>
          <a:lstStyle/>
          <a:p>
            <a:pPr algn="ctr"/>
            <a:r>
              <a:rPr lang="en-US" b="1" dirty="0"/>
              <a:t>Text of the Amendment</a:t>
            </a:r>
          </a:p>
        </p:txBody>
      </p:sp>
      <p:sp>
        <p:nvSpPr>
          <p:cNvPr id="3" name="Content Placeholder 2"/>
          <p:cNvSpPr>
            <a:spLocks noGrp="1"/>
          </p:cNvSpPr>
          <p:nvPr>
            <p:ph sz="half" idx="2"/>
          </p:nvPr>
        </p:nvSpPr>
        <p:spPr>
          <a:ln>
            <a:solidFill>
              <a:schemeClr val="bg2">
                <a:lumMod val="20000"/>
                <a:lumOff val="80000"/>
              </a:schemeClr>
            </a:solidFill>
          </a:ln>
        </p:spPr>
        <p:txBody>
          <a:bodyPr>
            <a:normAutofit fontScale="70000" lnSpcReduction="20000"/>
          </a:bodyPr>
          <a:lstStyle/>
          <a:p>
            <a:pPr marL="0" indent="0">
              <a:buNone/>
            </a:pPr>
            <a:r>
              <a:rPr lang="en-US" sz="2800" dirty="0">
                <a:latin typeface="Arial" pitchFamily="34" charset="0"/>
                <a:cs typeface="Arial" pitchFamily="34" charset="0"/>
              </a:rPr>
              <a:t>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 </a:t>
            </a:r>
          </a:p>
          <a:p>
            <a:endParaRPr lang="en-US" dirty="0"/>
          </a:p>
        </p:txBody>
      </p:sp>
      <p:sp>
        <p:nvSpPr>
          <p:cNvPr id="5" name="Text Placeholder 4"/>
          <p:cNvSpPr>
            <a:spLocks noGrp="1"/>
          </p:cNvSpPr>
          <p:nvPr>
            <p:ph type="body" sz="quarter" idx="3"/>
          </p:nvPr>
        </p:nvSpPr>
        <p:spPr>
          <a:xfrm>
            <a:off x="5654495" y="1905000"/>
            <a:ext cx="5365602" cy="576262"/>
          </a:xfrm>
          <a:ln>
            <a:solidFill>
              <a:schemeClr val="bg2">
                <a:lumMod val="20000"/>
                <a:lumOff val="80000"/>
              </a:schemeClr>
            </a:solidFill>
          </a:ln>
        </p:spPr>
        <p:txBody>
          <a:bodyPr/>
          <a:lstStyle/>
          <a:p>
            <a:pPr algn="ctr"/>
            <a:r>
              <a:rPr lang="en-US" b="1" dirty="0"/>
              <a:t>Summary</a:t>
            </a:r>
          </a:p>
        </p:txBody>
      </p:sp>
      <p:sp>
        <p:nvSpPr>
          <p:cNvPr id="6" name="Content Placeholder 5"/>
          <p:cNvSpPr>
            <a:spLocks noGrp="1"/>
          </p:cNvSpPr>
          <p:nvPr>
            <p:ph sz="quarter" idx="4"/>
          </p:nvPr>
        </p:nvSpPr>
        <p:spPr>
          <a:xfrm>
            <a:off x="5654495" y="2514600"/>
            <a:ext cx="5349836" cy="3741738"/>
          </a:xfrm>
          <a:ln>
            <a:solidFill>
              <a:schemeClr val="bg2">
                <a:lumMod val="20000"/>
                <a:lumOff val="80000"/>
              </a:schemeClr>
            </a:solidFill>
          </a:ln>
        </p:spPr>
        <p:txBody>
          <a:bodyPr>
            <a:normAutofit fontScale="92500"/>
          </a:bodyPr>
          <a:lstStyle/>
          <a:p>
            <a:pPr lvl="0">
              <a:lnSpc>
                <a:spcPct val="107000"/>
              </a:lnSpc>
              <a:spcBef>
                <a:spcPts val="1200"/>
              </a:spcBef>
              <a:buFont typeface="Wingdings" pitchFamily="2" charset="2"/>
              <a:buChar char="Ø"/>
            </a:pPr>
            <a:r>
              <a:rPr lang="en-US" sz="2400" b="1" dirty="0">
                <a:solidFill>
                  <a:srgbClr val="FFFF99"/>
                </a:solidFill>
                <a:latin typeface="Arial" pitchFamily="34" charset="0"/>
                <a:cs typeface="Arial" pitchFamily="34" charset="0"/>
              </a:rPr>
              <a:t>Speedy, public trial</a:t>
            </a:r>
          </a:p>
          <a:p>
            <a:pPr lvl="0">
              <a:lnSpc>
                <a:spcPct val="107000"/>
              </a:lnSpc>
              <a:spcBef>
                <a:spcPts val="1200"/>
              </a:spcBef>
              <a:buFont typeface="Wingdings" pitchFamily="2" charset="2"/>
              <a:buChar char="Ø"/>
            </a:pPr>
            <a:r>
              <a:rPr lang="en-US" sz="2400" b="1" dirty="0">
                <a:solidFill>
                  <a:srgbClr val="FFFF99"/>
                </a:solidFill>
                <a:latin typeface="Arial" pitchFamily="34" charset="0"/>
                <a:cs typeface="Arial" pitchFamily="34" charset="0"/>
              </a:rPr>
              <a:t>Impartial jury in the place where the crime was committed</a:t>
            </a:r>
          </a:p>
          <a:p>
            <a:pPr lvl="0">
              <a:lnSpc>
                <a:spcPct val="107000"/>
              </a:lnSpc>
              <a:spcBef>
                <a:spcPts val="1200"/>
              </a:spcBef>
              <a:buFont typeface="Wingdings" pitchFamily="2" charset="2"/>
              <a:buChar char="Ø"/>
            </a:pPr>
            <a:r>
              <a:rPr lang="en-US" sz="2400" b="1" dirty="0">
                <a:solidFill>
                  <a:srgbClr val="FFFF99"/>
                </a:solidFill>
                <a:latin typeface="Arial" pitchFamily="34" charset="0"/>
                <a:cs typeface="Arial" pitchFamily="34" charset="0"/>
              </a:rPr>
              <a:t>Information about the accusation</a:t>
            </a:r>
          </a:p>
          <a:p>
            <a:pPr lvl="0">
              <a:lnSpc>
                <a:spcPct val="107000"/>
              </a:lnSpc>
              <a:spcBef>
                <a:spcPts val="1200"/>
              </a:spcBef>
              <a:buFont typeface="Wingdings" pitchFamily="2" charset="2"/>
              <a:buChar char="Ø"/>
            </a:pPr>
            <a:r>
              <a:rPr lang="en-US" sz="2400" b="1" dirty="0">
                <a:solidFill>
                  <a:srgbClr val="FFFF99"/>
                </a:solidFill>
                <a:latin typeface="Arial" pitchFamily="34" charset="0"/>
                <a:cs typeface="Arial" pitchFamily="34" charset="0"/>
              </a:rPr>
              <a:t>Confronting of witnesses against you</a:t>
            </a:r>
          </a:p>
          <a:p>
            <a:pPr lvl="0">
              <a:lnSpc>
                <a:spcPct val="107000"/>
              </a:lnSpc>
              <a:spcBef>
                <a:spcPts val="1200"/>
              </a:spcBef>
              <a:buFont typeface="Wingdings" pitchFamily="2" charset="2"/>
              <a:buChar char="Ø"/>
            </a:pPr>
            <a:r>
              <a:rPr lang="en-US" sz="2400" b="1" dirty="0">
                <a:solidFill>
                  <a:srgbClr val="FFFF99"/>
                </a:solidFill>
                <a:latin typeface="Arial" pitchFamily="34" charset="0"/>
                <a:cs typeface="Arial" pitchFamily="34" charset="0"/>
              </a:rPr>
              <a:t>Selection of witnesses in your favor</a:t>
            </a:r>
          </a:p>
          <a:p>
            <a:pPr lvl="0">
              <a:lnSpc>
                <a:spcPct val="107000"/>
              </a:lnSpc>
              <a:spcBef>
                <a:spcPts val="1200"/>
              </a:spcBef>
              <a:buFont typeface="Wingdings" pitchFamily="2" charset="2"/>
              <a:buChar char="Ø"/>
            </a:pPr>
            <a:r>
              <a:rPr lang="en-US" sz="2400" b="1" dirty="0">
                <a:solidFill>
                  <a:srgbClr val="FFFF99"/>
                </a:solidFill>
                <a:latin typeface="Arial" pitchFamily="34" charset="0"/>
                <a:cs typeface="Arial" pitchFamily="34" charset="0"/>
              </a:rPr>
              <a:t>Assistance of an attorney</a:t>
            </a:r>
            <a:endParaRPr lang="en-US" sz="2400" b="1" dirty="0">
              <a:solidFill>
                <a:srgbClr val="FFFF99"/>
              </a:solidFill>
              <a:latin typeface="Arial" pitchFamily="34" charset="0"/>
              <a:ea typeface="Calibri" panose="020F0502020204030204" pitchFamily="34" charset="0"/>
              <a:cs typeface="Arial" pitchFamily="34" charset="0"/>
            </a:endParaRPr>
          </a:p>
          <a:p>
            <a:pPr marL="0" indent="0">
              <a:buNone/>
            </a:pPr>
            <a:endParaRPr lang="en-US" dirty="0"/>
          </a:p>
        </p:txBody>
      </p:sp>
      <p:sp>
        <p:nvSpPr>
          <p:cNvPr id="7" name="Footer Placeholder 6"/>
          <p:cNvSpPr>
            <a:spLocks noGrp="1"/>
          </p:cNvSpPr>
          <p:nvPr>
            <p:ph type="ftr" sz="quarter" idx="11"/>
          </p:nvPr>
        </p:nvSpPr>
        <p:spPr/>
        <p:txBody>
          <a:bodyPr/>
          <a:lstStyle/>
          <a:p>
            <a:r>
              <a:rPr lang="en-US"/>
              <a:t>1</a:t>
            </a:r>
            <a:endParaRPr lang="en-US" dirty="0"/>
          </a:p>
        </p:txBody>
      </p:sp>
      <p:sp>
        <p:nvSpPr>
          <p:cNvPr id="8" name="Slide Number Placeholder 7"/>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2226413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cs typeface="Times New Roman" panose="02020603050405020304" pitchFamily="18" charset="0"/>
              </a:rPr>
              <a:t>7</a:t>
            </a:r>
            <a:r>
              <a:rPr lang="en-US" sz="6000" b="1" baseline="30000" dirty="0">
                <a:cs typeface="Times New Roman" panose="02020603050405020304" pitchFamily="18" charset="0"/>
              </a:rPr>
              <a:t>th</a:t>
            </a:r>
            <a:r>
              <a:rPr lang="en-US" sz="6000" b="1" dirty="0">
                <a:cs typeface="Times New Roman" panose="02020603050405020304" pitchFamily="18" charset="0"/>
              </a:rPr>
              <a:t> Amendment</a:t>
            </a:r>
          </a:p>
        </p:txBody>
      </p:sp>
      <p:sp>
        <p:nvSpPr>
          <p:cNvPr id="4" name="Text Placeholder 3"/>
          <p:cNvSpPr>
            <a:spLocks noGrp="1"/>
          </p:cNvSpPr>
          <p:nvPr>
            <p:ph type="body" idx="1"/>
          </p:nvPr>
        </p:nvSpPr>
        <p:spPr>
          <a:ln>
            <a:solidFill>
              <a:schemeClr val="bg2">
                <a:lumMod val="20000"/>
                <a:lumOff val="80000"/>
              </a:schemeClr>
            </a:solidFill>
          </a:ln>
        </p:spPr>
        <p:txBody>
          <a:bodyPr/>
          <a:lstStyle/>
          <a:p>
            <a:pPr algn="ctr"/>
            <a:r>
              <a:rPr lang="en-US" b="1" dirty="0"/>
              <a:t>Text of the Amendment</a:t>
            </a:r>
          </a:p>
        </p:txBody>
      </p:sp>
      <p:sp>
        <p:nvSpPr>
          <p:cNvPr id="3" name="Content Placeholder 2"/>
          <p:cNvSpPr>
            <a:spLocks noGrp="1"/>
          </p:cNvSpPr>
          <p:nvPr>
            <p:ph sz="half" idx="2"/>
          </p:nvPr>
        </p:nvSpPr>
        <p:spPr>
          <a:ln>
            <a:solidFill>
              <a:schemeClr val="bg2">
                <a:lumMod val="20000"/>
                <a:lumOff val="80000"/>
              </a:schemeClr>
            </a:solidFill>
          </a:ln>
        </p:spPr>
        <p:txBody>
          <a:bodyPr>
            <a:normAutofit fontScale="55000" lnSpcReduction="20000"/>
          </a:bodyPr>
          <a:lstStyle/>
          <a:p>
            <a:pPr marL="0" indent="0">
              <a:buNone/>
            </a:pPr>
            <a:r>
              <a:rPr lang="en-US" sz="4500" dirty="0">
                <a:latin typeface="Arial" pitchFamily="34" charset="0"/>
                <a:cs typeface="Arial" pitchFamily="34" charset="0"/>
              </a:rPr>
              <a:t>In suits at common law, where the value in controversy shall exceed twenty dollars, the right of trial by jury shall be preserved, and no fact tried by a jury, shall be otherwise reexamined in any court of the United States, than according to the rules of the common law. </a:t>
            </a:r>
          </a:p>
          <a:p>
            <a:endParaRPr lang="en-US" dirty="0"/>
          </a:p>
        </p:txBody>
      </p:sp>
      <p:sp>
        <p:nvSpPr>
          <p:cNvPr id="5" name="Text Placeholder 4"/>
          <p:cNvSpPr>
            <a:spLocks noGrp="1"/>
          </p:cNvSpPr>
          <p:nvPr>
            <p:ph type="body" sz="quarter" idx="3"/>
          </p:nvPr>
        </p:nvSpPr>
        <p:spPr>
          <a:xfrm>
            <a:off x="5654495" y="1905000"/>
            <a:ext cx="4671919" cy="576262"/>
          </a:xfrm>
          <a:ln>
            <a:solidFill>
              <a:schemeClr val="bg2">
                <a:lumMod val="20000"/>
                <a:lumOff val="80000"/>
              </a:schemeClr>
            </a:solidFill>
          </a:ln>
        </p:spPr>
        <p:txBody>
          <a:bodyPr/>
          <a:lstStyle/>
          <a:p>
            <a:pPr algn="ctr"/>
            <a:r>
              <a:rPr lang="en-US" b="1" dirty="0"/>
              <a:t>Summary</a:t>
            </a:r>
          </a:p>
        </p:txBody>
      </p:sp>
      <p:sp>
        <p:nvSpPr>
          <p:cNvPr id="6" name="Content Placeholder 5"/>
          <p:cNvSpPr>
            <a:spLocks noGrp="1"/>
          </p:cNvSpPr>
          <p:nvPr>
            <p:ph sz="quarter" idx="4"/>
          </p:nvPr>
        </p:nvSpPr>
        <p:spPr>
          <a:xfrm>
            <a:off x="5654495" y="2514600"/>
            <a:ext cx="4703450" cy="3741738"/>
          </a:xfrm>
          <a:ln>
            <a:solidFill>
              <a:schemeClr val="bg2">
                <a:lumMod val="20000"/>
                <a:lumOff val="80000"/>
              </a:schemeClr>
            </a:solidFill>
          </a:ln>
        </p:spPr>
        <p:txBody>
          <a:bodyPr/>
          <a:lstStyle/>
          <a:p>
            <a:r>
              <a:rPr lang="en-US" sz="2500" dirty="0">
                <a:solidFill>
                  <a:srgbClr val="FFFF99"/>
                </a:solidFill>
                <a:latin typeface="Arial" pitchFamily="34" charset="0"/>
                <a:cs typeface="Arial" pitchFamily="34" charset="0"/>
              </a:rPr>
              <a:t>Right to a jury trial in non-criminal cases</a:t>
            </a:r>
          </a:p>
          <a:p>
            <a:endParaRPr lang="en-US" sz="2500" dirty="0">
              <a:solidFill>
                <a:srgbClr val="FFFF99"/>
              </a:solidFill>
              <a:latin typeface="Arial" pitchFamily="34" charset="0"/>
              <a:cs typeface="Arial" pitchFamily="34" charset="0"/>
            </a:endParaRPr>
          </a:p>
          <a:p>
            <a:r>
              <a:rPr lang="en-US" sz="2500" dirty="0">
                <a:solidFill>
                  <a:srgbClr val="FFFF99"/>
                </a:solidFill>
                <a:latin typeface="Arial" pitchFamily="34" charset="0"/>
                <a:cs typeface="Arial" pitchFamily="34" charset="0"/>
              </a:rPr>
              <a:t>Jury determines the facts, not the judge in jury trials</a:t>
            </a:r>
            <a:endParaRPr lang="en-US" dirty="0"/>
          </a:p>
        </p:txBody>
      </p:sp>
      <p:sp>
        <p:nvSpPr>
          <p:cNvPr id="7" name="Footer Placeholder 6"/>
          <p:cNvSpPr>
            <a:spLocks noGrp="1"/>
          </p:cNvSpPr>
          <p:nvPr>
            <p:ph type="ftr" sz="quarter" idx="11"/>
          </p:nvPr>
        </p:nvSpPr>
        <p:spPr/>
        <p:txBody>
          <a:bodyPr/>
          <a:lstStyle/>
          <a:p>
            <a:r>
              <a:rPr lang="en-US"/>
              <a:t>1</a:t>
            </a:r>
            <a:endParaRPr lang="en-US" dirty="0"/>
          </a:p>
        </p:txBody>
      </p:sp>
      <p:sp>
        <p:nvSpPr>
          <p:cNvPr id="8" name="Slide Number Placeholder 7"/>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3116727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cs typeface="Times New Roman" panose="02020603050405020304" pitchFamily="18" charset="0"/>
              </a:rPr>
              <a:t>8</a:t>
            </a:r>
            <a:r>
              <a:rPr lang="en-US" sz="5400" b="1" baseline="30000" dirty="0">
                <a:cs typeface="Times New Roman" panose="02020603050405020304" pitchFamily="18" charset="0"/>
              </a:rPr>
              <a:t>th</a:t>
            </a:r>
            <a:r>
              <a:rPr lang="en-US" sz="5400" b="1" dirty="0">
                <a:cs typeface="Times New Roman" panose="02020603050405020304" pitchFamily="18" charset="0"/>
              </a:rPr>
              <a:t> Amendment</a:t>
            </a:r>
          </a:p>
        </p:txBody>
      </p:sp>
      <p:sp>
        <p:nvSpPr>
          <p:cNvPr id="4" name="Text Placeholder 3"/>
          <p:cNvSpPr>
            <a:spLocks noGrp="1"/>
          </p:cNvSpPr>
          <p:nvPr>
            <p:ph type="body" idx="1"/>
          </p:nvPr>
        </p:nvSpPr>
        <p:spPr>
          <a:ln>
            <a:solidFill>
              <a:schemeClr val="bg2">
                <a:lumMod val="20000"/>
                <a:lumOff val="80000"/>
              </a:schemeClr>
            </a:solidFill>
          </a:ln>
        </p:spPr>
        <p:txBody>
          <a:bodyPr/>
          <a:lstStyle/>
          <a:p>
            <a:pPr algn="ctr"/>
            <a:r>
              <a:rPr lang="en-US" b="1" dirty="0"/>
              <a:t>Text of the Amendment</a:t>
            </a:r>
          </a:p>
        </p:txBody>
      </p:sp>
      <p:sp>
        <p:nvSpPr>
          <p:cNvPr id="3" name="Content Placeholder 2"/>
          <p:cNvSpPr>
            <a:spLocks noGrp="1"/>
          </p:cNvSpPr>
          <p:nvPr>
            <p:ph sz="half" idx="2"/>
          </p:nvPr>
        </p:nvSpPr>
        <p:spPr>
          <a:ln>
            <a:solidFill>
              <a:schemeClr val="bg2">
                <a:lumMod val="20000"/>
                <a:lumOff val="80000"/>
              </a:schemeClr>
            </a:solidFill>
          </a:ln>
        </p:spPr>
        <p:txBody>
          <a:bodyPr>
            <a:normAutofit/>
          </a:bodyPr>
          <a:lstStyle/>
          <a:p>
            <a:pPr marL="0" indent="0">
              <a:buNone/>
            </a:pPr>
            <a:r>
              <a:rPr lang="en-US" sz="2400" dirty="0">
                <a:latin typeface="Arial" pitchFamily="34" charset="0"/>
                <a:cs typeface="Arial" pitchFamily="34" charset="0"/>
              </a:rPr>
              <a:t>Excessive bail shall not be required, nor excessive fines imposed, nor cruel and unusual punishments inflicted. </a:t>
            </a:r>
          </a:p>
          <a:p>
            <a:endParaRPr lang="en-US" dirty="0"/>
          </a:p>
        </p:txBody>
      </p:sp>
      <p:sp>
        <p:nvSpPr>
          <p:cNvPr id="5" name="Text Placeholder 4"/>
          <p:cNvSpPr>
            <a:spLocks noGrp="1"/>
          </p:cNvSpPr>
          <p:nvPr>
            <p:ph type="body" sz="quarter" idx="3"/>
          </p:nvPr>
        </p:nvSpPr>
        <p:spPr>
          <a:ln>
            <a:solidFill>
              <a:schemeClr val="bg2">
                <a:lumMod val="20000"/>
                <a:lumOff val="80000"/>
              </a:schemeClr>
            </a:solidFill>
          </a:ln>
        </p:spPr>
        <p:txBody>
          <a:bodyPr/>
          <a:lstStyle/>
          <a:p>
            <a:pPr algn="ctr"/>
            <a:r>
              <a:rPr lang="en-US" b="1" dirty="0"/>
              <a:t>Summary</a:t>
            </a:r>
          </a:p>
        </p:txBody>
      </p:sp>
      <p:sp>
        <p:nvSpPr>
          <p:cNvPr id="6" name="Content Placeholder 5"/>
          <p:cNvSpPr>
            <a:spLocks noGrp="1"/>
          </p:cNvSpPr>
          <p:nvPr>
            <p:ph sz="quarter" idx="4"/>
          </p:nvPr>
        </p:nvSpPr>
        <p:spPr>
          <a:ln>
            <a:solidFill>
              <a:schemeClr val="bg2">
                <a:lumMod val="20000"/>
                <a:lumOff val="80000"/>
              </a:schemeClr>
            </a:solidFill>
          </a:ln>
        </p:spPr>
        <p:txBody>
          <a:bodyPr/>
          <a:lstStyle/>
          <a:p>
            <a:pPr marL="0" indent="0">
              <a:buNone/>
            </a:pPr>
            <a:r>
              <a:rPr lang="en-US" sz="2400" dirty="0">
                <a:solidFill>
                  <a:srgbClr val="FFFF99"/>
                </a:solidFill>
                <a:latin typeface="Arial" pitchFamily="34" charset="0"/>
                <a:cs typeface="Arial" pitchFamily="34" charset="0"/>
              </a:rPr>
              <a:t>Rights of the accused and the guilty:</a:t>
            </a:r>
          </a:p>
          <a:p>
            <a:pPr marL="458787" indent="-285750">
              <a:buFont typeface="Wingdings" pitchFamily="2" charset="2"/>
              <a:buChar char="Ø"/>
            </a:pPr>
            <a:r>
              <a:rPr lang="en-US" sz="2400" dirty="0">
                <a:solidFill>
                  <a:srgbClr val="FFFF99"/>
                </a:solidFill>
                <a:latin typeface="Arial" pitchFamily="34" charset="0"/>
                <a:cs typeface="Arial" pitchFamily="34" charset="0"/>
              </a:rPr>
              <a:t>no excessive bail</a:t>
            </a:r>
          </a:p>
          <a:p>
            <a:pPr marL="458787" indent="-285750">
              <a:buFont typeface="Wingdings" pitchFamily="2" charset="2"/>
              <a:buChar char="Ø"/>
            </a:pPr>
            <a:r>
              <a:rPr lang="en-US" sz="2400" dirty="0">
                <a:solidFill>
                  <a:srgbClr val="FFFF99"/>
                </a:solidFill>
                <a:latin typeface="Arial" pitchFamily="34" charset="0"/>
                <a:cs typeface="Arial" pitchFamily="34" charset="0"/>
              </a:rPr>
              <a:t>no excessive fines</a:t>
            </a:r>
          </a:p>
          <a:p>
            <a:pPr marL="458787" indent="-285750">
              <a:buFont typeface="Wingdings" pitchFamily="2" charset="2"/>
              <a:buChar char="Ø"/>
            </a:pPr>
            <a:r>
              <a:rPr lang="en-US" sz="2400" dirty="0">
                <a:solidFill>
                  <a:srgbClr val="FFFF99"/>
                </a:solidFill>
                <a:latin typeface="Arial" pitchFamily="34" charset="0"/>
                <a:cs typeface="Arial" pitchFamily="34" charset="0"/>
              </a:rPr>
              <a:t>no cruel and unusual punishment</a:t>
            </a:r>
          </a:p>
          <a:p>
            <a:endParaRPr lang="en-US" dirty="0"/>
          </a:p>
        </p:txBody>
      </p:sp>
      <p:sp>
        <p:nvSpPr>
          <p:cNvPr id="7" name="Footer Placeholder 6"/>
          <p:cNvSpPr>
            <a:spLocks noGrp="1"/>
          </p:cNvSpPr>
          <p:nvPr>
            <p:ph type="ftr" sz="quarter" idx="11"/>
          </p:nvPr>
        </p:nvSpPr>
        <p:spPr/>
        <p:txBody>
          <a:bodyPr/>
          <a:lstStyle/>
          <a:p>
            <a:r>
              <a:rPr lang="en-US"/>
              <a:t>1</a:t>
            </a:r>
            <a:endParaRPr lang="en-US" dirty="0"/>
          </a:p>
        </p:txBody>
      </p:sp>
      <p:sp>
        <p:nvSpPr>
          <p:cNvPr id="8" name="Slide Number Placeholder 7"/>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3018608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cs typeface="Times New Roman" panose="02020603050405020304" pitchFamily="18" charset="0"/>
              </a:rPr>
              <a:t>8</a:t>
            </a:r>
            <a:r>
              <a:rPr lang="en-US" sz="5400" b="1" baseline="30000" dirty="0">
                <a:cs typeface="Times New Roman" panose="02020603050405020304" pitchFamily="18" charset="0"/>
              </a:rPr>
              <a:t>th</a:t>
            </a:r>
            <a:r>
              <a:rPr lang="en-US" sz="5400" b="1" dirty="0">
                <a:cs typeface="Times New Roman" panose="02020603050405020304" pitchFamily="18" charset="0"/>
              </a:rPr>
              <a:t> Amendment</a:t>
            </a:r>
          </a:p>
        </p:txBody>
      </p:sp>
      <p:sp>
        <p:nvSpPr>
          <p:cNvPr id="3" name="Content Placeholder 2"/>
          <p:cNvSpPr>
            <a:spLocks noGrp="1"/>
          </p:cNvSpPr>
          <p:nvPr>
            <p:ph idx="1"/>
          </p:nvPr>
        </p:nvSpPr>
        <p:spPr>
          <a:xfrm>
            <a:off x="1103312" y="2052918"/>
            <a:ext cx="9695868" cy="4195481"/>
          </a:xfrm>
        </p:spPr>
        <p:txBody>
          <a:bodyPr>
            <a:normAutofit fontScale="92500" lnSpcReduction="10000"/>
          </a:bodyPr>
          <a:lstStyle/>
          <a:p>
            <a:pPr marL="0" indent="0">
              <a:buNone/>
            </a:pPr>
            <a:r>
              <a:rPr lang="en-US" sz="3200" b="1" i="1" dirty="0">
                <a:latin typeface="Arial" pitchFamily="34" charset="0"/>
                <a:cs typeface="Arial" pitchFamily="34" charset="0"/>
              </a:rPr>
              <a:t>Cruel and unusual punishment is a matter of judgment.   </a:t>
            </a:r>
          </a:p>
          <a:p>
            <a:pPr marL="0" indent="0">
              <a:buNone/>
            </a:pPr>
            <a:endParaRPr lang="en-US" sz="3200" b="1" i="1" dirty="0">
              <a:latin typeface="Arial" pitchFamily="34" charset="0"/>
              <a:cs typeface="Arial" pitchFamily="34" charset="0"/>
            </a:endParaRPr>
          </a:p>
          <a:p>
            <a:pPr marL="0" indent="0">
              <a:buNone/>
            </a:pPr>
            <a:r>
              <a:rPr lang="en-US" sz="2800" b="1" dirty="0">
                <a:latin typeface="Arial" pitchFamily="34" charset="0"/>
                <a:cs typeface="Arial" pitchFamily="34" charset="0"/>
              </a:rPr>
              <a:t>Would this include:</a:t>
            </a:r>
          </a:p>
          <a:p>
            <a:r>
              <a:rPr lang="en-US" sz="2800" dirty="0">
                <a:latin typeface="Arial" pitchFamily="34" charset="0"/>
                <a:cs typeface="Arial" pitchFamily="34" charset="0"/>
              </a:rPr>
              <a:t>unsanitary, dangerous or overly restrictive living conditions?</a:t>
            </a:r>
          </a:p>
          <a:p>
            <a:r>
              <a:rPr lang="en-US" sz="2800" dirty="0">
                <a:latin typeface="Arial" pitchFamily="34" charset="0"/>
                <a:cs typeface="Arial" pitchFamily="34" charset="0"/>
              </a:rPr>
              <a:t>solitary confinement?</a:t>
            </a:r>
          </a:p>
          <a:p>
            <a:r>
              <a:rPr lang="en-US" sz="2800" dirty="0">
                <a:latin typeface="Arial" pitchFamily="34" charset="0"/>
                <a:cs typeface="Arial" pitchFamily="34" charset="0"/>
              </a:rPr>
              <a:t>torture?</a:t>
            </a:r>
          </a:p>
          <a:p>
            <a:r>
              <a:rPr lang="en-US" sz="2800" dirty="0">
                <a:latin typeface="Arial" pitchFamily="34" charset="0"/>
                <a:cs typeface="Arial" pitchFamily="34" charset="0"/>
              </a:rPr>
              <a:t>the death penalty?</a:t>
            </a:r>
          </a:p>
          <a:p>
            <a:pPr marL="0" indent="0">
              <a:buNone/>
            </a:pPr>
            <a:endParaRPr lang="en-US" sz="3200"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4492" y="4514127"/>
            <a:ext cx="2854084" cy="213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a:t>1</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2711741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latin typeface="+mn-lt"/>
                <a:cs typeface="Times New Roman" panose="02020603050405020304" pitchFamily="18" charset="0"/>
              </a:rPr>
              <a:t>9</a:t>
            </a:r>
            <a:r>
              <a:rPr lang="en-US" sz="5400" b="1" baseline="30000" dirty="0">
                <a:latin typeface="+mn-lt"/>
                <a:cs typeface="Times New Roman" panose="02020603050405020304" pitchFamily="18" charset="0"/>
              </a:rPr>
              <a:t>th</a:t>
            </a:r>
            <a:r>
              <a:rPr lang="en-US" sz="5400" b="1" dirty="0">
                <a:latin typeface="+mn-lt"/>
                <a:cs typeface="Times New Roman" panose="02020603050405020304" pitchFamily="18" charset="0"/>
              </a:rPr>
              <a:t> Amendment</a:t>
            </a:r>
          </a:p>
        </p:txBody>
      </p:sp>
      <p:sp>
        <p:nvSpPr>
          <p:cNvPr id="4" name="Text Placeholder 3"/>
          <p:cNvSpPr>
            <a:spLocks noGrp="1"/>
          </p:cNvSpPr>
          <p:nvPr>
            <p:ph type="body" idx="1"/>
          </p:nvPr>
        </p:nvSpPr>
        <p:spPr>
          <a:ln>
            <a:solidFill>
              <a:schemeClr val="bg2">
                <a:lumMod val="20000"/>
                <a:lumOff val="80000"/>
              </a:schemeClr>
            </a:solidFill>
          </a:ln>
        </p:spPr>
        <p:txBody>
          <a:bodyPr/>
          <a:lstStyle/>
          <a:p>
            <a:pPr algn="ctr"/>
            <a:r>
              <a:rPr lang="en-US" b="1" dirty="0"/>
              <a:t>Text of the Amendment</a:t>
            </a:r>
          </a:p>
        </p:txBody>
      </p:sp>
      <p:sp>
        <p:nvSpPr>
          <p:cNvPr id="3" name="Content Placeholder 2"/>
          <p:cNvSpPr>
            <a:spLocks noGrp="1"/>
          </p:cNvSpPr>
          <p:nvPr>
            <p:ph sz="half" idx="2"/>
          </p:nvPr>
        </p:nvSpPr>
        <p:spPr>
          <a:ln>
            <a:solidFill>
              <a:schemeClr val="bg2">
                <a:lumMod val="20000"/>
                <a:lumOff val="80000"/>
              </a:schemeClr>
            </a:solidFill>
          </a:ln>
        </p:spPr>
        <p:txBody>
          <a:bodyPr>
            <a:normAutofit/>
          </a:bodyPr>
          <a:lstStyle/>
          <a:p>
            <a:pPr marL="0" indent="0">
              <a:buNone/>
            </a:pPr>
            <a:endParaRPr lang="en-US" sz="2800" dirty="0">
              <a:latin typeface="Arial" pitchFamily="34" charset="0"/>
              <a:cs typeface="Arial" pitchFamily="34" charset="0"/>
            </a:endParaRPr>
          </a:p>
          <a:p>
            <a:pPr marL="0" indent="0">
              <a:buNone/>
            </a:pPr>
            <a:r>
              <a:rPr lang="en-US" sz="2800" dirty="0">
                <a:latin typeface="Arial" pitchFamily="34" charset="0"/>
                <a:cs typeface="Arial" pitchFamily="34" charset="0"/>
              </a:rPr>
              <a:t>The enumeration in the Constitution, of certain rights, shall not be construed to deny or disparage others retained by the people. </a:t>
            </a:r>
          </a:p>
          <a:p>
            <a:pPr marL="0" indent="0">
              <a:buNone/>
            </a:pPr>
            <a:r>
              <a:rPr lang="en-US" dirty="0"/>
              <a:t> </a:t>
            </a:r>
          </a:p>
          <a:p>
            <a:pPr marL="0" indent="0">
              <a:buNone/>
            </a:pPr>
            <a:endParaRPr lang="en-US" dirty="0"/>
          </a:p>
        </p:txBody>
      </p:sp>
      <p:sp>
        <p:nvSpPr>
          <p:cNvPr id="5" name="Text Placeholder 4"/>
          <p:cNvSpPr>
            <a:spLocks noGrp="1"/>
          </p:cNvSpPr>
          <p:nvPr>
            <p:ph type="body" sz="quarter" idx="3"/>
          </p:nvPr>
        </p:nvSpPr>
        <p:spPr>
          <a:ln>
            <a:solidFill>
              <a:schemeClr val="bg2">
                <a:lumMod val="20000"/>
                <a:lumOff val="80000"/>
              </a:schemeClr>
            </a:solidFill>
          </a:ln>
        </p:spPr>
        <p:txBody>
          <a:bodyPr/>
          <a:lstStyle/>
          <a:p>
            <a:pPr algn="ctr"/>
            <a:r>
              <a:rPr lang="en-US" b="1" dirty="0"/>
              <a:t>Summary</a:t>
            </a:r>
          </a:p>
        </p:txBody>
      </p:sp>
      <p:sp>
        <p:nvSpPr>
          <p:cNvPr id="6" name="Content Placeholder 5"/>
          <p:cNvSpPr>
            <a:spLocks noGrp="1"/>
          </p:cNvSpPr>
          <p:nvPr>
            <p:ph sz="quarter" idx="4"/>
          </p:nvPr>
        </p:nvSpPr>
        <p:spPr>
          <a:ln>
            <a:solidFill>
              <a:schemeClr val="bg2">
                <a:lumMod val="20000"/>
                <a:lumOff val="80000"/>
              </a:schemeClr>
            </a:solidFill>
          </a:ln>
        </p:spPr>
        <p:txBody>
          <a:bodyPr/>
          <a:lstStyle/>
          <a:p>
            <a:pPr marL="0" indent="0">
              <a:buNone/>
            </a:pPr>
            <a:endParaRPr lang="en-US" sz="3200" dirty="0">
              <a:solidFill>
                <a:srgbClr val="FFFF99"/>
              </a:solidFill>
              <a:latin typeface="Arial" pitchFamily="34" charset="0"/>
              <a:cs typeface="Arial" pitchFamily="34" charset="0"/>
            </a:endParaRPr>
          </a:p>
          <a:p>
            <a:pPr marL="0" indent="0">
              <a:buNone/>
            </a:pPr>
            <a:r>
              <a:rPr lang="en-US" sz="3200" dirty="0">
                <a:solidFill>
                  <a:srgbClr val="FFFF99"/>
                </a:solidFill>
                <a:latin typeface="Arial" pitchFamily="34" charset="0"/>
                <a:cs typeface="Arial" pitchFamily="34" charset="0"/>
              </a:rPr>
              <a:t>The people may have other rights in addition to those listed in the Constitution.</a:t>
            </a:r>
          </a:p>
          <a:p>
            <a:pPr marL="0" indent="0">
              <a:buNone/>
            </a:pPr>
            <a:endParaRPr lang="en-US" dirty="0"/>
          </a:p>
        </p:txBody>
      </p:sp>
      <p:sp>
        <p:nvSpPr>
          <p:cNvPr id="7" name="Footer Placeholder 6"/>
          <p:cNvSpPr>
            <a:spLocks noGrp="1"/>
          </p:cNvSpPr>
          <p:nvPr>
            <p:ph type="ftr" sz="quarter" idx="11"/>
          </p:nvPr>
        </p:nvSpPr>
        <p:spPr/>
        <p:txBody>
          <a:bodyPr/>
          <a:lstStyle/>
          <a:p>
            <a:r>
              <a:rPr lang="en-US"/>
              <a:t>1</a:t>
            </a:r>
            <a:endParaRPr lang="en-US" dirty="0"/>
          </a:p>
        </p:txBody>
      </p:sp>
      <p:sp>
        <p:nvSpPr>
          <p:cNvPr id="8" name="Slide Number Placeholder 7"/>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1507753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cs typeface="Times New Roman" panose="02020603050405020304" pitchFamily="18" charset="0"/>
              </a:rPr>
              <a:t>10</a:t>
            </a:r>
            <a:r>
              <a:rPr lang="en-US" sz="4800" b="1" baseline="30000" dirty="0">
                <a:cs typeface="Times New Roman" panose="02020603050405020304" pitchFamily="18" charset="0"/>
              </a:rPr>
              <a:t>th</a:t>
            </a:r>
            <a:r>
              <a:rPr lang="en-US" sz="4800" b="1" dirty="0">
                <a:cs typeface="Times New Roman" panose="02020603050405020304" pitchFamily="18" charset="0"/>
              </a:rPr>
              <a:t> Amendment</a:t>
            </a:r>
          </a:p>
        </p:txBody>
      </p:sp>
      <p:sp>
        <p:nvSpPr>
          <p:cNvPr id="4" name="Text Placeholder 3"/>
          <p:cNvSpPr>
            <a:spLocks noGrp="1"/>
          </p:cNvSpPr>
          <p:nvPr>
            <p:ph type="body" idx="1"/>
          </p:nvPr>
        </p:nvSpPr>
        <p:spPr>
          <a:ln>
            <a:solidFill>
              <a:schemeClr val="bg2">
                <a:lumMod val="20000"/>
                <a:lumOff val="80000"/>
              </a:schemeClr>
            </a:solidFill>
          </a:ln>
        </p:spPr>
        <p:txBody>
          <a:bodyPr/>
          <a:lstStyle/>
          <a:p>
            <a:pPr algn="ctr"/>
            <a:r>
              <a:rPr lang="en-US" b="1" dirty="0"/>
              <a:t>Text of the Amendment</a:t>
            </a:r>
          </a:p>
        </p:txBody>
      </p:sp>
      <p:sp>
        <p:nvSpPr>
          <p:cNvPr id="3" name="Content Placeholder 2"/>
          <p:cNvSpPr>
            <a:spLocks noGrp="1"/>
          </p:cNvSpPr>
          <p:nvPr>
            <p:ph sz="half" idx="2"/>
          </p:nvPr>
        </p:nvSpPr>
        <p:spPr>
          <a:xfrm>
            <a:off x="1103312" y="2514600"/>
            <a:ext cx="4396339" cy="2956034"/>
          </a:xfrm>
          <a:ln>
            <a:solidFill>
              <a:schemeClr val="bg2">
                <a:lumMod val="20000"/>
                <a:lumOff val="80000"/>
              </a:schemeClr>
            </a:solidFill>
          </a:ln>
        </p:spPr>
        <p:txBody>
          <a:bodyPr>
            <a:normAutofit/>
          </a:bodyPr>
          <a:lstStyle/>
          <a:p>
            <a:pPr marL="0" indent="0">
              <a:buNone/>
            </a:pPr>
            <a:r>
              <a:rPr lang="en-US" sz="2400" dirty="0">
                <a:latin typeface="Arial" pitchFamily="34" charset="0"/>
                <a:cs typeface="Arial" pitchFamily="34" charset="0"/>
              </a:rPr>
              <a:t>The powers not delegated to the United States by the Constitution, nor prohibited by it to the states, are reserved to the states respectively, or to the people. </a:t>
            </a:r>
          </a:p>
          <a:p>
            <a:endParaRPr lang="en-US" dirty="0"/>
          </a:p>
        </p:txBody>
      </p:sp>
      <p:sp>
        <p:nvSpPr>
          <p:cNvPr id="5" name="Text Placeholder 4"/>
          <p:cNvSpPr>
            <a:spLocks noGrp="1"/>
          </p:cNvSpPr>
          <p:nvPr>
            <p:ph type="body" sz="quarter" idx="3"/>
          </p:nvPr>
        </p:nvSpPr>
        <p:spPr>
          <a:ln>
            <a:solidFill>
              <a:schemeClr val="bg2">
                <a:lumMod val="20000"/>
                <a:lumOff val="80000"/>
              </a:schemeClr>
            </a:solidFill>
          </a:ln>
        </p:spPr>
        <p:txBody>
          <a:bodyPr/>
          <a:lstStyle/>
          <a:p>
            <a:pPr algn="ctr"/>
            <a:r>
              <a:rPr lang="en-US" b="1" dirty="0"/>
              <a:t>Summary</a:t>
            </a:r>
          </a:p>
        </p:txBody>
      </p:sp>
      <p:sp>
        <p:nvSpPr>
          <p:cNvPr id="6" name="Content Placeholder 5"/>
          <p:cNvSpPr>
            <a:spLocks noGrp="1"/>
          </p:cNvSpPr>
          <p:nvPr>
            <p:ph sz="quarter" idx="4"/>
          </p:nvPr>
        </p:nvSpPr>
        <p:spPr>
          <a:xfrm>
            <a:off x="5654495" y="2514600"/>
            <a:ext cx="4396339" cy="2940269"/>
          </a:xfrm>
          <a:ln>
            <a:solidFill>
              <a:schemeClr val="bg2">
                <a:lumMod val="20000"/>
                <a:lumOff val="80000"/>
              </a:schemeClr>
            </a:solidFill>
          </a:ln>
        </p:spPr>
        <p:txBody>
          <a:bodyPr/>
          <a:lstStyle/>
          <a:p>
            <a:r>
              <a:rPr lang="en-US" sz="2400" dirty="0">
                <a:solidFill>
                  <a:srgbClr val="FFFF99"/>
                </a:solidFill>
                <a:latin typeface="Arial" pitchFamily="34" charset="0"/>
                <a:cs typeface="Arial" pitchFamily="34" charset="0"/>
              </a:rPr>
              <a:t>The federal government only has powers listed in the Constitution</a:t>
            </a:r>
          </a:p>
          <a:p>
            <a:r>
              <a:rPr lang="en-US" sz="2400" dirty="0">
                <a:solidFill>
                  <a:srgbClr val="FFFF99"/>
                </a:solidFill>
                <a:latin typeface="Arial" pitchFamily="34" charset="0"/>
                <a:cs typeface="Arial" pitchFamily="34" charset="0"/>
              </a:rPr>
              <a:t>The states or the people keep the rest of the power</a:t>
            </a:r>
          </a:p>
          <a:p>
            <a:endParaRPr lang="en-US" dirty="0"/>
          </a:p>
        </p:txBody>
      </p:sp>
      <p:sp>
        <p:nvSpPr>
          <p:cNvPr id="7" name="TextBox 6"/>
          <p:cNvSpPr txBox="1"/>
          <p:nvPr/>
        </p:nvSpPr>
        <p:spPr>
          <a:xfrm>
            <a:off x="983848" y="5626892"/>
            <a:ext cx="9583838" cy="646331"/>
          </a:xfrm>
          <a:prstGeom prst="rect">
            <a:avLst/>
          </a:prstGeom>
          <a:noFill/>
        </p:spPr>
        <p:txBody>
          <a:bodyPr wrap="square" rtlCol="0">
            <a:spAutoFit/>
          </a:bodyPr>
          <a:lstStyle/>
          <a:p>
            <a:r>
              <a:rPr lang="en-US" b="1" dirty="0">
                <a:hlinkClick r:id="rId3"/>
              </a:rPr>
              <a:t>Watch this video:</a:t>
            </a:r>
          </a:p>
          <a:p>
            <a:r>
              <a:rPr lang="en-US" dirty="0">
                <a:hlinkClick r:id="rId3"/>
              </a:rPr>
              <a:t>http://content.time.com/time/video/player/0,32068,1026395309001_2080304,00.html</a:t>
            </a:r>
            <a:r>
              <a:rPr lang="en-US" dirty="0"/>
              <a:t> </a:t>
            </a:r>
          </a:p>
        </p:txBody>
      </p:sp>
      <p:sp>
        <p:nvSpPr>
          <p:cNvPr id="8" name="Footer Placeholder 7"/>
          <p:cNvSpPr>
            <a:spLocks noGrp="1"/>
          </p:cNvSpPr>
          <p:nvPr>
            <p:ph type="ftr" sz="quarter" idx="11"/>
          </p:nvPr>
        </p:nvSpPr>
        <p:spPr/>
        <p:txBody>
          <a:bodyPr/>
          <a:lstStyle/>
          <a:p>
            <a:r>
              <a:rPr lang="en-US"/>
              <a:t>1</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1708717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0E473CD-8FF2-4702-A94C-7F13A7D682DB}"/>
              </a:ext>
            </a:extLst>
          </p:cNvPr>
          <p:cNvSpPr>
            <a:spLocks noGrp="1"/>
          </p:cNvSpPr>
          <p:nvPr>
            <p:ph idx="1"/>
          </p:nvPr>
        </p:nvSpPr>
        <p:spPr>
          <a:xfrm>
            <a:off x="5486400" y="1402915"/>
            <a:ext cx="5862181" cy="4690843"/>
          </a:xfrm>
        </p:spPr>
        <p:txBody>
          <a:bodyPr>
            <a:normAutofit/>
          </a:bodyPr>
          <a:lstStyle/>
          <a:p>
            <a:pPr lvl="0"/>
            <a:r>
              <a:rPr lang="en-US" sz="3200" dirty="0"/>
              <a:t>The Bill of Rights protects against whose actions?</a:t>
            </a:r>
          </a:p>
          <a:p>
            <a:pPr marL="0" indent="0">
              <a:buNone/>
            </a:pPr>
            <a:endParaRPr lang="en-US" sz="3200" dirty="0"/>
          </a:p>
          <a:p>
            <a:r>
              <a:rPr lang="en-US" sz="3200" dirty="0"/>
              <a:t> What role does the judicial branch play with respect to the Bill of Rights?</a:t>
            </a:r>
          </a:p>
        </p:txBody>
      </p:sp>
      <p:sp>
        <p:nvSpPr>
          <p:cNvPr id="10" name="AutoShape 4" descr="Image result for turn and talk">
            <a:extLst>
              <a:ext uri="{FF2B5EF4-FFF2-40B4-BE49-F238E27FC236}">
                <a16:creationId xmlns:a16="http://schemas.microsoft.com/office/drawing/2014/main" id="{824DA507-ACBA-4734-A272-71DD2ECB298E}"/>
              </a:ext>
            </a:extLst>
          </p:cNvPr>
          <p:cNvSpPr>
            <a:spLocks noChangeAspect="1" noChangeArrowheads="1"/>
          </p:cNvSpPr>
          <p:nvPr/>
        </p:nvSpPr>
        <p:spPr bwMode="auto">
          <a:xfrm>
            <a:off x="4772025" y="2457450"/>
            <a:ext cx="2647950" cy="1943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FAEFC01D-9EFF-411B-BBAF-63B1DB66DE02}"/>
              </a:ext>
            </a:extLst>
          </p:cNvPr>
          <p:cNvPicPr>
            <a:picLocks noChangeAspect="1"/>
          </p:cNvPicPr>
          <p:nvPr/>
        </p:nvPicPr>
        <p:blipFill>
          <a:blip r:embed="rId2"/>
          <a:stretch>
            <a:fillRect/>
          </a:stretch>
        </p:blipFill>
        <p:spPr>
          <a:xfrm>
            <a:off x="409184" y="1106051"/>
            <a:ext cx="4392665" cy="3294499"/>
          </a:xfrm>
          <a:prstGeom prst="rect">
            <a:avLst/>
          </a:prstGeom>
        </p:spPr>
      </p:pic>
      <p:sp>
        <p:nvSpPr>
          <p:cNvPr id="2" name="Footer Placeholder 1"/>
          <p:cNvSpPr>
            <a:spLocks noGrp="1"/>
          </p:cNvSpPr>
          <p:nvPr>
            <p:ph type="ftr" sz="quarter" idx="11"/>
          </p:nvPr>
        </p:nvSpPr>
        <p:spPr/>
        <p:txBody>
          <a:bodyPr/>
          <a:lstStyle/>
          <a:p>
            <a:r>
              <a:rPr lang="en-US"/>
              <a:t>1</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1184014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6111" y="452718"/>
            <a:ext cx="9839009" cy="1103127"/>
          </a:xfrm>
        </p:spPr>
        <p:txBody>
          <a:bodyPr/>
          <a:lstStyle/>
          <a:p>
            <a:r>
              <a:rPr lang="en-US" sz="3200" b="1" dirty="0"/>
              <a:t>The Bill of Rights Protects Individuals from Government Interference!</a:t>
            </a:r>
            <a:endParaRPr lang="en-US" b="1" dirty="0"/>
          </a:p>
        </p:txBody>
      </p:sp>
      <p:sp>
        <p:nvSpPr>
          <p:cNvPr id="5" name="Content Placeholder 4"/>
          <p:cNvSpPr txBox="1">
            <a:spLocks noGrp="1"/>
          </p:cNvSpPr>
          <p:nvPr>
            <p:ph idx="1"/>
          </p:nvPr>
        </p:nvSpPr>
        <p:spPr>
          <a:xfrm>
            <a:off x="1103312" y="2052918"/>
            <a:ext cx="8946541" cy="4611519"/>
          </a:xfrm>
          <a:prstGeom prst="rect">
            <a:avLst/>
          </a:prstGeom>
          <a:solidFill>
            <a:srgbClr val="FFFF00"/>
          </a:solidFill>
        </p:spPr>
        <p:txBody>
          <a:bodyPr wrap="square" rtlCol="0">
            <a:spAutoFit/>
          </a:bodyPr>
          <a:lstStyle/>
          <a:p>
            <a:endParaRPr lang="en-US" sz="3600" b="1" dirty="0">
              <a:solidFill>
                <a:schemeClr val="bg1"/>
              </a:solidFill>
            </a:endParaRPr>
          </a:p>
          <a:p>
            <a:pPr marL="0" indent="0" algn="ctr">
              <a:buNone/>
            </a:pPr>
            <a:r>
              <a:rPr lang="en-US" sz="3600" b="1" dirty="0">
                <a:solidFill>
                  <a:schemeClr val="bg1"/>
                </a:solidFill>
              </a:rPr>
              <a:t>The Bill of Rights protects against STATE ACTION….</a:t>
            </a:r>
          </a:p>
          <a:p>
            <a:pPr algn="ctr"/>
            <a:endParaRPr lang="en-US" sz="3600" b="1" dirty="0">
              <a:solidFill>
                <a:schemeClr val="bg1"/>
              </a:solidFill>
            </a:endParaRPr>
          </a:p>
          <a:p>
            <a:pPr marL="0" indent="0" algn="ctr">
              <a:buNone/>
            </a:pPr>
            <a:r>
              <a:rPr lang="en-US" sz="3600" b="1" dirty="0">
                <a:solidFill>
                  <a:schemeClr val="bg1"/>
                </a:solidFill>
              </a:rPr>
              <a:t>NOT your parents or guardians!!!</a:t>
            </a:r>
          </a:p>
          <a:p>
            <a:pPr algn="ctr"/>
            <a:endParaRPr lang="en-US" sz="3600" b="1" dirty="0">
              <a:solidFill>
                <a:schemeClr val="bg1"/>
              </a:solidFill>
            </a:endParaRPr>
          </a:p>
          <a:p>
            <a:endParaRPr lang="en-US" sz="3600" b="1" dirty="0">
              <a:solidFill>
                <a:schemeClr val="bg1"/>
              </a:solidFill>
            </a:endParaRPr>
          </a:p>
        </p:txBody>
      </p:sp>
      <p:sp>
        <p:nvSpPr>
          <p:cNvPr id="2" name="Footer Placeholder 1"/>
          <p:cNvSpPr>
            <a:spLocks noGrp="1"/>
          </p:cNvSpPr>
          <p:nvPr>
            <p:ph type="ftr" sz="quarter" idx="11"/>
          </p:nvPr>
        </p:nvSpPr>
        <p:spPr/>
        <p:txBody>
          <a:bodyPr/>
          <a:lstStyle/>
          <a:p>
            <a:r>
              <a:rPr lang="en-US"/>
              <a:t>1</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12868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cs typeface="Times New Roman" panose="02020603050405020304" pitchFamily="18" charset="0"/>
              </a:rPr>
              <a:t>Freedoms in the 1st Amendment</a:t>
            </a:r>
            <a:endParaRPr lang="en-US" sz="6600" b="1" dirty="0">
              <a:cs typeface="Times New Roman" panose="02020603050405020304" pitchFamily="18" charset="0"/>
            </a:endParaRPr>
          </a:p>
        </p:txBody>
      </p:sp>
      <p:sp>
        <p:nvSpPr>
          <p:cNvPr id="3" name="Content Placeholder 2"/>
          <p:cNvSpPr>
            <a:spLocks noGrp="1"/>
          </p:cNvSpPr>
          <p:nvPr>
            <p:ph idx="1"/>
          </p:nvPr>
        </p:nvSpPr>
        <p:spPr>
          <a:xfrm>
            <a:off x="798513" y="1646518"/>
            <a:ext cx="5317808" cy="4784761"/>
          </a:xfrm>
        </p:spPr>
        <p:txBody>
          <a:bodyPr>
            <a:noAutofit/>
          </a:bodyPr>
          <a:lstStyle/>
          <a:p>
            <a:pPr marL="0" indent="0">
              <a:spcBef>
                <a:spcPts val="1200"/>
              </a:spcBef>
              <a:buNone/>
            </a:pPr>
            <a:r>
              <a:rPr lang="en-US" sz="3200" b="1" dirty="0">
                <a:latin typeface="+mn-lt"/>
                <a:cs typeface="Times New Roman" panose="02020603050405020304" pitchFamily="18" charset="0"/>
              </a:rPr>
              <a:t>Religion has two parts!</a:t>
            </a:r>
          </a:p>
          <a:p>
            <a:pPr marL="914400">
              <a:spcBef>
                <a:spcPts val="1200"/>
              </a:spcBef>
              <a:buFont typeface="Arial" panose="020B0604020202020204" pitchFamily="34" charset="0"/>
              <a:buChar char="•"/>
            </a:pPr>
            <a:r>
              <a:rPr lang="en-US" sz="3200" dirty="0">
                <a:latin typeface="+mn-lt"/>
                <a:cs typeface="Times New Roman" panose="02020603050405020304" pitchFamily="18" charset="0"/>
              </a:rPr>
              <a:t>Establishment</a:t>
            </a:r>
          </a:p>
          <a:p>
            <a:pPr marL="914400">
              <a:spcBef>
                <a:spcPts val="1200"/>
              </a:spcBef>
              <a:buFont typeface="Arial" panose="020B0604020202020204" pitchFamily="34" charset="0"/>
              <a:buChar char="•"/>
            </a:pPr>
            <a:r>
              <a:rPr lang="en-US" sz="3200" dirty="0">
                <a:latin typeface="+mn-lt"/>
                <a:cs typeface="Times New Roman" panose="02020603050405020304" pitchFamily="18" charset="0"/>
              </a:rPr>
              <a:t>Free Exercise</a:t>
            </a:r>
          </a:p>
        </p:txBody>
      </p:sp>
      <p:sp>
        <p:nvSpPr>
          <p:cNvPr id="4" name="Content Placeholder 2"/>
          <p:cNvSpPr txBox="1">
            <a:spLocks/>
          </p:cNvSpPr>
          <p:nvPr/>
        </p:nvSpPr>
        <p:spPr>
          <a:xfrm>
            <a:off x="6685280" y="1829398"/>
            <a:ext cx="5080000" cy="4408842"/>
          </a:xfrm>
          <a:prstGeom prst="rect">
            <a:avLst/>
          </a:prstGeom>
          <a:ln w="38100">
            <a:solidFill>
              <a:srgbClr val="FFC000"/>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sz="2600" i="1" dirty="0">
                <a:latin typeface="+mn-lt"/>
                <a:cs typeface="Times New Roman" panose="02020603050405020304" pitchFamily="18" charset="0"/>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p>
        </p:txBody>
      </p:sp>
      <p:sp>
        <p:nvSpPr>
          <p:cNvPr id="5" name="Footer Placeholder 4"/>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809540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Role of the Judicial Branch </a:t>
            </a:r>
          </a:p>
        </p:txBody>
      </p:sp>
      <p:sp>
        <p:nvSpPr>
          <p:cNvPr id="3" name="Content Placeholder 2"/>
          <p:cNvSpPr>
            <a:spLocks noGrp="1"/>
          </p:cNvSpPr>
          <p:nvPr>
            <p:ph idx="1"/>
          </p:nvPr>
        </p:nvSpPr>
        <p:spPr>
          <a:xfrm>
            <a:off x="1103312" y="1853248"/>
            <a:ext cx="8946541" cy="4395151"/>
          </a:xfrm>
        </p:spPr>
        <p:txBody>
          <a:bodyPr>
            <a:normAutofit lnSpcReduction="10000"/>
          </a:bodyPr>
          <a:lstStyle/>
          <a:p>
            <a:r>
              <a:rPr lang="en-US" sz="3200" b="1" dirty="0">
                <a:solidFill>
                  <a:srgbClr val="FFFF00"/>
                </a:solidFill>
              </a:rPr>
              <a:t>Has constitutional and legal authority over cases and controversies </a:t>
            </a:r>
          </a:p>
          <a:p>
            <a:endParaRPr lang="en-US" sz="3200" b="1" dirty="0">
              <a:solidFill>
                <a:srgbClr val="FFFF00"/>
              </a:solidFill>
            </a:endParaRPr>
          </a:p>
          <a:p>
            <a:r>
              <a:rPr lang="en-US" sz="3200" b="1" dirty="0">
                <a:solidFill>
                  <a:srgbClr val="FFFF00"/>
                </a:solidFill>
              </a:rPr>
              <a:t>Makes decisions/judgments about what is or is not legal </a:t>
            </a:r>
          </a:p>
          <a:p>
            <a:endParaRPr lang="en-US" sz="3200" b="1" dirty="0">
              <a:solidFill>
                <a:srgbClr val="FFFF00"/>
              </a:solidFill>
            </a:endParaRPr>
          </a:p>
          <a:p>
            <a:r>
              <a:rPr lang="en-US" sz="3200" b="1" dirty="0">
                <a:solidFill>
                  <a:srgbClr val="FFFF00"/>
                </a:solidFill>
              </a:rPr>
              <a:t>Upholds the Constitution as the supreme law of the land </a:t>
            </a:r>
            <a:r>
              <a:rPr lang="en-US" sz="2400" dirty="0">
                <a:solidFill>
                  <a:srgbClr val="FFFF00"/>
                </a:solidFill>
              </a:rPr>
              <a:t>	</a:t>
            </a:r>
          </a:p>
        </p:txBody>
      </p:sp>
      <p:sp>
        <p:nvSpPr>
          <p:cNvPr id="5" name="Slide Number Placeholder 4"/>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3474520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a:t>Freedom of Religion</a:t>
            </a:r>
            <a:br>
              <a:rPr lang="en-US" b="1" dirty="0"/>
            </a:br>
            <a:r>
              <a:rPr lang="en-US" b="1" dirty="0"/>
              <a:t>The Establishment Clause</a:t>
            </a:r>
          </a:p>
        </p:txBody>
      </p:sp>
      <p:sp>
        <p:nvSpPr>
          <p:cNvPr id="3" name="Content Placeholder 2"/>
          <p:cNvSpPr>
            <a:spLocks noGrp="1"/>
          </p:cNvSpPr>
          <p:nvPr>
            <p:ph idx="1"/>
          </p:nvPr>
        </p:nvSpPr>
        <p:spPr>
          <a:xfrm>
            <a:off x="748471" y="2183642"/>
            <a:ext cx="10046908" cy="4462818"/>
          </a:xfrm>
        </p:spPr>
        <p:txBody>
          <a:bodyPr>
            <a:normAutofit/>
          </a:bodyPr>
          <a:lstStyle/>
          <a:p>
            <a:pPr marL="457200" lvl="1" indent="0">
              <a:buNone/>
            </a:pPr>
            <a:endParaRPr lang="en-US" dirty="0"/>
          </a:p>
          <a:p>
            <a:pPr marL="457200" lvl="1" indent="0">
              <a:buNone/>
            </a:pPr>
            <a:endParaRPr lang="en-US" dirty="0"/>
          </a:p>
        </p:txBody>
      </p:sp>
      <p:sp>
        <p:nvSpPr>
          <p:cNvPr id="5" name="Oval 4"/>
          <p:cNvSpPr/>
          <p:nvPr/>
        </p:nvSpPr>
        <p:spPr>
          <a:xfrm>
            <a:off x="1239520" y="1828800"/>
            <a:ext cx="9834880" cy="483130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3200" b="1" dirty="0">
                <a:solidFill>
                  <a:schemeClr val="bg1"/>
                </a:solidFill>
              </a:rPr>
              <a:t>Turn and Talk:  </a:t>
            </a:r>
          </a:p>
          <a:p>
            <a:pPr marL="0" lvl="1" algn="ctr"/>
            <a:endParaRPr lang="en-US" sz="2400" b="1" dirty="0">
              <a:solidFill>
                <a:schemeClr val="bg1"/>
              </a:solidFill>
            </a:endParaRPr>
          </a:p>
          <a:p>
            <a:pPr marL="0" lvl="1" algn="ctr"/>
            <a:r>
              <a:rPr lang="en-US" sz="2800" dirty="0">
                <a:solidFill>
                  <a:schemeClr val="bg1"/>
                </a:solidFill>
              </a:rPr>
              <a:t>What does it mean to establish a religion?  </a:t>
            </a:r>
          </a:p>
          <a:p>
            <a:pPr marL="0" lvl="1" algn="ctr"/>
            <a:endParaRPr lang="en-US" sz="2800" dirty="0">
              <a:solidFill>
                <a:schemeClr val="bg1"/>
              </a:solidFill>
            </a:endParaRPr>
          </a:p>
          <a:p>
            <a:pPr marL="0" lvl="1" algn="ctr"/>
            <a:r>
              <a:rPr lang="en-US" sz="2800" dirty="0">
                <a:solidFill>
                  <a:schemeClr val="bg1"/>
                </a:solidFill>
              </a:rPr>
              <a:t>What might the government </a:t>
            </a:r>
            <a:r>
              <a:rPr lang="en-US" sz="2800" b="1" dirty="0">
                <a:solidFill>
                  <a:schemeClr val="bg1"/>
                </a:solidFill>
              </a:rPr>
              <a:t>do</a:t>
            </a:r>
            <a:r>
              <a:rPr lang="en-US" sz="2800" dirty="0">
                <a:solidFill>
                  <a:schemeClr val="bg1"/>
                </a:solidFill>
              </a:rPr>
              <a:t> to establish a religion?  </a:t>
            </a:r>
          </a:p>
          <a:p>
            <a:pPr marL="0" lvl="1" algn="ctr"/>
            <a:endParaRPr lang="en-US" sz="2800" dirty="0">
              <a:solidFill>
                <a:schemeClr val="bg1"/>
              </a:solidFill>
            </a:endParaRPr>
          </a:p>
          <a:p>
            <a:pPr marL="0" lvl="1" algn="ctr"/>
            <a:r>
              <a:rPr lang="en-US" sz="2800" dirty="0">
                <a:solidFill>
                  <a:schemeClr val="bg1"/>
                </a:solidFill>
              </a:rPr>
              <a:t>Use your imagination!</a:t>
            </a:r>
          </a:p>
          <a:p>
            <a:pPr algn="ctr"/>
            <a:endParaRPr lang="en-US" dirty="0"/>
          </a:p>
        </p:txBody>
      </p:sp>
      <p:sp>
        <p:nvSpPr>
          <p:cNvPr id="4" name="Footer Placeholder 3"/>
          <p:cNvSpPr>
            <a:spLocks noGrp="1"/>
          </p:cNvSpPr>
          <p:nvPr>
            <p:ph type="ftr" sz="quarter" idx="11"/>
          </p:nvPr>
        </p:nvSpPr>
        <p:spPr/>
        <p:txBody>
          <a:bodyPr/>
          <a:lstStyle/>
          <a:p>
            <a:r>
              <a:rPr lang="en-US"/>
              <a:t>1</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85625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a:t>Freedom of Religion</a:t>
            </a:r>
            <a:br>
              <a:rPr lang="en-US" b="1" dirty="0"/>
            </a:br>
            <a:r>
              <a:rPr lang="en-US" b="1" dirty="0"/>
              <a:t>The Establishment Clause</a:t>
            </a:r>
          </a:p>
        </p:txBody>
      </p:sp>
      <p:sp>
        <p:nvSpPr>
          <p:cNvPr id="3" name="Content Placeholder 2"/>
          <p:cNvSpPr>
            <a:spLocks noGrp="1"/>
          </p:cNvSpPr>
          <p:nvPr>
            <p:ph idx="1"/>
          </p:nvPr>
        </p:nvSpPr>
        <p:spPr>
          <a:xfrm>
            <a:off x="768791" y="2000762"/>
            <a:ext cx="10046908" cy="4462818"/>
          </a:xfrm>
        </p:spPr>
        <p:txBody>
          <a:bodyPr>
            <a:normAutofit lnSpcReduction="10000"/>
          </a:bodyPr>
          <a:lstStyle/>
          <a:p>
            <a:pPr marL="0" indent="0">
              <a:buNone/>
            </a:pPr>
            <a:r>
              <a:rPr lang="en-US" sz="3600" dirty="0"/>
              <a:t>Prohibits the government from making any law “respecting an </a:t>
            </a:r>
            <a:r>
              <a:rPr lang="en-US" sz="3600" b="1" dirty="0"/>
              <a:t>establishment</a:t>
            </a:r>
            <a:r>
              <a:rPr lang="en-US" sz="3600" dirty="0"/>
              <a:t> of religion.” </a:t>
            </a:r>
          </a:p>
          <a:p>
            <a:pPr marL="0" indent="0">
              <a:buNone/>
            </a:pPr>
            <a:endParaRPr lang="en-US" sz="3200" dirty="0"/>
          </a:p>
          <a:p>
            <a:pPr lvl="1"/>
            <a:r>
              <a:rPr lang="en-US" sz="2800" dirty="0"/>
              <a:t>Forbids the government from creating an official religion </a:t>
            </a:r>
            <a:r>
              <a:rPr lang="en-US" sz="2800" b="1" i="1" dirty="0"/>
              <a:t>AND</a:t>
            </a:r>
          </a:p>
          <a:p>
            <a:pPr lvl="1"/>
            <a:endParaRPr lang="en-US" sz="2800" b="1" i="1" dirty="0"/>
          </a:p>
          <a:p>
            <a:pPr lvl="1"/>
            <a:r>
              <a:rPr lang="en-US" sz="2800" dirty="0"/>
              <a:t>Prohibits government actions that unduly favor one religion over another</a:t>
            </a:r>
          </a:p>
          <a:p>
            <a:pPr marL="457200" lvl="1" indent="0">
              <a:buNone/>
            </a:pPr>
            <a:endParaRPr lang="en-US" sz="2400" dirty="0"/>
          </a:p>
          <a:p>
            <a:pPr marL="457200" lvl="1" indent="0">
              <a:buNone/>
            </a:pPr>
            <a:endParaRPr lang="en-US" sz="2400" dirty="0"/>
          </a:p>
        </p:txBody>
      </p:sp>
      <p:sp>
        <p:nvSpPr>
          <p:cNvPr id="4" name="Footer Placeholder 3"/>
          <p:cNvSpPr>
            <a:spLocks noGrp="1"/>
          </p:cNvSpPr>
          <p:nvPr>
            <p:ph type="ftr" sz="quarter" idx="11"/>
          </p:nvPr>
        </p:nvSpPr>
        <p:spPr/>
        <p:txBody>
          <a:bodyPr/>
          <a:lstStyle/>
          <a:p>
            <a:r>
              <a:rPr lang="en-US"/>
              <a:t>1</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80160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a:t>Freedom of Religion</a:t>
            </a:r>
            <a:br>
              <a:rPr lang="en-US" b="1" dirty="0"/>
            </a:br>
            <a:r>
              <a:rPr lang="en-US" b="1" dirty="0"/>
              <a:t>The Free Exercise Clause</a:t>
            </a:r>
          </a:p>
        </p:txBody>
      </p:sp>
      <p:sp>
        <p:nvSpPr>
          <p:cNvPr id="3" name="Content Placeholder 2"/>
          <p:cNvSpPr>
            <a:spLocks noGrp="1"/>
          </p:cNvSpPr>
          <p:nvPr>
            <p:ph idx="1"/>
          </p:nvPr>
        </p:nvSpPr>
        <p:spPr>
          <a:xfrm>
            <a:off x="707528" y="2060812"/>
            <a:ext cx="10046908" cy="4462818"/>
          </a:xfrm>
        </p:spPr>
        <p:txBody>
          <a:bodyPr>
            <a:normAutofit/>
          </a:bodyPr>
          <a:lstStyle/>
          <a:p>
            <a:r>
              <a:rPr lang="en-US" sz="2800" dirty="0"/>
              <a:t>Prohibits the government from interfering in people’s ability to believe in a religion of their choice, or no religion at all.</a:t>
            </a:r>
          </a:p>
          <a:p>
            <a:pPr marL="0" indent="0">
              <a:buNone/>
            </a:pPr>
            <a:endParaRPr lang="en-US" sz="2800" dirty="0"/>
          </a:p>
          <a:p>
            <a:r>
              <a:rPr lang="en-US" sz="2800" dirty="0"/>
              <a:t>While freedom to believe is absolute, freedom to act is limited.</a:t>
            </a:r>
          </a:p>
          <a:p>
            <a:pPr marL="457200" lvl="1" indent="0">
              <a:buNone/>
            </a:pPr>
            <a:endParaRPr lang="en-US" dirty="0"/>
          </a:p>
          <a:p>
            <a:pPr marL="457200" lvl="1" indent="0">
              <a:buNone/>
            </a:pPr>
            <a:endParaRPr lang="en-US" dirty="0"/>
          </a:p>
        </p:txBody>
      </p:sp>
      <p:sp>
        <p:nvSpPr>
          <p:cNvPr id="4" name="Footer Placeholder 3"/>
          <p:cNvSpPr>
            <a:spLocks noGrp="1"/>
          </p:cNvSpPr>
          <p:nvPr>
            <p:ph type="ftr" sz="quarter" idx="11"/>
          </p:nvPr>
        </p:nvSpPr>
        <p:spPr/>
        <p:txBody>
          <a:bodyPr/>
          <a:lstStyle/>
          <a:p>
            <a:r>
              <a:rPr lang="en-US"/>
              <a:t>1</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2610292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a:t>Freedom of Religion</a:t>
            </a:r>
            <a:br>
              <a:rPr lang="en-US" b="1" dirty="0"/>
            </a:br>
            <a:r>
              <a:rPr lang="en-US" b="1" dirty="0"/>
              <a:t>The Free Exercise Clause</a:t>
            </a:r>
          </a:p>
        </p:txBody>
      </p:sp>
      <p:sp>
        <p:nvSpPr>
          <p:cNvPr id="4" name="Oval Callout 3"/>
          <p:cNvSpPr/>
          <p:nvPr/>
        </p:nvSpPr>
        <p:spPr>
          <a:xfrm>
            <a:off x="4544291" y="1869440"/>
            <a:ext cx="7204364" cy="4551680"/>
          </a:xfrm>
          <a:prstGeom prst="wedgeEllipseCallout">
            <a:avLst>
              <a:gd name="adj1" fmla="val -64974"/>
              <a:gd name="adj2" fmla="val -306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marL="457200" indent="-457200">
              <a:buAutoNum type="arabicPeriod"/>
            </a:pPr>
            <a:r>
              <a:rPr lang="en-US" sz="2400" b="1" dirty="0"/>
              <a:t>Why is there a distinction between beliefs and actions?</a:t>
            </a:r>
          </a:p>
          <a:p>
            <a:pPr marL="457200" indent="-457200">
              <a:buAutoNum type="arabicPeriod"/>
            </a:pPr>
            <a:endParaRPr lang="en-US" sz="2400" b="1" dirty="0"/>
          </a:p>
          <a:p>
            <a:pPr marL="457200" indent="-457200">
              <a:buAutoNum type="arabicPeriod"/>
            </a:pPr>
            <a:r>
              <a:rPr lang="en-US" sz="2400" b="1" dirty="0"/>
              <a:t>How does this connect to the fundamental constitutional principle of inalienable rights/social compact?</a:t>
            </a:r>
          </a:p>
          <a:p>
            <a:endParaRPr lang="en-US"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89" y="2035319"/>
            <a:ext cx="3060742" cy="3575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a:t>1</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242212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6111" y="452718"/>
            <a:ext cx="9839009" cy="993945"/>
          </a:xfrm>
        </p:spPr>
        <p:txBody>
          <a:bodyPr/>
          <a:lstStyle/>
          <a:p>
            <a:r>
              <a:rPr lang="en-US" sz="4000" b="1" dirty="0"/>
              <a:t>1</a:t>
            </a:r>
            <a:r>
              <a:rPr lang="en-US" sz="4000" b="1" baseline="30000" dirty="0"/>
              <a:t>st</a:t>
            </a:r>
            <a:r>
              <a:rPr lang="en-US" sz="4000" b="1" dirty="0"/>
              <a:t> Amendment:  </a:t>
            </a:r>
            <a:r>
              <a:rPr lang="en-US" b="1" dirty="0"/>
              <a:t>Freedom of Religion</a:t>
            </a:r>
          </a:p>
        </p:txBody>
      </p:sp>
      <p:sp>
        <p:nvSpPr>
          <p:cNvPr id="4" name="Content Placeholder 3"/>
          <p:cNvSpPr>
            <a:spLocks noGrp="1"/>
          </p:cNvSpPr>
          <p:nvPr>
            <p:ph idx="1"/>
          </p:nvPr>
        </p:nvSpPr>
        <p:spPr>
          <a:xfrm>
            <a:off x="900753" y="1746913"/>
            <a:ext cx="10727140" cy="4686641"/>
          </a:xfrm>
        </p:spPr>
        <p:txBody>
          <a:bodyPr>
            <a:normAutofit/>
          </a:bodyPr>
          <a:lstStyle/>
          <a:p>
            <a:pPr>
              <a:spcBef>
                <a:spcPts val="0"/>
              </a:spcBef>
              <a:spcAft>
                <a:spcPts val="1800"/>
              </a:spcAft>
            </a:pPr>
            <a:r>
              <a:rPr lang="en-US" sz="2600" b="1" u="sng" dirty="0">
                <a:solidFill>
                  <a:srgbClr val="FFFF00"/>
                </a:solidFill>
              </a:rPr>
              <a:t>Establishment Clause</a:t>
            </a:r>
            <a:r>
              <a:rPr lang="en-US" sz="2600" b="1" dirty="0">
                <a:solidFill>
                  <a:srgbClr val="FFFF00"/>
                </a:solidFill>
              </a:rPr>
              <a:t>:   </a:t>
            </a:r>
            <a:r>
              <a:rPr lang="en-US" sz="2600" dirty="0"/>
              <a:t>The Government Cannot Establish a Religion</a:t>
            </a:r>
          </a:p>
          <a:p>
            <a:pPr>
              <a:spcBef>
                <a:spcPts val="0"/>
              </a:spcBef>
              <a:spcAft>
                <a:spcPts val="1800"/>
              </a:spcAft>
            </a:pPr>
            <a:endParaRPr lang="en-US" sz="2600" dirty="0"/>
          </a:p>
          <a:p>
            <a:pPr>
              <a:spcBef>
                <a:spcPts val="0"/>
              </a:spcBef>
              <a:spcAft>
                <a:spcPts val="1800"/>
              </a:spcAft>
            </a:pPr>
            <a:r>
              <a:rPr lang="en-US" sz="2600" b="1" u="sng" dirty="0">
                <a:solidFill>
                  <a:srgbClr val="FFFF00"/>
                </a:solidFill>
              </a:rPr>
              <a:t>Free Exercise Clause</a:t>
            </a:r>
            <a:r>
              <a:rPr lang="en-US" sz="2600" dirty="0">
                <a:solidFill>
                  <a:srgbClr val="FFFF00"/>
                </a:solidFill>
              </a:rPr>
              <a:t>:  </a:t>
            </a:r>
            <a:r>
              <a:rPr lang="en-US" sz="2600" dirty="0"/>
              <a:t>The Government Cannot Prohibit You From Believing in a Particular Religion</a:t>
            </a:r>
          </a:p>
          <a:p>
            <a:pPr marL="285750" lvl="1">
              <a:spcBef>
                <a:spcPts val="0"/>
              </a:spcBef>
              <a:spcAft>
                <a:spcPts val="1800"/>
              </a:spcAft>
              <a:buNone/>
            </a:pPr>
            <a:endParaRPr lang="en-US" sz="2600" b="1" u="sng" dirty="0"/>
          </a:p>
          <a:p>
            <a:pPr marL="1828800" lvl="1" indent="-1828800">
              <a:spcBef>
                <a:spcPts val="0"/>
              </a:spcBef>
              <a:spcAft>
                <a:spcPts val="1800"/>
              </a:spcAft>
              <a:buNone/>
            </a:pPr>
            <a:r>
              <a:rPr lang="en-US" sz="2600" b="1" u="sng" dirty="0"/>
              <a:t>Question</a:t>
            </a:r>
            <a:r>
              <a:rPr lang="en-US" sz="2600" b="1" dirty="0"/>
              <a:t>:   </a:t>
            </a:r>
            <a:r>
              <a:rPr lang="en-US" sz="2400" b="1" dirty="0"/>
              <a:t>Why do you think both clauses are needed to protect religious freedom?</a:t>
            </a:r>
          </a:p>
        </p:txBody>
      </p:sp>
      <p:sp>
        <p:nvSpPr>
          <p:cNvPr id="2" name="Footer Placeholder 1"/>
          <p:cNvSpPr>
            <a:spLocks noGrp="1"/>
          </p:cNvSpPr>
          <p:nvPr>
            <p:ph type="ftr" sz="quarter" idx="11"/>
          </p:nvPr>
        </p:nvSpPr>
        <p:spPr/>
        <p:txBody>
          <a:bodyPr/>
          <a:lstStyle/>
          <a:p>
            <a:r>
              <a:rPr lang="en-US"/>
              <a:t>1</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2051303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507" y="520958"/>
            <a:ext cx="10162917" cy="953001"/>
          </a:xfrm>
        </p:spPr>
        <p:txBody>
          <a:bodyPr/>
          <a:lstStyle/>
          <a:p>
            <a:r>
              <a:rPr lang="en-US" sz="3600" b="1" dirty="0"/>
              <a:t>1</a:t>
            </a:r>
            <a:r>
              <a:rPr lang="en-US" sz="3600" b="1" baseline="30000" dirty="0"/>
              <a:t>st</a:t>
            </a:r>
            <a:r>
              <a:rPr lang="en-US" sz="3600" b="1" dirty="0"/>
              <a:t> Amendment Protects Speech</a:t>
            </a:r>
          </a:p>
        </p:txBody>
      </p:sp>
      <p:sp>
        <p:nvSpPr>
          <p:cNvPr id="4" name="Content Placeholder 3"/>
          <p:cNvSpPr>
            <a:spLocks noGrp="1"/>
          </p:cNvSpPr>
          <p:nvPr>
            <p:ph idx="1"/>
          </p:nvPr>
        </p:nvSpPr>
        <p:spPr>
          <a:xfrm>
            <a:off x="405186" y="1539433"/>
            <a:ext cx="11113523" cy="5161617"/>
          </a:xfrm>
        </p:spPr>
        <p:txBody>
          <a:bodyPr>
            <a:normAutofit fontScale="92500" lnSpcReduction="20000"/>
          </a:bodyPr>
          <a:lstStyle/>
          <a:p>
            <a:pPr marL="0" indent="0">
              <a:spcBef>
                <a:spcPts val="0"/>
              </a:spcBef>
              <a:spcAft>
                <a:spcPts val="1800"/>
              </a:spcAft>
              <a:buNone/>
            </a:pPr>
            <a:r>
              <a:rPr lang="en-US" sz="3000" b="1" dirty="0">
                <a:solidFill>
                  <a:srgbClr val="FFFF00"/>
                </a:solidFill>
              </a:rPr>
              <a:t>The government cannot restrict people’s right to speak freely or express themselves</a:t>
            </a:r>
            <a:r>
              <a:rPr lang="en-US" sz="3000" dirty="0">
                <a:solidFill>
                  <a:srgbClr val="FFFF00"/>
                </a:solidFill>
              </a:rPr>
              <a:t>.</a:t>
            </a:r>
          </a:p>
          <a:p>
            <a:pPr marL="0" indent="0">
              <a:spcBef>
                <a:spcPts val="1200"/>
              </a:spcBef>
              <a:buNone/>
            </a:pPr>
            <a:r>
              <a:rPr lang="en-US" sz="2600" b="1" u="sng" dirty="0"/>
              <a:t>Stop and Jot Questions</a:t>
            </a:r>
            <a:r>
              <a:rPr lang="en-US" sz="2600" b="1" dirty="0"/>
              <a:t>:</a:t>
            </a:r>
          </a:p>
          <a:p>
            <a:pPr marL="0" indent="0">
              <a:spcBef>
                <a:spcPts val="1200"/>
              </a:spcBef>
              <a:buNone/>
            </a:pPr>
            <a:endParaRPr lang="en-US" sz="600" b="1" dirty="0"/>
          </a:p>
          <a:p>
            <a:pPr lvl="1"/>
            <a:r>
              <a:rPr lang="en-US" sz="2600" dirty="0"/>
              <a:t>What constitutes speech? </a:t>
            </a:r>
            <a:r>
              <a:rPr lang="en-US" sz="2600" i="1" dirty="0"/>
              <a:t>(Hint:  Think about the ways you share your thoughts and feelings with others).</a:t>
            </a:r>
          </a:p>
          <a:p>
            <a:pPr lvl="1"/>
            <a:endParaRPr lang="en-US" sz="2200" i="1" dirty="0"/>
          </a:p>
          <a:p>
            <a:pPr lvl="1"/>
            <a:r>
              <a:rPr lang="en-US" sz="2600" dirty="0"/>
              <a:t>Why is some speech protected (e.g. speaking out against political policy, political candidates, and/or political ideas) and some is not protected (e.g. threatening a candidate with violence)? </a:t>
            </a:r>
          </a:p>
          <a:p>
            <a:pPr marL="457200" lvl="1" indent="0">
              <a:buNone/>
            </a:pPr>
            <a:endParaRPr lang="en-US" sz="2000" dirty="0"/>
          </a:p>
          <a:p>
            <a:pPr marL="457200" lvl="1" indent="0">
              <a:buNone/>
            </a:pPr>
            <a:endParaRPr lang="en-US" dirty="0"/>
          </a:p>
          <a:p>
            <a:pPr marL="0" indent="0">
              <a:spcBef>
                <a:spcPts val="0"/>
              </a:spcBef>
              <a:spcAft>
                <a:spcPts val="1800"/>
              </a:spcAft>
              <a:buNone/>
            </a:pPr>
            <a:r>
              <a:rPr lang="en-US" sz="2600" b="1" dirty="0"/>
              <a:t>Again, the right to free speech has limits!</a:t>
            </a:r>
          </a:p>
        </p:txBody>
      </p:sp>
      <p:sp>
        <p:nvSpPr>
          <p:cNvPr id="2" name="Footer Placeholder 1"/>
          <p:cNvSpPr>
            <a:spLocks noGrp="1"/>
          </p:cNvSpPr>
          <p:nvPr>
            <p:ph type="ftr" sz="quarter" idx="11"/>
          </p:nvPr>
        </p:nvSpPr>
        <p:spPr/>
        <p:txBody>
          <a:bodyPr/>
          <a:lstStyle/>
          <a:p>
            <a:r>
              <a:rPr lang="en-US"/>
              <a:t>1</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10675500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8805</TotalTime>
  <Words>1598</Words>
  <Application>Microsoft Office PowerPoint</Application>
  <PresentationFormat>Widescreen</PresentationFormat>
  <Paragraphs>238</Paragraphs>
  <Slides>30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Century Gothic</vt:lpstr>
      <vt:lpstr>Segoe UI</vt:lpstr>
      <vt:lpstr>Tempus Sans ITC</vt:lpstr>
      <vt:lpstr>Times New Roman</vt:lpstr>
      <vt:lpstr>Wingdings</vt:lpstr>
      <vt:lpstr>Wingdings 3</vt:lpstr>
      <vt:lpstr>Ion</vt:lpstr>
      <vt:lpstr>What is the Bill of Rights and What Does it Protect?  Lesson 9, Unit 2</vt:lpstr>
      <vt:lpstr>1st Amendment</vt:lpstr>
      <vt:lpstr>Freedoms in the 1st Amendment</vt:lpstr>
      <vt:lpstr>Freedom of Religion The Establishment Clause</vt:lpstr>
      <vt:lpstr>Freedom of Religion The Establishment Clause</vt:lpstr>
      <vt:lpstr>Freedom of Religion The Free Exercise Clause</vt:lpstr>
      <vt:lpstr>Freedom of Religion The Free Exercise Clause</vt:lpstr>
      <vt:lpstr>1st Amendment:  Freedom of Religion</vt:lpstr>
      <vt:lpstr>1st Amendment Protects Speech</vt:lpstr>
      <vt:lpstr>1st Amendment Protects  Freedom of the Press</vt:lpstr>
      <vt:lpstr>PowerPoint Presentation</vt:lpstr>
      <vt:lpstr>PowerPoint Presentation</vt:lpstr>
      <vt:lpstr>1st Amendment Protects  Assembly and Petition</vt:lpstr>
      <vt:lpstr>But, all rights have limits!</vt:lpstr>
      <vt:lpstr>Why is the 1st Amendment essential to our democracy?    Write your answer in your  notebook!</vt:lpstr>
      <vt:lpstr>2nd Amendment</vt:lpstr>
      <vt:lpstr>3rd Amendment</vt:lpstr>
      <vt:lpstr>4th Amendment</vt:lpstr>
      <vt:lpstr>4th Amendment</vt:lpstr>
      <vt:lpstr>5th Amendment</vt:lpstr>
      <vt:lpstr>5th Amendment - Rights of the Accused</vt:lpstr>
      <vt:lpstr>6th Amendment </vt:lpstr>
      <vt:lpstr>7th Amendment</vt:lpstr>
      <vt:lpstr>8th Amendment</vt:lpstr>
      <vt:lpstr>8th Amendment</vt:lpstr>
      <vt:lpstr>9th Amendment</vt:lpstr>
      <vt:lpstr>10th Amendment</vt:lpstr>
      <vt:lpstr>PowerPoint Presentation</vt:lpstr>
      <vt:lpstr>The Bill of Rights Protects Individuals from Government Interference!</vt:lpstr>
      <vt:lpstr>Role of the Judicial Branch </vt:lpstr>
    </vt:vector>
  </TitlesOfParts>
  <Company>Birmingham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Bill of Rights</dc:title>
  <dc:creator>Windows User</dc:creator>
  <cp:lastModifiedBy>CLINT SABON</cp:lastModifiedBy>
  <cp:revision>139</cp:revision>
  <dcterms:created xsi:type="dcterms:W3CDTF">2017-08-23T14:36:28Z</dcterms:created>
  <dcterms:modified xsi:type="dcterms:W3CDTF">2018-12-02T22:21:17Z</dcterms:modified>
</cp:coreProperties>
</file>