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9" r:id="rId2"/>
  </p:sldMasterIdLst>
  <p:notesMasterIdLst>
    <p:notesMasterId r:id="rId35"/>
  </p:notesMasterIdLst>
  <p:sldIdLst>
    <p:sldId id="271" r:id="rId3"/>
    <p:sldId id="270" r:id="rId4"/>
    <p:sldId id="269" r:id="rId5"/>
    <p:sldId id="272" r:id="rId6"/>
    <p:sldId id="256" r:id="rId7"/>
    <p:sldId id="257" r:id="rId8"/>
    <p:sldId id="274" r:id="rId9"/>
    <p:sldId id="283" r:id="rId10"/>
    <p:sldId id="275" r:id="rId11"/>
    <p:sldId id="258" r:id="rId12"/>
    <p:sldId id="276" r:id="rId13"/>
    <p:sldId id="277" r:id="rId14"/>
    <p:sldId id="278" r:id="rId15"/>
    <p:sldId id="284" r:id="rId16"/>
    <p:sldId id="285" r:id="rId17"/>
    <p:sldId id="279" r:id="rId18"/>
    <p:sldId id="280" r:id="rId19"/>
    <p:sldId id="288" r:id="rId20"/>
    <p:sldId id="290" r:id="rId21"/>
    <p:sldId id="281" r:id="rId22"/>
    <p:sldId id="292" r:id="rId23"/>
    <p:sldId id="293" r:id="rId24"/>
    <p:sldId id="291" r:id="rId25"/>
    <p:sldId id="289" r:id="rId26"/>
    <p:sldId id="294" r:id="rId27"/>
    <p:sldId id="295" r:id="rId28"/>
    <p:sldId id="259" r:id="rId29"/>
    <p:sldId id="260" r:id="rId30"/>
    <p:sldId id="261" r:id="rId31"/>
    <p:sldId id="262" r:id="rId32"/>
    <p:sldId id="263" r:id="rId33"/>
    <p:sldId id="296"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Droid Sans" panose="020B0604020202020204" charset="0"/>
      <p:regular r:id="rId44"/>
      <p:bold r:id="rId45"/>
    </p:embeddedFont>
    <p:embeddedFont>
      <p:font typeface="Pinyon Script" panose="020B0604020202020204" charset="0"/>
      <p:regular r:id="rId46"/>
    </p:embeddedFont>
    <p:embeddedFont>
      <p:font typeface="Tahoma" panose="020B0604030504040204" pitchFamily="34" charset="0"/>
      <p:regular r:id="rId47"/>
      <p:bold r:id="rId48"/>
    </p:embeddedFont>
    <p:embeddedFont>
      <p:font typeface="Tunga" panose="020B0502040204020203" pitchFamily="34" charset="0"/>
      <p:regular r:id="rId49"/>
      <p:bold r:id="rId50"/>
    </p:embeddedFont>
    <p:embeddedFont>
      <p:font typeface="Walter Turncoat"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A546FD-7B5E-458F-90C1-9444625CB8AA}">
  <a:tblStyle styleId="{FBA546FD-7B5E-458F-90C1-9444625CB8A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3" autoAdjust="0"/>
  </p:normalViewPr>
  <p:slideViewPr>
    <p:cSldViewPr snapToGrid="0">
      <p:cViewPr varScale="1">
        <p:scale>
          <a:sx n="53" d="100"/>
          <a:sy n="53" d="100"/>
        </p:scale>
        <p:origin x="16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400789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A written constitution includes the rules that govern the political system and the rights of citizens and governments in a codified form.</a:t>
            </a:r>
          </a:p>
          <a:p>
            <a:endParaRPr lang="en-US" sz="1100" b="0" i="0" kern="1200" dirty="0">
              <a:solidFill>
                <a:schemeClr val="tx1"/>
              </a:solidFill>
              <a:effectLst/>
              <a:latin typeface="+mn-lt"/>
              <a:ea typeface="+mn-ea"/>
              <a:cs typeface="+mn-cs"/>
            </a:endParaRPr>
          </a:p>
          <a:p>
            <a:pPr marL="285750" lvl="0" indent="-285750">
              <a:buFont typeface="Arial" pitchFamily="34" charset="0"/>
              <a:buChar char="•"/>
            </a:pPr>
            <a:r>
              <a:rPr lang="en-US" sz="1100" dirty="0"/>
              <a:t>Outlines the social compact </a:t>
            </a:r>
          </a:p>
          <a:p>
            <a:pPr marL="285750" lvl="0" indent="-285750">
              <a:buFont typeface="Arial" pitchFamily="34" charset="0"/>
              <a:buChar char="•"/>
            </a:pPr>
            <a:r>
              <a:rPr lang="en-US" sz="1100" dirty="0"/>
              <a:t>Explains what power the people give the government</a:t>
            </a:r>
          </a:p>
          <a:p>
            <a:pPr marL="285750" lvl="0" indent="-285750">
              <a:buFont typeface="Arial" pitchFamily="34" charset="0"/>
              <a:buChar char="•"/>
            </a:pPr>
            <a:r>
              <a:rPr lang="en-US" sz="1100" dirty="0"/>
              <a:t>Establishes rules that govern the political system and the rights of citizens</a:t>
            </a:r>
          </a:p>
          <a:p>
            <a:endParaRPr lang="en-US" dirty="0"/>
          </a:p>
        </p:txBody>
      </p:sp>
    </p:spTree>
    <p:extLst>
      <p:ext uri="{BB962C8B-B14F-4D97-AF65-F5344CB8AC3E}">
        <p14:creationId xmlns:p14="http://schemas.microsoft.com/office/powerpoint/2010/main" val="325999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72285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0690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6867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p>
        </p:txBody>
      </p:sp>
    </p:spTree>
    <p:extLst>
      <p:ext uri="{BB962C8B-B14F-4D97-AF65-F5344CB8AC3E}">
        <p14:creationId xmlns:p14="http://schemas.microsoft.com/office/powerpoint/2010/main" val="110097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Share</a:t>
            </a:r>
            <a:r>
              <a:rPr lang="en-US" baseline="0" dirty="0"/>
              <a:t> the first draft of the Preamble of the Constitution.  Ask for a student volunteer to read it to the class.  Ask for class/student observations.  This will most likely result in students pointing out the following:  All the states are listed, Missing several of the words/objectives of the Preamble</a:t>
            </a:r>
          </a:p>
          <a:p>
            <a:r>
              <a:rPr lang="en-US" baseline="0" dirty="0"/>
              <a:t>Ask students what might be some problems or why was it re written.</a:t>
            </a:r>
            <a:r>
              <a:rPr lang="en-US" dirty="0"/>
              <a:t> </a:t>
            </a:r>
            <a:endParaRPr dirty="0"/>
          </a:p>
          <a:p>
            <a:r>
              <a:rPr lang="en-US" b="1" baseline="0" dirty="0"/>
              <a:t>Possible responses may include</a:t>
            </a:r>
            <a:r>
              <a:rPr lang="en-US" baseline="0" dirty="0"/>
              <a:t>: </a:t>
            </a:r>
            <a:endParaRPr dirty="0"/>
          </a:p>
          <a:p>
            <a:r>
              <a:rPr lang="en-US" baseline="0" dirty="0"/>
              <a:t>What will happen when we add a state, it is not united, more like the Article of Confederation where states were individuals, etc.</a:t>
            </a:r>
            <a:endParaRPr lang="en-US" baseline="0" dirty="0">
              <a:cs typeface="Arial"/>
            </a:endParaRPr>
          </a:p>
          <a:p>
            <a:endParaRPr lang="en-US" dirty="0">
              <a:cs typeface="Arial"/>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86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cs typeface="Arial"/>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36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cs typeface="Arial"/>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36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46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37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05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30283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p>
        </p:txBody>
      </p:sp>
    </p:spTree>
    <p:extLst>
      <p:ext uri="{BB962C8B-B14F-4D97-AF65-F5344CB8AC3E}">
        <p14:creationId xmlns:p14="http://schemas.microsoft.com/office/powerpoint/2010/main" val="230641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443450" y="3874950"/>
            <a:ext cx="6154500" cy="1584000"/>
          </a:xfrm>
          <a:prstGeom prst="rect">
            <a:avLst/>
          </a:prstGeom>
        </p:spPr>
        <p:txBody>
          <a:bodyPr lIns="91425" tIns="91425" rIns="91425" bIns="91425" anchor="b" anchorCtr="0"/>
          <a:lstStyle>
            <a:lvl1pPr lvl="0" rtl="0">
              <a:spcBef>
                <a:spcPts val="0"/>
              </a:spcBef>
              <a:buSzPct val="100000"/>
              <a:defRPr sz="5800"/>
            </a:lvl1pPr>
            <a:lvl2pPr lvl="1" algn="ctr" rtl="0">
              <a:spcBef>
                <a:spcPts val="0"/>
              </a:spcBef>
              <a:buSzPct val="100000"/>
              <a:defRPr sz="5800"/>
            </a:lvl2pPr>
            <a:lvl3pPr lvl="2" algn="ctr" rtl="0">
              <a:spcBef>
                <a:spcPts val="0"/>
              </a:spcBef>
              <a:buSzPct val="100000"/>
              <a:defRPr sz="5800"/>
            </a:lvl3pPr>
            <a:lvl4pPr lvl="3" algn="ctr" rtl="0">
              <a:spcBef>
                <a:spcPts val="0"/>
              </a:spcBef>
              <a:buSzPct val="100000"/>
              <a:defRPr sz="5800"/>
            </a:lvl4pPr>
            <a:lvl5pPr lvl="4" algn="ctr" rtl="0">
              <a:spcBef>
                <a:spcPts val="0"/>
              </a:spcBef>
              <a:buSzPct val="100000"/>
              <a:defRPr sz="5800"/>
            </a:lvl5pPr>
            <a:lvl6pPr lvl="5" algn="ctr" rtl="0">
              <a:spcBef>
                <a:spcPts val="0"/>
              </a:spcBef>
              <a:buSzPct val="100000"/>
              <a:defRPr sz="5800"/>
            </a:lvl6pPr>
            <a:lvl7pPr lvl="6" algn="ctr" rtl="0">
              <a:spcBef>
                <a:spcPts val="0"/>
              </a:spcBef>
              <a:buSzPct val="100000"/>
              <a:defRPr sz="5800"/>
            </a:lvl7pPr>
            <a:lvl8pPr lvl="7" algn="ctr" rtl="0">
              <a:spcBef>
                <a:spcPts val="0"/>
              </a:spcBef>
              <a:buSzPct val="100000"/>
              <a:defRPr sz="5800"/>
            </a:lvl8pPr>
            <a:lvl9pPr lvl="8" algn="ctr" rtl="0">
              <a:spcBef>
                <a:spcPts val="0"/>
              </a:spcBef>
              <a:buSzPct val="100000"/>
              <a:defRPr sz="5800"/>
            </a:lvl9pPr>
          </a:lstStyle>
          <a:p>
            <a:endParaRPr/>
          </a:p>
        </p:txBody>
      </p:sp>
      <p:sp>
        <p:nvSpPr>
          <p:cNvPr id="114" name="Shape 114"/>
          <p:cNvSpPr/>
          <p:nvPr/>
        </p:nvSpPr>
        <p:spPr>
          <a:xfrm>
            <a:off x="581050" y="5857225"/>
            <a:ext cx="60168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588700" y="5875075"/>
            <a:ext cx="7966500" cy="371100"/>
          </a:xfrm>
          <a:prstGeom prst="rect">
            <a:avLst/>
          </a:prstGeom>
        </p:spPr>
        <p:txBody>
          <a:bodyPr lIns="91425" tIns="91425" rIns="91425" bIns="91425" anchor="t" anchorCtr="0"/>
          <a:lstStyle>
            <a:lvl1pPr lvl="0" algn="ctr" rtl="0">
              <a:spcBef>
                <a:spcPts val="360"/>
              </a:spcBef>
              <a:buSzPct val="100000"/>
              <a:buNone/>
              <a:defRPr sz="1800"/>
            </a:lvl1pPr>
          </a:lstStyle>
          <a:p>
            <a:endParaRPr/>
          </a:p>
        </p:txBody>
      </p:sp>
      <p:sp>
        <p:nvSpPr>
          <p:cNvPr id="153" name="Shape 153"/>
          <p:cNvSpPr/>
          <p:nvPr/>
        </p:nvSpPr>
        <p:spPr>
          <a:xfrm>
            <a:off x="2584275" y="60222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1 column - Gold">
    <p:bg>
      <p:bgPr>
        <a:solidFill>
          <a:srgbClr val="ED9E46"/>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7" name="Shape 157"/>
          <p:cNvSpPr txBox="1">
            <a:spLocks noGrp="1"/>
          </p:cNvSpPr>
          <p:nvPr>
            <p:ph type="body" idx="1"/>
          </p:nvPr>
        </p:nvSpPr>
        <p:spPr>
          <a:xfrm>
            <a:off x="561950" y="2507725"/>
            <a:ext cx="8020200" cy="375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8" name="Shape 158"/>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2 columns - Gold">
    <p:bg>
      <p:bgPr>
        <a:solidFill>
          <a:srgbClr val="ED9E46"/>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1" name="Shape 161"/>
          <p:cNvSpPr txBox="1">
            <a:spLocks noGrp="1"/>
          </p:cNvSpPr>
          <p:nvPr>
            <p:ph type="body" idx="1"/>
          </p:nvPr>
        </p:nvSpPr>
        <p:spPr>
          <a:xfrm>
            <a:off x="457200" y="2469612"/>
            <a:ext cx="3561000" cy="4098299"/>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62" name="Shape 162"/>
          <p:cNvSpPr txBox="1">
            <a:spLocks noGrp="1"/>
          </p:cNvSpPr>
          <p:nvPr>
            <p:ph type="body" idx="2"/>
          </p:nvPr>
        </p:nvSpPr>
        <p:spPr>
          <a:xfrm>
            <a:off x="5131069" y="2469500"/>
            <a:ext cx="3600000" cy="4098300"/>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63" name="Shape 163"/>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 Gold">
    <p:bg>
      <p:bgPr>
        <a:solidFill>
          <a:srgbClr val="ED9E46"/>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6" name="Shape 166"/>
          <p:cNvSpPr txBox="1">
            <a:spLocks noGrp="1"/>
          </p:cNvSpPr>
          <p:nvPr>
            <p:ph type="body" idx="1"/>
          </p:nvPr>
        </p:nvSpPr>
        <p:spPr>
          <a:xfrm>
            <a:off x="397575"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67" name="Shape 167"/>
          <p:cNvSpPr txBox="1">
            <a:spLocks noGrp="1"/>
          </p:cNvSpPr>
          <p:nvPr>
            <p:ph type="body" idx="2"/>
          </p:nvPr>
        </p:nvSpPr>
        <p:spPr>
          <a:xfrm>
            <a:off x="3226491"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68" name="Shape 168"/>
          <p:cNvSpPr txBox="1">
            <a:spLocks noGrp="1"/>
          </p:cNvSpPr>
          <p:nvPr>
            <p:ph type="body" idx="3"/>
          </p:nvPr>
        </p:nvSpPr>
        <p:spPr>
          <a:xfrm>
            <a:off x="6055407"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69" name="Shape 169"/>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 Gold">
    <p:bg>
      <p:bgPr>
        <a:solidFill>
          <a:srgbClr val="ED9E46"/>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368224"/>
            <a:ext cx="8229600" cy="764099"/>
          </a:xfrm>
          <a:prstGeom prst="rect">
            <a:avLst/>
          </a:prstGeom>
        </p:spPr>
        <p:txBody>
          <a:bodyPr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72" name="Shape 172"/>
          <p:cNvSpPr/>
          <p:nvPr/>
        </p:nvSpPr>
        <p:spPr>
          <a:xfrm>
            <a:off x="2584275" y="608747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 Gold">
    <p:bg>
      <p:bgPr>
        <a:solidFill>
          <a:srgbClr val="ED9E46"/>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88700" y="5875075"/>
            <a:ext cx="7966500" cy="371100"/>
          </a:xfrm>
          <a:prstGeom prst="rect">
            <a:avLst/>
          </a:prstGeom>
        </p:spPr>
        <p:txBody>
          <a:bodyPr lIns="91425" tIns="91425" rIns="91425" bIns="91425" anchor="t" anchorCtr="0"/>
          <a:lstStyle>
            <a:lvl1pPr lvl="0" algn="ctr" rtl="0">
              <a:spcBef>
                <a:spcPts val="360"/>
              </a:spcBef>
              <a:buSzPct val="100000"/>
              <a:buNone/>
              <a:defRPr sz="1800"/>
            </a:lvl1pPr>
          </a:lstStyle>
          <a:p>
            <a:endParaRPr/>
          </a:p>
        </p:txBody>
      </p:sp>
      <p:sp>
        <p:nvSpPr>
          <p:cNvPr id="175" name="Shape 175"/>
          <p:cNvSpPr/>
          <p:nvPr/>
        </p:nvSpPr>
        <p:spPr>
          <a:xfrm>
            <a:off x="2584275" y="60222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 Gold">
    <p:bg>
      <p:bgPr>
        <a:solidFill>
          <a:srgbClr val="ED9E46"/>
        </a:solid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endParaRPr lang="en-US"/>
          </a:p>
        </p:txBody>
      </p:sp>
      <p:sp>
        <p:nvSpPr>
          <p:cNvPr id="23" name="Slide Number Placeholder 22"/>
          <p:cNvSpPr>
            <a:spLocks noGrp="1"/>
          </p:cNvSpPr>
          <p:nvPr>
            <p:ph type="sldNum" sz="quarter" idx="11"/>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endParaRPr lang="en-US"/>
          </a:p>
        </p:txBody>
      </p:sp>
      <p:sp>
        <p:nvSpPr>
          <p:cNvPr id="19" name="Slide Number Placeholder 18"/>
          <p:cNvSpPr>
            <a:spLocks noGrp="1"/>
          </p:cNvSpPr>
          <p:nvPr>
            <p:ph type="sldNum" sz="quarter" idx="15"/>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 Teal">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565775" y="2111125"/>
            <a:ext cx="6009300" cy="1546500"/>
          </a:xfrm>
          <a:prstGeom prst="rect">
            <a:avLst/>
          </a:prstGeom>
        </p:spPr>
        <p:txBody>
          <a:bodyPr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17" name="Shape 117"/>
          <p:cNvSpPr txBox="1">
            <a:spLocks noGrp="1"/>
          </p:cNvSpPr>
          <p:nvPr>
            <p:ph type="subTitle" idx="1"/>
          </p:nvPr>
        </p:nvSpPr>
        <p:spPr>
          <a:xfrm>
            <a:off x="481675" y="4658725"/>
            <a:ext cx="6093600" cy="1092300"/>
          </a:xfrm>
          <a:prstGeom prst="rect">
            <a:avLst/>
          </a:prstGeom>
        </p:spPr>
        <p:txBody>
          <a:bodyPr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a:p>
        </p:txBody>
      </p:sp>
      <p:sp>
        <p:nvSpPr>
          <p:cNvPr id="118" name="Shape 118"/>
          <p:cNvSpPr/>
          <p:nvPr/>
        </p:nvSpPr>
        <p:spPr>
          <a:xfrm>
            <a:off x="581050" y="4074025"/>
            <a:ext cx="60168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endParaRPr lang="en-US"/>
          </a:p>
        </p:txBody>
      </p:sp>
      <p:sp>
        <p:nvSpPr>
          <p:cNvPr id="20" name="Slide Number Placeholder 19"/>
          <p:cNvSpPr>
            <a:spLocks noGrp="1"/>
          </p:cNvSpPr>
          <p:nvPr>
            <p:ph type="sldNum" sz="quarter" idx="11"/>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endParaRPr lang="en-US"/>
          </a:p>
        </p:txBody>
      </p:sp>
      <p:sp>
        <p:nvSpPr>
          <p:cNvPr id="25" name="Slide Number Placeholder 24"/>
          <p:cNvSpPr>
            <a:spLocks noGrp="1"/>
          </p:cNvSpPr>
          <p:nvPr>
            <p:ph type="sldNum" sz="quarter" idx="16"/>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endParaRPr lang="en-US"/>
          </a:p>
        </p:txBody>
      </p:sp>
      <p:sp>
        <p:nvSpPr>
          <p:cNvPr id="24" name="Slide Number Placeholder 23"/>
          <p:cNvSpPr>
            <a:spLocks noGrp="1"/>
          </p:cNvSpPr>
          <p:nvPr>
            <p:ph type="sldNum" sz="quarter" idx="17"/>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
        <p:nvSpPr>
          <p:cNvPr id="12" name="Slide Number Placeholder 11"/>
          <p:cNvSpPr>
            <a:spLocks noGrp="1"/>
          </p:cNvSpPr>
          <p:nvPr>
            <p:ph type="sldNum" sz="quarter" idx="11"/>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endParaRPr lang="en-US"/>
          </a:p>
        </p:txBody>
      </p:sp>
      <p:sp>
        <p:nvSpPr>
          <p:cNvPr id="18" name="Slide Number Placeholder 17"/>
          <p:cNvSpPr>
            <a:spLocks noGrp="1"/>
          </p:cNvSpPr>
          <p:nvPr>
            <p:ph type="sldNum" sz="quarter" idx="16"/>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endParaRPr lang="en-US"/>
          </a:p>
        </p:txBody>
      </p:sp>
      <p:sp>
        <p:nvSpPr>
          <p:cNvPr id="20" name="Slide Number Placeholder 19"/>
          <p:cNvSpPr>
            <a:spLocks noGrp="1"/>
          </p:cNvSpPr>
          <p:nvPr>
            <p:ph type="sldNum" sz="quarter" idx="15"/>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655750"/>
            <a:ext cx="7772400" cy="1546500"/>
          </a:xfrm>
          <a:prstGeom prst="rect">
            <a:avLst/>
          </a:prstGeom>
        </p:spPr>
        <p:txBody>
          <a:bodyPr lIns="91425" tIns="91425" rIns="91425" bIns="91425" anchor="ctr" anchorCtr="0"/>
          <a:lstStyle>
            <a:lvl1pPr lvl="0" algn="ctr" rtl="0">
              <a:spcBef>
                <a:spcPts val="0"/>
              </a:spcBef>
              <a:buSzPct val="100000"/>
              <a:defRPr sz="6000"/>
            </a:lvl1pPr>
            <a:lvl2pPr lvl="1" algn="ctr" rtl="0">
              <a:spcBef>
                <a:spcPts val="0"/>
              </a:spcBef>
              <a:buSzPct val="100000"/>
              <a:defRPr sz="6000"/>
            </a:lvl2pPr>
            <a:lvl3pPr lvl="2" algn="ctr" rtl="0">
              <a:spcBef>
                <a:spcPts val="0"/>
              </a:spcBef>
              <a:buSzPct val="100000"/>
              <a:defRPr sz="6000"/>
            </a:lvl3pPr>
            <a:lvl4pPr lvl="3" algn="ctr" rtl="0">
              <a:spcBef>
                <a:spcPts val="0"/>
              </a:spcBef>
              <a:buSzPct val="100000"/>
              <a:defRPr sz="6000"/>
            </a:lvl4pPr>
            <a:lvl5pPr lvl="4" algn="ctr" rtl="0">
              <a:spcBef>
                <a:spcPts val="0"/>
              </a:spcBef>
              <a:buSzPct val="100000"/>
              <a:defRPr sz="6000"/>
            </a:lvl5pPr>
            <a:lvl6pPr lvl="5" algn="ctr" rtl="0">
              <a:spcBef>
                <a:spcPts val="0"/>
              </a:spcBef>
              <a:buSzPct val="100000"/>
              <a:defRPr sz="6000"/>
            </a:lvl6pPr>
            <a:lvl7pPr lvl="6" algn="ctr" rtl="0">
              <a:spcBef>
                <a:spcPts val="0"/>
              </a:spcBef>
              <a:buSzPct val="100000"/>
              <a:defRPr sz="6000"/>
            </a:lvl7pPr>
            <a:lvl8pPr lvl="7" algn="ctr" rtl="0">
              <a:spcBef>
                <a:spcPts val="0"/>
              </a:spcBef>
              <a:buSzPct val="100000"/>
              <a:defRPr sz="6000"/>
            </a:lvl8pPr>
            <a:lvl9pPr lvl="8" algn="ctr" rtl="0">
              <a:spcBef>
                <a:spcPts val="0"/>
              </a:spcBef>
              <a:buSzPct val="100000"/>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 Gold">
    <p:bg>
      <p:bgPr>
        <a:solidFill>
          <a:srgbClr val="ED9E46"/>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ctrTitle"/>
          </p:nvPr>
        </p:nvSpPr>
        <p:spPr>
          <a:xfrm>
            <a:off x="565775" y="2111125"/>
            <a:ext cx="6009300" cy="1546500"/>
          </a:xfrm>
          <a:prstGeom prst="rect">
            <a:avLst/>
          </a:prstGeom>
        </p:spPr>
        <p:txBody>
          <a:bodyPr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21" name="Shape 121"/>
          <p:cNvSpPr txBox="1">
            <a:spLocks noGrp="1"/>
          </p:cNvSpPr>
          <p:nvPr>
            <p:ph type="subTitle" idx="1"/>
          </p:nvPr>
        </p:nvSpPr>
        <p:spPr>
          <a:xfrm>
            <a:off x="481675" y="4658725"/>
            <a:ext cx="6093600" cy="1092300"/>
          </a:xfrm>
          <a:prstGeom prst="rect">
            <a:avLst/>
          </a:prstGeom>
        </p:spPr>
        <p:txBody>
          <a:bodyPr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a:p>
        </p:txBody>
      </p:sp>
      <p:sp>
        <p:nvSpPr>
          <p:cNvPr id="122" name="Shape 122"/>
          <p:cNvSpPr/>
          <p:nvPr/>
        </p:nvSpPr>
        <p:spPr>
          <a:xfrm>
            <a:off x="581050" y="4074025"/>
            <a:ext cx="60168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025" y="1290633"/>
            <a:ext cx="9156000" cy="1143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7" name="Shape 97"/>
          <p:cNvSpPr txBox="1">
            <a:spLocks noGrp="1"/>
          </p:cNvSpPr>
          <p:nvPr>
            <p:ph type="body" idx="1"/>
          </p:nvPr>
        </p:nvSpPr>
        <p:spPr>
          <a:xfrm>
            <a:off x="457200" y="2010566"/>
            <a:ext cx="3994500" cy="45573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98" name="Shape 98"/>
          <p:cNvSpPr txBox="1">
            <a:spLocks noGrp="1"/>
          </p:cNvSpPr>
          <p:nvPr>
            <p:ph type="body" idx="2"/>
          </p:nvPr>
        </p:nvSpPr>
        <p:spPr>
          <a:xfrm>
            <a:off x="4692275" y="2010566"/>
            <a:ext cx="3994500" cy="45573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ubtitl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85800" y="2619122"/>
            <a:ext cx="7772400" cy="15465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87" name="Shape 87"/>
          <p:cNvSpPr txBox="1">
            <a:spLocks noGrp="1"/>
          </p:cNvSpPr>
          <p:nvPr>
            <p:ph type="subTitle" idx="1"/>
          </p:nvPr>
        </p:nvSpPr>
        <p:spPr>
          <a:xfrm>
            <a:off x="685800" y="4193137"/>
            <a:ext cx="7772400" cy="1046400"/>
          </a:xfrm>
          <a:prstGeom prst="rect">
            <a:avLst/>
          </a:prstGeom>
        </p:spPr>
        <p:txBody>
          <a:bodyPr lIns="91425" tIns="91425" rIns="91425" bIns="91425" anchor="t"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 Teal">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513800" y="2882400"/>
            <a:ext cx="6116400" cy="1093200"/>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rtl="0">
              <a:spcBef>
                <a:spcPts val="0"/>
              </a:spcBef>
              <a:defRPr i="1"/>
            </a:lvl9pPr>
          </a:lstStyle>
          <a:p>
            <a:endParaRPr/>
          </a:p>
        </p:txBody>
      </p:sp>
      <p:sp>
        <p:nvSpPr>
          <p:cNvPr id="125" name="Shape 125"/>
          <p:cNvSpPr txBox="1"/>
          <p:nvPr/>
        </p:nvSpPr>
        <p:spPr>
          <a:xfrm>
            <a:off x="3593400" y="1575225"/>
            <a:ext cx="1957200" cy="871500"/>
          </a:xfrm>
          <a:prstGeom prst="rect">
            <a:avLst/>
          </a:prstGeom>
          <a:noFill/>
          <a:ln>
            <a:noFill/>
          </a:ln>
        </p:spPr>
        <p:txBody>
          <a:bodyPr lIns="91425" tIns="91425" rIns="91425" bIns="91425" anchor="t" anchorCtr="0">
            <a:noAutofit/>
          </a:bodyPr>
          <a:lstStyle/>
          <a:p>
            <a:pPr lvl="0" algn="ctr" rtl="0">
              <a:spcBef>
                <a:spcPts val="0"/>
              </a:spcBef>
              <a:buNone/>
            </a:pPr>
            <a:r>
              <a:rPr lang="en-US" sz="9600" b="1">
                <a:solidFill>
                  <a:srgbClr val="FFFFFF"/>
                </a:solidFill>
                <a:latin typeface="Times New Roman"/>
                <a:ea typeface="Times New Roman"/>
                <a:cs typeface="Times New Roman"/>
                <a:sym typeface="Times New Roman"/>
              </a:rPr>
              <a:t>“</a:t>
            </a:r>
          </a:p>
        </p:txBody>
      </p:sp>
      <p:sp>
        <p:nvSpPr>
          <p:cNvPr id="126" name="Shape 126"/>
          <p:cNvSpPr/>
          <p:nvPr/>
        </p:nvSpPr>
        <p:spPr>
          <a:xfrm>
            <a:off x="2584275" y="608747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584275" y="60222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 Gold">
    <p:bg>
      <p:bgPr>
        <a:solidFill>
          <a:srgbClr val="ED9E46"/>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1513800" y="2882400"/>
            <a:ext cx="6116400" cy="1093200"/>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rtl="0">
              <a:spcBef>
                <a:spcPts val="0"/>
              </a:spcBef>
              <a:defRPr i="1"/>
            </a:lvl9pPr>
          </a:lstStyle>
          <a:p>
            <a:endParaRPr/>
          </a:p>
        </p:txBody>
      </p:sp>
      <p:sp>
        <p:nvSpPr>
          <p:cNvPr id="130" name="Shape 130"/>
          <p:cNvSpPr txBox="1"/>
          <p:nvPr/>
        </p:nvSpPr>
        <p:spPr>
          <a:xfrm>
            <a:off x="3593400" y="1575225"/>
            <a:ext cx="1957200" cy="871500"/>
          </a:xfrm>
          <a:prstGeom prst="rect">
            <a:avLst/>
          </a:prstGeom>
          <a:noFill/>
          <a:ln>
            <a:noFill/>
          </a:ln>
        </p:spPr>
        <p:txBody>
          <a:bodyPr lIns="91425" tIns="91425" rIns="91425" bIns="91425" anchor="t" anchorCtr="0">
            <a:noAutofit/>
          </a:bodyPr>
          <a:lstStyle/>
          <a:p>
            <a:pPr lvl="0" algn="ctr" rtl="0">
              <a:spcBef>
                <a:spcPts val="0"/>
              </a:spcBef>
              <a:buNone/>
            </a:pPr>
            <a:r>
              <a:rPr lang="en-US" sz="9600" b="1">
                <a:solidFill>
                  <a:srgbClr val="FFFFFF"/>
                </a:solidFill>
                <a:latin typeface="Times New Roman"/>
                <a:ea typeface="Times New Roman"/>
                <a:cs typeface="Times New Roman"/>
                <a:sym typeface="Times New Roman"/>
              </a:rPr>
              <a:t>“</a:t>
            </a:r>
          </a:p>
        </p:txBody>
      </p:sp>
      <p:sp>
        <p:nvSpPr>
          <p:cNvPr id="131" name="Shape 131"/>
          <p:cNvSpPr/>
          <p:nvPr/>
        </p:nvSpPr>
        <p:spPr>
          <a:xfrm>
            <a:off x="2584275" y="608747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584275" y="60222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body" idx="1"/>
          </p:nvPr>
        </p:nvSpPr>
        <p:spPr>
          <a:xfrm>
            <a:off x="561950" y="2507725"/>
            <a:ext cx="8020200" cy="375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6" name="Shape 136"/>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9" name="Shape 139"/>
          <p:cNvSpPr txBox="1">
            <a:spLocks noGrp="1"/>
          </p:cNvSpPr>
          <p:nvPr>
            <p:ph type="body" idx="1"/>
          </p:nvPr>
        </p:nvSpPr>
        <p:spPr>
          <a:xfrm>
            <a:off x="457200" y="2469612"/>
            <a:ext cx="3561000" cy="4098299"/>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40" name="Shape 140"/>
          <p:cNvSpPr txBox="1">
            <a:spLocks noGrp="1"/>
          </p:cNvSpPr>
          <p:nvPr>
            <p:ph type="body" idx="2"/>
          </p:nvPr>
        </p:nvSpPr>
        <p:spPr>
          <a:xfrm>
            <a:off x="5131069" y="2469500"/>
            <a:ext cx="3600000" cy="4098300"/>
          </a:xfrm>
          <a:prstGeom prst="rect">
            <a:avLst/>
          </a:prstGeom>
        </p:spPr>
        <p:txBody>
          <a:bodyPr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41" name="Shape 141"/>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596826"/>
            <a:ext cx="8229600" cy="1429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4" name="Shape 144"/>
          <p:cNvSpPr txBox="1">
            <a:spLocks noGrp="1"/>
          </p:cNvSpPr>
          <p:nvPr>
            <p:ph type="body" idx="1"/>
          </p:nvPr>
        </p:nvSpPr>
        <p:spPr>
          <a:xfrm>
            <a:off x="397575"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45" name="Shape 145"/>
          <p:cNvSpPr txBox="1">
            <a:spLocks noGrp="1"/>
          </p:cNvSpPr>
          <p:nvPr>
            <p:ph type="body" idx="2"/>
          </p:nvPr>
        </p:nvSpPr>
        <p:spPr>
          <a:xfrm>
            <a:off x="3226491"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46" name="Shape 146"/>
          <p:cNvSpPr txBox="1">
            <a:spLocks noGrp="1"/>
          </p:cNvSpPr>
          <p:nvPr>
            <p:ph type="body" idx="3"/>
          </p:nvPr>
        </p:nvSpPr>
        <p:spPr>
          <a:xfrm>
            <a:off x="6055407" y="2461850"/>
            <a:ext cx="2691000" cy="3784500"/>
          </a:xfrm>
          <a:prstGeom prst="rect">
            <a:avLst/>
          </a:prstGeom>
        </p:spPr>
        <p:txBody>
          <a:bodyPr lIns="91425" tIns="91425" rIns="91425" bIns="91425" anchor="t" anchorCtr="0"/>
          <a:lstStyle>
            <a:lvl1pPr lvl="0" rtl="0">
              <a:lnSpc>
                <a:spcPct val="115000"/>
              </a:lnSpc>
              <a:spcBef>
                <a:spcPts val="0"/>
              </a:spcBef>
              <a:buSzPct val="100000"/>
              <a:defRPr sz="18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147" name="Shape 147"/>
          <p:cNvSpPr/>
          <p:nvPr/>
        </p:nvSpPr>
        <p:spPr>
          <a:xfrm>
            <a:off x="0" y="1490900"/>
            <a:ext cx="412800" cy="344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368224"/>
            <a:ext cx="8229600" cy="764099"/>
          </a:xfrm>
          <a:prstGeom prst="rect">
            <a:avLst/>
          </a:prstGeom>
        </p:spPr>
        <p:txBody>
          <a:bodyPr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50" name="Shape 150"/>
          <p:cNvSpPr/>
          <p:nvPr/>
        </p:nvSpPr>
        <p:spPr>
          <a:xfrm>
            <a:off x="2584275" y="6087475"/>
            <a:ext cx="3996000" cy="168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AFDC"/>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596826"/>
            <a:ext cx="8229600" cy="1429200"/>
          </a:xfrm>
          <a:prstGeom prst="rect">
            <a:avLst/>
          </a:prstGeom>
          <a:noFill/>
          <a:ln>
            <a:noFill/>
          </a:ln>
        </p:spPr>
        <p:txBody>
          <a:bodyPr lIns="91425" tIns="91425" rIns="91425" bIns="91425" anchor="b" anchorCtr="0"/>
          <a:lstStyle>
            <a:lvl1pPr lvl="0"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1pPr>
            <a:lvl2pPr lvl="1"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endParaRPr/>
          </a:p>
        </p:txBody>
      </p:sp>
      <p:sp>
        <p:nvSpPr>
          <p:cNvPr id="111" name="Shape 111"/>
          <p:cNvSpPr txBox="1">
            <a:spLocks noGrp="1"/>
          </p:cNvSpPr>
          <p:nvPr>
            <p:ph type="body" idx="1"/>
          </p:nvPr>
        </p:nvSpPr>
        <p:spPr>
          <a:xfrm>
            <a:off x="561950" y="2507725"/>
            <a:ext cx="8020200" cy="3753600"/>
          </a:xfrm>
          <a:prstGeom prst="rect">
            <a:avLst/>
          </a:prstGeom>
          <a:noFill/>
          <a:ln>
            <a:noFill/>
          </a:ln>
        </p:spPr>
        <p:txBody>
          <a:bodyPr lIns="91425" tIns="91425" rIns="91425" bIns="91425" anchor="t" anchorCtr="0"/>
          <a:lstStyle>
            <a:lvl1pPr lvl="0" rtl="0">
              <a:spcBef>
                <a:spcPts val="600"/>
              </a:spcBef>
              <a:buClr>
                <a:srgbClr val="FFFFFF"/>
              </a:buClr>
              <a:buSzPct val="100000"/>
              <a:buFont typeface="Open Sans"/>
              <a:buChar char="○"/>
              <a:defRPr sz="3000">
                <a:solidFill>
                  <a:srgbClr val="FFFFFF"/>
                </a:solidFill>
                <a:latin typeface="Open Sans"/>
                <a:ea typeface="Open Sans"/>
                <a:cs typeface="Open Sans"/>
                <a:sym typeface="Open Sans"/>
              </a:defRPr>
            </a:lvl1pPr>
            <a:lvl2pPr lvl="1" rtl="0">
              <a:spcBef>
                <a:spcPts val="480"/>
              </a:spcBef>
              <a:buClr>
                <a:srgbClr val="FFFFFF"/>
              </a:buClr>
              <a:buSzPct val="100000"/>
              <a:buFont typeface="Open Sans"/>
              <a:buChar char="●"/>
              <a:defRPr sz="2400">
                <a:solidFill>
                  <a:srgbClr val="FFFFFF"/>
                </a:solidFill>
                <a:latin typeface="Open Sans"/>
                <a:ea typeface="Open Sans"/>
                <a:cs typeface="Open Sans"/>
                <a:sym typeface="Open Sans"/>
              </a:defRPr>
            </a:lvl2pPr>
            <a:lvl3pPr lvl="2" rtl="0">
              <a:spcBef>
                <a:spcPts val="480"/>
              </a:spcBef>
              <a:buClr>
                <a:srgbClr val="FFFFFF"/>
              </a:buClr>
              <a:buSzPct val="100000"/>
              <a:buFont typeface="Open Sans"/>
              <a:defRPr sz="2400">
                <a:solidFill>
                  <a:srgbClr val="FFFFFF"/>
                </a:solidFill>
                <a:latin typeface="Open Sans"/>
                <a:ea typeface="Open Sans"/>
                <a:cs typeface="Open Sans"/>
                <a:sym typeface="Open Sans"/>
              </a:defRPr>
            </a:lvl3pPr>
            <a:lvl4pPr lvl="3" rtl="0">
              <a:spcBef>
                <a:spcPts val="360"/>
              </a:spcBef>
              <a:buClr>
                <a:srgbClr val="FFFFFF"/>
              </a:buClr>
              <a:buSzPct val="100000"/>
              <a:buFont typeface="Open Sans"/>
              <a:defRPr sz="1800">
                <a:solidFill>
                  <a:srgbClr val="FFFFFF"/>
                </a:solidFill>
                <a:latin typeface="Open Sans"/>
                <a:ea typeface="Open Sans"/>
                <a:cs typeface="Open Sans"/>
                <a:sym typeface="Open Sans"/>
              </a:defRPr>
            </a:lvl4pPr>
            <a:lvl5pPr lvl="4" rtl="0">
              <a:spcBef>
                <a:spcPts val="360"/>
              </a:spcBef>
              <a:buClr>
                <a:srgbClr val="FFFFFF"/>
              </a:buClr>
              <a:buSzPct val="100000"/>
              <a:buFont typeface="Open Sans"/>
              <a:defRPr sz="1800">
                <a:solidFill>
                  <a:srgbClr val="FFFFFF"/>
                </a:solidFill>
                <a:latin typeface="Open Sans"/>
                <a:ea typeface="Open Sans"/>
                <a:cs typeface="Open Sans"/>
                <a:sym typeface="Open Sans"/>
              </a:defRPr>
            </a:lvl5pPr>
            <a:lvl6pPr lvl="5" rtl="0">
              <a:spcBef>
                <a:spcPts val="360"/>
              </a:spcBef>
              <a:buClr>
                <a:srgbClr val="FFFFFF"/>
              </a:buClr>
              <a:buSzPct val="100000"/>
              <a:buFont typeface="Open Sans"/>
              <a:defRPr sz="1800">
                <a:solidFill>
                  <a:srgbClr val="FFFFFF"/>
                </a:solidFill>
                <a:latin typeface="Open Sans"/>
                <a:ea typeface="Open Sans"/>
                <a:cs typeface="Open Sans"/>
                <a:sym typeface="Open Sans"/>
              </a:defRPr>
            </a:lvl6pPr>
            <a:lvl7pPr lvl="6" rtl="0">
              <a:spcBef>
                <a:spcPts val="360"/>
              </a:spcBef>
              <a:buClr>
                <a:srgbClr val="FFFFFF"/>
              </a:buClr>
              <a:buSzPct val="100000"/>
              <a:buFont typeface="Open Sans"/>
              <a:defRPr sz="1800">
                <a:solidFill>
                  <a:srgbClr val="FFFFFF"/>
                </a:solidFill>
                <a:latin typeface="Open Sans"/>
                <a:ea typeface="Open Sans"/>
                <a:cs typeface="Open Sans"/>
                <a:sym typeface="Open Sans"/>
              </a:defRPr>
            </a:lvl7pPr>
            <a:lvl8pPr lvl="7" rtl="0">
              <a:spcBef>
                <a:spcPts val="360"/>
              </a:spcBef>
              <a:buClr>
                <a:srgbClr val="FFFFFF"/>
              </a:buClr>
              <a:buSzPct val="100000"/>
              <a:buFont typeface="Open Sans"/>
              <a:defRPr sz="1800">
                <a:solidFill>
                  <a:srgbClr val="FFFFFF"/>
                </a:solidFill>
                <a:latin typeface="Open Sans"/>
                <a:ea typeface="Open Sans"/>
                <a:cs typeface="Open Sans"/>
                <a:sym typeface="Open Sans"/>
              </a:defRPr>
            </a:lvl8pPr>
            <a:lvl9pPr lvl="8" rtl="0">
              <a:spcBef>
                <a:spcPts val="360"/>
              </a:spcBef>
              <a:buClr>
                <a:srgbClr val="FFFFFF"/>
              </a:buClr>
              <a:buSzPct val="100000"/>
              <a:buFont typeface="Open Sans"/>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807" y="1918332"/>
            <a:ext cx="7772400" cy="1546500"/>
          </a:xfrm>
        </p:spPr>
        <p:txBody>
          <a:bodyPr>
            <a:normAutofit fontScale="90000"/>
          </a:bodyPr>
          <a:lstStyle/>
          <a:p>
            <a:br>
              <a:rPr lang="en-US" dirty="0"/>
            </a:br>
            <a:r>
              <a:rPr lang="en-US" b="1" dirty="0"/>
              <a:t>What is the Social Compact in the United States?</a:t>
            </a:r>
            <a:br>
              <a:rPr lang="en-US" dirty="0"/>
            </a:br>
            <a:br>
              <a:rPr lang="en-US" dirty="0"/>
            </a:br>
            <a:r>
              <a:rPr lang="en-US" b="1" dirty="0"/>
              <a:t>How do you know?</a:t>
            </a:r>
          </a:p>
        </p:txBody>
      </p:sp>
      <p:sp>
        <p:nvSpPr>
          <p:cNvPr id="3" name="TextBox 2"/>
          <p:cNvSpPr txBox="1"/>
          <p:nvPr/>
        </p:nvSpPr>
        <p:spPr>
          <a:xfrm>
            <a:off x="1135626" y="5884606"/>
            <a:ext cx="7337860" cy="738664"/>
          </a:xfrm>
          <a:prstGeom prst="rect">
            <a:avLst/>
          </a:prstGeom>
          <a:noFill/>
        </p:spPr>
        <p:txBody>
          <a:bodyPr wrap="square" rtlCol="0">
            <a:spAutoFit/>
          </a:bodyPr>
          <a:lstStyle/>
          <a:p>
            <a:pPr algn="ctr"/>
            <a:r>
              <a:rPr lang="en-US" b="1" dirty="0">
                <a:solidFill>
                  <a:schemeClr val="tx1"/>
                </a:solidFill>
              </a:rPr>
              <a:t>Unit 2, Lesson 6:  How does the Preamble to the U.S. Constitution establish the purposes of our government?</a:t>
            </a:r>
            <a:endParaRPr lang="en-US" dirty="0">
              <a:solidFill>
                <a:schemeClr val="tx1"/>
              </a:solidFill>
            </a:endParaRPr>
          </a:p>
          <a:p>
            <a:fld id="{CEBAFD16-78E0-4ABE-AEA7-F86969C9D072}" type="slidenum">
              <a:rPr lang="en-US"/>
              <a:pPr/>
              <a:t>1</a:t>
            </a:fld>
            <a:endParaRPr lang="en-US" dirty="0">
              <a:solidFill>
                <a:schemeClr val="tx1"/>
              </a:solidFill>
            </a:endParaRPr>
          </a:p>
        </p:txBody>
      </p:sp>
      <p:sp>
        <p:nvSpPr>
          <p:cNvPr id="4" name="TextBox 3"/>
          <p:cNvSpPr txBox="1"/>
          <p:nvPr/>
        </p:nvSpPr>
        <p:spPr>
          <a:xfrm>
            <a:off x="8473486" y="6253938"/>
            <a:ext cx="510494" cy="307777"/>
          </a:xfrm>
          <a:prstGeom prst="rect">
            <a:avLst/>
          </a:prstGeom>
          <a:noFill/>
        </p:spPr>
        <p:txBody>
          <a:bodyPr wrap="square" rtlCol="0">
            <a:spAutoFit/>
          </a:bodyPr>
          <a:lstStyle/>
          <a:p>
            <a:r>
              <a:rPr lang="en-US" dirty="0">
                <a:solidFill>
                  <a:schemeClr val="tx1"/>
                </a:solidFill>
              </a:rPr>
              <a:t>1</a:t>
            </a:r>
          </a:p>
        </p:txBody>
      </p:sp>
    </p:spTree>
    <p:extLst>
      <p:ext uri="{BB962C8B-B14F-4D97-AF65-F5344CB8AC3E}">
        <p14:creationId xmlns:p14="http://schemas.microsoft.com/office/powerpoint/2010/main" val="130701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Shape 194"/>
          <p:cNvSpPr txBox="1">
            <a:spLocks noGrp="1"/>
          </p:cNvSpPr>
          <p:nvPr>
            <p:ph sz="quarter" idx="13"/>
          </p:nvPr>
        </p:nvSpPr>
        <p:spPr>
          <a:xfrm>
            <a:off x="588400" y="1890743"/>
            <a:ext cx="7680960"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form a more perfect union</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establish Justice</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insure domestic Tranquility</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provide for the common defense</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promote the general welfare</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latin typeface="Calibri"/>
                <a:ea typeface="Calibri"/>
                <a:cs typeface="Calibri"/>
                <a:sym typeface="Calibri"/>
              </a:rPr>
              <a:t>secure the Blessings of Liberty for ourselves and our posterity</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title"/>
          </p:nvPr>
        </p:nvSpPr>
        <p:spPr>
          <a:xfrm>
            <a:off x="914400" y="240957"/>
            <a:ext cx="7680960"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latin typeface="Calibri"/>
                <a:ea typeface="Calibri"/>
                <a:cs typeface="Calibri"/>
                <a:sym typeface="Calibri"/>
              </a:rPr>
              <a:t>SIX GOALS OF THE CONSTITUTION</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00600" y="1584960"/>
            <a:ext cx="4023360" cy="4846320"/>
          </a:xfrm>
        </p:spPr>
        <p:txBody>
          <a:bodyPr>
            <a:normAutofit fontScale="92500" lnSpcReduction="20000"/>
          </a:bodyPr>
          <a:lstStyle/>
          <a:p>
            <a:r>
              <a:rPr lang="en-US" sz="3200" dirty="0"/>
              <a:t> </a:t>
            </a:r>
          </a:p>
          <a:p>
            <a:r>
              <a:rPr lang="en-US" sz="3500" dirty="0"/>
              <a:t>Why do you think this was the first goal or purpose?  </a:t>
            </a:r>
          </a:p>
          <a:p>
            <a:endParaRPr lang="en-US" sz="3500" dirty="0"/>
          </a:p>
          <a:p>
            <a:r>
              <a:rPr lang="en-US" sz="3500" dirty="0"/>
              <a:t>What might this have to do with the problems under the Articles of Confederation?</a:t>
            </a:r>
          </a:p>
          <a:p>
            <a:endParaRPr lang="en-US" dirty="0"/>
          </a:p>
          <a:p>
            <a:endParaRPr lang="en-US" dirty="0"/>
          </a:p>
        </p:txBody>
      </p:sp>
      <p:sp>
        <p:nvSpPr>
          <p:cNvPr id="3" name="Title 2"/>
          <p:cNvSpPr>
            <a:spLocks noGrp="1"/>
          </p:cNvSpPr>
          <p:nvPr>
            <p:ph type="title"/>
          </p:nvPr>
        </p:nvSpPr>
        <p:spPr/>
        <p:txBody>
          <a:bodyPr/>
          <a:lstStyle/>
          <a:p>
            <a:r>
              <a:rPr lang="en-US" dirty="0"/>
              <a:t>To Form a More Perfect Union…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2057400"/>
            <a:ext cx="3820160" cy="286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740" y="6253937"/>
            <a:ext cx="777240" cy="307777"/>
          </a:xfrm>
          <a:prstGeom prst="rect">
            <a:avLst/>
          </a:prstGeom>
          <a:noFill/>
        </p:spPr>
        <p:txBody>
          <a:bodyPr wrap="square" rtlCol="0">
            <a:spAutoFit/>
          </a:bodyPr>
          <a:lstStyle/>
          <a:p>
            <a:r>
              <a:rPr lang="en-US" dirty="0">
                <a:solidFill>
                  <a:schemeClr val="tx1"/>
                </a:solidFill>
              </a:rPr>
              <a:t>11</a:t>
            </a:r>
          </a:p>
        </p:txBody>
      </p:sp>
    </p:spTree>
    <p:extLst>
      <p:ext uri="{BB962C8B-B14F-4D97-AF65-F5344CB8AC3E}">
        <p14:creationId xmlns:p14="http://schemas.microsoft.com/office/powerpoint/2010/main" val="415260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b="1" u="sng" dirty="0"/>
              <a:t>Historical Context</a:t>
            </a:r>
            <a:r>
              <a:rPr lang="en-US" sz="2400" b="1" dirty="0"/>
              <a:t>: </a:t>
            </a:r>
          </a:p>
          <a:p>
            <a:pPr marL="457200" lvl="1" indent="-285750"/>
            <a:r>
              <a:rPr lang="en-US" sz="2000" b="1" dirty="0"/>
              <a:t>The delegates met to revise the Articles of Confederation</a:t>
            </a:r>
          </a:p>
          <a:p>
            <a:pPr marL="457200" lvl="1" indent="-285750"/>
            <a:r>
              <a:rPr lang="en-US" sz="2000" b="1" dirty="0"/>
              <a:t>Problems under the Articles</a:t>
            </a:r>
          </a:p>
          <a:p>
            <a:pPr marL="342900" indent="-342900">
              <a:buFont typeface="Arial" pitchFamily="34" charset="0"/>
              <a:buChar char="•"/>
            </a:pPr>
            <a:endParaRPr lang="en-US" sz="2400" b="1" dirty="0"/>
          </a:p>
          <a:p>
            <a:r>
              <a:rPr lang="en-US" sz="2400" b="1" u="sng" dirty="0"/>
              <a:t>Role of Perspective</a:t>
            </a:r>
            <a:r>
              <a:rPr lang="en-US" sz="2400" b="1" dirty="0"/>
              <a:t>:  </a:t>
            </a:r>
          </a:p>
          <a:p>
            <a:pPr marL="342900" indent="-342900">
              <a:buFont typeface="Arial" pitchFamily="34" charset="0"/>
              <a:buChar char="•"/>
            </a:pPr>
            <a:r>
              <a:rPr lang="en-US" sz="2400" b="1" dirty="0"/>
              <a:t>Would the problems experienced under the Articles have convinced you to change our system of government?  Why or why not?  </a:t>
            </a:r>
          </a:p>
          <a:p>
            <a:pPr marL="342900" indent="-342900">
              <a:buFont typeface="Arial" pitchFamily="34" charset="0"/>
              <a:buChar char="•"/>
            </a:pPr>
            <a:r>
              <a:rPr lang="en-US" sz="2400" b="1" dirty="0"/>
              <a:t>Why does perspective matter?</a:t>
            </a:r>
            <a:endParaRPr lang="en-US" sz="2400" dirty="0"/>
          </a:p>
          <a:p>
            <a:endParaRPr lang="en-US" b="1" dirty="0"/>
          </a:p>
        </p:txBody>
      </p:sp>
      <p:sp>
        <p:nvSpPr>
          <p:cNvPr id="3" name="Title 2"/>
          <p:cNvSpPr>
            <a:spLocks noGrp="1"/>
          </p:cNvSpPr>
          <p:nvPr>
            <p:ph type="title"/>
          </p:nvPr>
        </p:nvSpPr>
        <p:spPr/>
        <p:txBody>
          <a:bodyPr>
            <a:normAutofit fontScale="90000"/>
          </a:bodyPr>
          <a:lstStyle/>
          <a:p>
            <a:br>
              <a:rPr lang="en-US" dirty="0"/>
            </a:br>
            <a:r>
              <a:rPr lang="en-US" sz="4400" b="1" dirty="0"/>
              <a:t>To Form a More Perfect Union</a:t>
            </a:r>
          </a:p>
        </p:txBody>
      </p:sp>
      <p:sp>
        <p:nvSpPr>
          <p:cNvPr id="4" name="TextBox 3"/>
          <p:cNvSpPr txBox="1"/>
          <p:nvPr/>
        </p:nvSpPr>
        <p:spPr>
          <a:xfrm>
            <a:off x="8161020" y="6253938"/>
            <a:ext cx="777240" cy="307777"/>
          </a:xfrm>
          <a:prstGeom prst="rect">
            <a:avLst/>
          </a:prstGeom>
          <a:noFill/>
        </p:spPr>
        <p:txBody>
          <a:bodyPr wrap="square" rtlCol="0">
            <a:spAutoFit/>
          </a:bodyPr>
          <a:lstStyle/>
          <a:p>
            <a:r>
              <a:rPr lang="en-US" dirty="0">
                <a:solidFill>
                  <a:schemeClr val="tx1"/>
                </a:solidFill>
              </a:rPr>
              <a:t>12</a:t>
            </a:r>
          </a:p>
        </p:txBody>
      </p:sp>
    </p:spTree>
    <p:extLst>
      <p:ext uri="{BB962C8B-B14F-4D97-AF65-F5344CB8AC3E}">
        <p14:creationId xmlns:p14="http://schemas.microsoft.com/office/powerpoint/2010/main" val="34630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91466" y="1371600"/>
            <a:ext cx="5714999" cy="5486400"/>
          </a:xfrm>
        </p:spPr>
        <p:txBody>
          <a:bodyPr>
            <a:normAutofit/>
          </a:bodyPr>
          <a:lstStyle/>
          <a:p>
            <a:r>
              <a:rPr lang="en-US" sz="2800" b="1" dirty="0"/>
              <a:t>Historical Context: </a:t>
            </a:r>
          </a:p>
          <a:p>
            <a:pPr marL="342900" indent="-342900">
              <a:spcBef>
                <a:spcPts val="1800"/>
              </a:spcBef>
              <a:buFont typeface="Arial" pitchFamily="34" charset="0"/>
              <a:buChar char="•"/>
            </a:pPr>
            <a:r>
              <a:rPr lang="en-US" sz="2400" dirty="0"/>
              <a:t>Justice was on the minds of the delegates  since prior to declaring independence.</a:t>
            </a:r>
          </a:p>
          <a:p>
            <a:pPr marL="342900" indent="-342900">
              <a:spcBef>
                <a:spcPts val="1800"/>
              </a:spcBef>
              <a:buFont typeface="Arial" pitchFamily="34" charset="0"/>
              <a:buChar char="•"/>
            </a:pPr>
            <a:endParaRPr lang="en-US" sz="800" dirty="0"/>
          </a:p>
          <a:p>
            <a:pPr marL="342900" indent="-342900">
              <a:spcBef>
                <a:spcPts val="1800"/>
              </a:spcBef>
              <a:buFont typeface="Arial" pitchFamily="34" charset="0"/>
              <a:buChar char="•"/>
            </a:pPr>
            <a:r>
              <a:rPr lang="en-US" sz="2400" dirty="0"/>
              <a:t>The Declaration of Independence listed injustices committed against the colonists</a:t>
            </a:r>
          </a:p>
          <a:p>
            <a:pPr marL="342900" indent="-342900">
              <a:spcBef>
                <a:spcPts val="1800"/>
              </a:spcBef>
              <a:buFont typeface="Arial" pitchFamily="34" charset="0"/>
              <a:buChar char="•"/>
            </a:pPr>
            <a:endParaRPr lang="en-US" sz="800" dirty="0"/>
          </a:p>
          <a:p>
            <a:pPr marL="342900" indent="-342900">
              <a:spcBef>
                <a:spcPts val="1800"/>
              </a:spcBef>
              <a:buFont typeface="Arial" pitchFamily="34" charset="0"/>
              <a:buChar char="•"/>
            </a:pPr>
            <a:r>
              <a:rPr lang="en-US" sz="2400" dirty="0"/>
              <a:t>The Framers wanted to establish a government that was fair and respected and defended people’s natural rights.</a:t>
            </a:r>
          </a:p>
          <a:p>
            <a:pPr marL="285750" indent="-285750">
              <a:spcBef>
                <a:spcPts val="1800"/>
              </a:spcBef>
              <a:buFont typeface="Arial" pitchFamily="34" charset="0"/>
              <a:buChar char="•"/>
            </a:pPr>
            <a:endParaRPr lang="en-US" sz="2000" dirty="0"/>
          </a:p>
          <a:p>
            <a:pPr>
              <a:spcBef>
                <a:spcPts val="1800"/>
              </a:spcBef>
            </a:pPr>
            <a:endParaRPr lang="en-US" dirty="0"/>
          </a:p>
          <a:p>
            <a:endParaRPr lang="en-US" dirty="0"/>
          </a:p>
          <a:p>
            <a:endParaRPr lang="en-US" dirty="0"/>
          </a:p>
        </p:txBody>
      </p:sp>
      <p:sp>
        <p:nvSpPr>
          <p:cNvPr id="3" name="Title 2"/>
          <p:cNvSpPr>
            <a:spLocks noGrp="1"/>
          </p:cNvSpPr>
          <p:nvPr>
            <p:ph type="title"/>
          </p:nvPr>
        </p:nvSpPr>
        <p:spPr>
          <a:xfrm>
            <a:off x="367666" y="137160"/>
            <a:ext cx="7680960" cy="1066800"/>
          </a:xfrm>
        </p:spPr>
        <p:txBody>
          <a:bodyPr/>
          <a:lstStyle/>
          <a:p>
            <a:r>
              <a:rPr lang="en-US" b="1" dirty="0"/>
              <a:t>Establish Justice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650" y="1219199"/>
            <a:ext cx="2788002" cy="208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464" y="3459480"/>
            <a:ext cx="3000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040" y="5118479"/>
            <a:ext cx="2407920" cy="160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18120" y="264618"/>
            <a:ext cx="777240" cy="307777"/>
          </a:xfrm>
          <a:prstGeom prst="rect">
            <a:avLst/>
          </a:prstGeom>
          <a:noFill/>
        </p:spPr>
        <p:txBody>
          <a:bodyPr wrap="square" rtlCol="0">
            <a:spAutoFit/>
          </a:bodyPr>
          <a:lstStyle/>
          <a:p>
            <a:r>
              <a:rPr lang="en-US" dirty="0">
                <a:solidFill>
                  <a:schemeClr val="tx1"/>
                </a:solidFill>
              </a:rPr>
              <a:t>13</a:t>
            </a:r>
          </a:p>
        </p:txBody>
      </p:sp>
    </p:spTree>
    <p:extLst>
      <p:ext uri="{BB962C8B-B14F-4D97-AF65-F5344CB8AC3E}">
        <p14:creationId xmlns:p14="http://schemas.microsoft.com/office/powerpoint/2010/main" val="158988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517254" cy="5059680"/>
          </a:xfrm>
        </p:spPr>
        <p:txBody>
          <a:bodyPr>
            <a:normAutofit/>
          </a:bodyPr>
          <a:lstStyle/>
          <a:p>
            <a:r>
              <a:rPr lang="en-US" sz="2400" b="1" dirty="0"/>
              <a:t>Our notions of what is just has called into question previous laws and practices.</a:t>
            </a:r>
          </a:p>
          <a:p>
            <a:pPr marL="342900" indent="-342900">
              <a:buFont typeface="Arial" pitchFamily="34" charset="0"/>
              <a:buChar char="•"/>
            </a:pPr>
            <a:r>
              <a:rPr lang="en-US" sz="2400" dirty="0"/>
              <a:t> Examples include slavery, women’s rights, land usage,  immigration, gay rights, use of military or police force, etc</a:t>
            </a:r>
            <a:r>
              <a:rPr lang="en-US" sz="2400" b="1" dirty="0"/>
              <a:t>. </a:t>
            </a:r>
          </a:p>
          <a:p>
            <a:endParaRPr lang="en-US" sz="2400" b="1" dirty="0"/>
          </a:p>
          <a:p>
            <a:r>
              <a:rPr lang="en-US" sz="2400" b="1" dirty="0"/>
              <a:t>Respond in Writing:  </a:t>
            </a:r>
          </a:p>
          <a:p>
            <a:pPr marL="1828800"/>
            <a:endParaRPr lang="en-US" sz="800" dirty="0"/>
          </a:p>
          <a:p>
            <a:pPr marL="1828800"/>
            <a:r>
              <a:rPr lang="en-US" sz="2400" dirty="0"/>
              <a:t>Why might people agree about justice in the abstract, but disagree when applied to a particular situation?</a:t>
            </a:r>
          </a:p>
          <a:p>
            <a:endParaRPr lang="en-US" sz="2400" dirty="0"/>
          </a:p>
        </p:txBody>
      </p:sp>
      <p:sp>
        <p:nvSpPr>
          <p:cNvPr id="3" name="Title 2"/>
          <p:cNvSpPr>
            <a:spLocks noGrp="1"/>
          </p:cNvSpPr>
          <p:nvPr>
            <p:ph type="title"/>
          </p:nvPr>
        </p:nvSpPr>
        <p:spPr/>
        <p:txBody>
          <a:bodyPr/>
          <a:lstStyle/>
          <a:p>
            <a:r>
              <a:rPr lang="en-US" b="1" dirty="0"/>
              <a:t>Establish Justice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4293334"/>
            <a:ext cx="1423988" cy="204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14</a:t>
            </a:r>
          </a:p>
        </p:txBody>
      </p:sp>
    </p:spTree>
    <p:extLst>
      <p:ext uri="{BB962C8B-B14F-4D97-AF65-F5344CB8AC3E}">
        <p14:creationId xmlns:p14="http://schemas.microsoft.com/office/powerpoint/2010/main" val="33622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Insure Domestic Tranquility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6" y="2105512"/>
            <a:ext cx="3429722" cy="257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3"/>
          </p:nvPr>
        </p:nvSpPr>
        <p:spPr>
          <a:xfrm>
            <a:off x="3595978" y="1808019"/>
            <a:ext cx="5153891" cy="4213166"/>
          </a:xfrm>
        </p:spPr>
        <p:txBody>
          <a:bodyPr>
            <a:noAutofit/>
          </a:bodyPr>
          <a:lstStyle/>
          <a:p>
            <a:r>
              <a:rPr lang="en-US" sz="2800" b="1" dirty="0"/>
              <a:t>Peace for people within the country and among the states</a:t>
            </a:r>
          </a:p>
          <a:p>
            <a:endParaRPr lang="en-US" sz="2800" b="1" dirty="0"/>
          </a:p>
          <a:p>
            <a:r>
              <a:rPr lang="en-US" sz="2800" b="1" i="1" dirty="0"/>
              <a:t>Example:</a:t>
            </a:r>
            <a:r>
              <a:rPr lang="en-US" sz="2800" b="1" dirty="0"/>
              <a:t>  Disputes between states or groups within the United States which may interfere with trade or disrupt the general harmony of society.</a:t>
            </a:r>
          </a:p>
        </p:txBody>
      </p:sp>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15</a:t>
            </a:r>
          </a:p>
        </p:txBody>
      </p:sp>
    </p:spTree>
    <p:extLst>
      <p:ext uri="{BB962C8B-B14F-4D97-AF65-F5344CB8AC3E}">
        <p14:creationId xmlns:p14="http://schemas.microsoft.com/office/powerpoint/2010/main" val="360505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366655" y="1633350"/>
            <a:ext cx="5569527" cy="4892141"/>
          </a:xfrm>
        </p:spPr>
        <p:txBody>
          <a:bodyPr>
            <a:noAutofit/>
          </a:bodyPr>
          <a:lstStyle/>
          <a:p>
            <a:r>
              <a:rPr lang="en-US" sz="3600" b="1" u="sng" dirty="0"/>
              <a:t>Thinking Historically</a:t>
            </a:r>
          </a:p>
          <a:p>
            <a:endParaRPr lang="en-US" sz="1600" b="1" dirty="0"/>
          </a:p>
          <a:p>
            <a:r>
              <a:rPr lang="en-US" sz="2800" b="1" dirty="0"/>
              <a:t>1. Why would this have been a concern of the Framers?  </a:t>
            </a:r>
          </a:p>
          <a:p>
            <a:endParaRPr lang="en-US" sz="2800" b="1" dirty="0"/>
          </a:p>
          <a:p>
            <a:r>
              <a:rPr lang="en-US" sz="2800" b="1" dirty="0"/>
              <a:t>2.  What historical  examples of disruption to trade or society in general have we studied?</a:t>
            </a:r>
          </a:p>
          <a:p>
            <a:endParaRPr lang="en-US" sz="2800" b="1" dirty="0"/>
          </a:p>
        </p:txBody>
      </p:sp>
      <p:sp>
        <p:nvSpPr>
          <p:cNvPr id="3" name="Title 2"/>
          <p:cNvSpPr>
            <a:spLocks noGrp="1"/>
          </p:cNvSpPr>
          <p:nvPr>
            <p:ph type="title"/>
          </p:nvPr>
        </p:nvSpPr>
        <p:spPr/>
        <p:txBody>
          <a:bodyPr/>
          <a:lstStyle/>
          <a:p>
            <a:r>
              <a:rPr lang="en-US" b="1" dirty="0"/>
              <a:t>Insure Domestic Tranquility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4" y="2369561"/>
            <a:ext cx="2938213" cy="220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16</a:t>
            </a:r>
          </a:p>
        </p:txBody>
      </p:sp>
    </p:spTree>
    <p:extLst>
      <p:ext uri="{BB962C8B-B14F-4D97-AF65-F5344CB8AC3E}">
        <p14:creationId xmlns:p14="http://schemas.microsoft.com/office/powerpoint/2010/main" val="146645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483" y="907218"/>
            <a:ext cx="2049517" cy="30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336662" y="1652226"/>
            <a:ext cx="6710524" cy="2446808"/>
          </a:xfrm>
        </p:spPr>
        <p:txBody>
          <a:bodyPr>
            <a:normAutofit/>
          </a:bodyPr>
          <a:lstStyle/>
          <a:p>
            <a:pPr marL="457200" indent="-457200">
              <a:buFont typeface="Arial" pitchFamily="34" charset="0"/>
              <a:buChar char="•"/>
            </a:pPr>
            <a:r>
              <a:rPr lang="en-US" sz="2800" b="1" dirty="0"/>
              <a:t>Includes both internal and external threats </a:t>
            </a:r>
          </a:p>
          <a:p>
            <a:pPr marL="457200" indent="-457200">
              <a:buFont typeface="Arial" pitchFamily="34" charset="0"/>
              <a:buChar char="•"/>
            </a:pPr>
            <a:r>
              <a:rPr lang="en-US" sz="2800" b="1" dirty="0"/>
              <a:t>Essential to the survival of our nation</a:t>
            </a:r>
          </a:p>
        </p:txBody>
      </p:sp>
      <p:sp>
        <p:nvSpPr>
          <p:cNvPr id="3" name="Title 2"/>
          <p:cNvSpPr>
            <a:spLocks noGrp="1"/>
          </p:cNvSpPr>
          <p:nvPr>
            <p:ph type="title"/>
          </p:nvPr>
        </p:nvSpPr>
        <p:spPr>
          <a:xfrm>
            <a:off x="327922" y="-20332"/>
            <a:ext cx="7680960" cy="1066800"/>
          </a:xfrm>
        </p:spPr>
        <p:txBody>
          <a:bodyPr/>
          <a:lstStyle/>
          <a:p>
            <a:r>
              <a:rPr lang="en-US" b="1" dirty="0"/>
              <a:t>Provide for the Common Defense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43" y="4115343"/>
            <a:ext cx="4104315" cy="243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1283" y="3992348"/>
            <a:ext cx="4682358" cy="2677656"/>
          </a:xfrm>
          <a:prstGeom prst="rect">
            <a:avLst/>
          </a:prstGeom>
          <a:noFill/>
        </p:spPr>
        <p:txBody>
          <a:bodyPr wrap="square" rtlCol="0">
            <a:spAutoFit/>
          </a:bodyPr>
          <a:lstStyle/>
          <a:p>
            <a:r>
              <a:rPr lang="en-US" sz="2800" b="1" dirty="0">
                <a:solidFill>
                  <a:schemeClr val="tx1"/>
                </a:solidFill>
                <a:latin typeface="+mn-lt"/>
              </a:rPr>
              <a:t>Some argue that the government should also be protecting against environmental threats that can affect our way of life or our very survival.</a:t>
            </a:r>
            <a:endParaRPr lang="en-US" sz="2800" dirty="0">
              <a:solidFill>
                <a:schemeClr val="tx1"/>
              </a:solidFill>
              <a:latin typeface="+mn-lt"/>
            </a:endParaRPr>
          </a:p>
        </p:txBody>
      </p:sp>
      <p:sp>
        <p:nvSpPr>
          <p:cNvPr id="7" name="TextBox 6"/>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18</a:t>
            </a:r>
          </a:p>
        </p:txBody>
      </p:sp>
    </p:spTree>
    <p:extLst>
      <p:ext uri="{BB962C8B-B14F-4D97-AF65-F5344CB8AC3E}">
        <p14:creationId xmlns:p14="http://schemas.microsoft.com/office/powerpoint/2010/main" val="68186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36662" y="1652226"/>
            <a:ext cx="4881724" cy="2446808"/>
          </a:xfrm>
        </p:spPr>
        <p:txBody>
          <a:bodyPr>
            <a:normAutofit/>
          </a:bodyPr>
          <a:lstStyle/>
          <a:p>
            <a:r>
              <a:rPr lang="en-US" sz="2800" b="1" u="sng" dirty="0"/>
              <a:t>Historical Context</a:t>
            </a:r>
          </a:p>
          <a:p>
            <a:endParaRPr lang="en-US" sz="1000" b="1" u="sng" dirty="0"/>
          </a:p>
          <a:p>
            <a:r>
              <a:rPr lang="en-US" sz="2800" b="1" dirty="0"/>
              <a:t>Why might this have been important to the Framers?</a:t>
            </a:r>
          </a:p>
          <a:p>
            <a:endParaRPr lang="en-US" sz="2800" b="1" dirty="0"/>
          </a:p>
          <a:p>
            <a:endParaRPr lang="en-US" sz="2800" b="1" dirty="0"/>
          </a:p>
        </p:txBody>
      </p:sp>
      <p:sp>
        <p:nvSpPr>
          <p:cNvPr id="3" name="Title 2"/>
          <p:cNvSpPr>
            <a:spLocks noGrp="1"/>
          </p:cNvSpPr>
          <p:nvPr>
            <p:ph type="title"/>
          </p:nvPr>
        </p:nvSpPr>
        <p:spPr>
          <a:xfrm>
            <a:off x="327922" y="-20332"/>
            <a:ext cx="7680960" cy="1066800"/>
          </a:xfrm>
        </p:spPr>
        <p:txBody>
          <a:bodyPr/>
          <a:lstStyle/>
          <a:p>
            <a:r>
              <a:rPr lang="en-US" b="1" dirty="0"/>
              <a:t>Provide for the Common Defense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838" y="4174086"/>
            <a:ext cx="5147366" cy="253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481" y="1276351"/>
            <a:ext cx="3729445" cy="253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19</a:t>
            </a:r>
          </a:p>
        </p:txBody>
      </p:sp>
    </p:spTree>
    <p:extLst>
      <p:ext uri="{BB962C8B-B14F-4D97-AF65-F5344CB8AC3E}">
        <p14:creationId xmlns:p14="http://schemas.microsoft.com/office/powerpoint/2010/main" val="218368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9677" y="1399978"/>
            <a:ext cx="7831357" cy="5268836"/>
          </a:xfrm>
        </p:spPr>
        <p:txBody>
          <a:bodyPr>
            <a:normAutofit lnSpcReduction="10000"/>
          </a:bodyPr>
          <a:lstStyle/>
          <a:p>
            <a:endParaRPr lang="en-US" sz="2800" b="1" dirty="0"/>
          </a:p>
          <a:p>
            <a:endParaRPr lang="en-US" sz="2800" b="1" dirty="0"/>
          </a:p>
          <a:p>
            <a:r>
              <a:rPr lang="en-US" sz="2800" b="1" u="sng" dirty="0"/>
              <a:t>Reflect in Writing</a:t>
            </a:r>
          </a:p>
          <a:p>
            <a:endParaRPr lang="en-US" sz="2800" b="1" dirty="0"/>
          </a:p>
          <a:p>
            <a:pPr marL="514350" indent="-514350">
              <a:buFont typeface="+mj-lt"/>
              <a:buAutoNum type="arabicPeriod"/>
            </a:pPr>
            <a:r>
              <a:rPr lang="en-US" sz="2800" b="1" dirty="0"/>
              <a:t>Why is military service so important to the nation? </a:t>
            </a:r>
          </a:p>
          <a:p>
            <a:pPr marL="514350" indent="-514350">
              <a:buFont typeface="+mj-lt"/>
              <a:buAutoNum type="arabicPeriod"/>
            </a:pPr>
            <a:r>
              <a:rPr lang="en-US" sz="2800" b="1" dirty="0"/>
              <a:t>If it is so important, why is it voluntary and not mandatory? </a:t>
            </a:r>
          </a:p>
          <a:p>
            <a:pPr marL="514350" indent="-514350">
              <a:buFont typeface="+mj-lt"/>
              <a:buAutoNum type="arabicPeriod"/>
            </a:pPr>
            <a:r>
              <a:rPr lang="en-US" sz="2800" b="1" dirty="0"/>
              <a:t>Should some service to the country be required?</a:t>
            </a:r>
            <a:endParaRPr lang="en-US" sz="2800" dirty="0"/>
          </a:p>
          <a:p>
            <a:endParaRPr lang="en-US" sz="2800" b="1" dirty="0"/>
          </a:p>
          <a:p>
            <a:endParaRPr lang="en-US" sz="2800" b="1" dirty="0"/>
          </a:p>
        </p:txBody>
      </p:sp>
      <p:sp>
        <p:nvSpPr>
          <p:cNvPr id="3" name="Title 2"/>
          <p:cNvSpPr>
            <a:spLocks noGrp="1"/>
          </p:cNvSpPr>
          <p:nvPr>
            <p:ph type="title"/>
          </p:nvPr>
        </p:nvSpPr>
        <p:spPr>
          <a:xfrm>
            <a:off x="296391" y="231916"/>
            <a:ext cx="7680960" cy="1066800"/>
          </a:xfrm>
        </p:spPr>
        <p:txBody>
          <a:bodyPr>
            <a:normAutofit/>
          </a:bodyPr>
          <a:lstStyle/>
          <a:p>
            <a:r>
              <a:rPr lang="en-US" b="1" dirty="0"/>
              <a:t>Provide for the Common Defense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778" y="1280751"/>
            <a:ext cx="4083267" cy="222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20</a:t>
            </a:r>
          </a:p>
        </p:txBody>
      </p:sp>
    </p:spTree>
    <p:extLst>
      <p:ext uri="{BB962C8B-B14F-4D97-AF65-F5344CB8AC3E}">
        <p14:creationId xmlns:p14="http://schemas.microsoft.com/office/powerpoint/2010/main" val="387141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26" y="1311216"/>
            <a:ext cx="7337860" cy="457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457200"/>
            <a:ext cx="5471652" cy="646331"/>
          </a:xfrm>
          <a:prstGeom prst="rect">
            <a:avLst/>
          </a:prstGeom>
          <a:noFill/>
        </p:spPr>
        <p:txBody>
          <a:bodyPr wrap="square" rtlCol="0">
            <a:spAutoFit/>
          </a:bodyPr>
          <a:lstStyle/>
          <a:p>
            <a:pPr algn="ctr"/>
            <a:r>
              <a:rPr lang="en-US" sz="3600" b="1" dirty="0">
                <a:solidFill>
                  <a:schemeClr val="tx1"/>
                </a:solidFill>
                <a:latin typeface="+mj-lt"/>
              </a:rPr>
              <a:t>The U.S. Constitution</a:t>
            </a:r>
          </a:p>
        </p:txBody>
      </p:sp>
      <p:sp>
        <p:nvSpPr>
          <p:cNvPr id="5" name="TextBox 4"/>
          <p:cNvSpPr txBox="1"/>
          <p:nvPr/>
        </p:nvSpPr>
        <p:spPr>
          <a:xfrm>
            <a:off x="8473486" y="6253938"/>
            <a:ext cx="510494" cy="307777"/>
          </a:xfrm>
          <a:prstGeom prst="rect">
            <a:avLst/>
          </a:prstGeom>
          <a:noFill/>
        </p:spPr>
        <p:txBody>
          <a:bodyPr wrap="square" rtlCol="0">
            <a:spAutoFit/>
          </a:bodyPr>
          <a:lstStyle/>
          <a:p>
            <a:r>
              <a:rPr lang="en-US" dirty="0">
                <a:solidFill>
                  <a:schemeClr val="tx1"/>
                </a:solidFill>
              </a:rPr>
              <a:t>2</a:t>
            </a:r>
          </a:p>
        </p:txBody>
      </p:sp>
    </p:spTree>
    <p:extLst>
      <p:ext uri="{BB962C8B-B14F-4D97-AF65-F5344CB8AC3E}">
        <p14:creationId xmlns:p14="http://schemas.microsoft.com/office/powerpoint/2010/main" val="118961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b="1" u="sng" dirty="0"/>
              <a:t>What is it?</a:t>
            </a:r>
            <a:endParaRPr lang="en-US" sz="2800" u="sng" dirty="0"/>
          </a:p>
          <a:p>
            <a:pPr marL="457200" indent="-457200">
              <a:buFont typeface="Arial" pitchFamily="34" charset="0"/>
              <a:buChar char="•"/>
            </a:pPr>
            <a:r>
              <a:rPr lang="en-US" sz="2800" dirty="0"/>
              <a:t>concern of the government for the health, peace, morality, and safety of its citizens; </a:t>
            </a:r>
          </a:p>
          <a:p>
            <a:pPr marL="457200" indent="-457200">
              <a:buFont typeface="Arial" pitchFamily="34" charset="0"/>
              <a:buChar char="•"/>
            </a:pPr>
            <a:r>
              <a:rPr lang="en-US" sz="2800" dirty="0"/>
              <a:t>not to favor certain groups over others</a:t>
            </a:r>
          </a:p>
          <a:p>
            <a:r>
              <a:rPr lang="en-US" dirty="0"/>
              <a:t> </a:t>
            </a:r>
          </a:p>
          <a:p>
            <a:endParaRPr lang="en-US" sz="2800" u="sng" dirty="0"/>
          </a:p>
          <a:p>
            <a:r>
              <a:rPr lang="en-US" sz="2800" u="sng" dirty="0"/>
              <a:t>Why was this on the minds of the Framers?</a:t>
            </a:r>
          </a:p>
        </p:txBody>
      </p:sp>
      <p:sp>
        <p:nvSpPr>
          <p:cNvPr id="3" name="Title 2"/>
          <p:cNvSpPr>
            <a:spLocks noGrp="1"/>
          </p:cNvSpPr>
          <p:nvPr>
            <p:ph type="title"/>
          </p:nvPr>
        </p:nvSpPr>
        <p:spPr/>
        <p:txBody>
          <a:bodyPr/>
          <a:lstStyle/>
          <a:p>
            <a:r>
              <a:rPr lang="en-US" b="1" dirty="0"/>
              <a:t>Promote the General Welfare</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21</a:t>
            </a:r>
          </a:p>
        </p:txBody>
      </p:sp>
    </p:spTree>
    <p:extLst>
      <p:ext uri="{BB962C8B-B14F-4D97-AF65-F5344CB8AC3E}">
        <p14:creationId xmlns:p14="http://schemas.microsoft.com/office/powerpoint/2010/main" val="57226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73598" y="4073302"/>
            <a:ext cx="8539326" cy="2721634"/>
          </a:xfrm>
        </p:spPr>
        <p:txBody>
          <a:bodyPr>
            <a:normAutofit/>
          </a:bodyPr>
          <a:lstStyle/>
          <a:p>
            <a:pPr algn="ctr"/>
            <a:r>
              <a:rPr lang="en-US" sz="3200" b="1" dirty="0"/>
              <a:t>The </a:t>
            </a:r>
            <a:r>
              <a:rPr lang="en-US" sz="3200" b="1" dirty="0">
                <a:solidFill>
                  <a:srgbClr val="FFFF00"/>
                </a:solidFill>
              </a:rPr>
              <a:t>Declaration of Independence </a:t>
            </a:r>
            <a:r>
              <a:rPr lang="en-US" sz="3200" dirty="0"/>
              <a:t>stated that the British King:</a:t>
            </a:r>
          </a:p>
          <a:p>
            <a:pPr algn="ctr"/>
            <a:r>
              <a:rPr lang="en-US" sz="3200" dirty="0"/>
              <a:t>"had refused his assent to laws, the most wholesome and necessary for the </a:t>
            </a:r>
            <a:r>
              <a:rPr lang="en-US" sz="3200" dirty="0">
                <a:solidFill>
                  <a:srgbClr val="FFFF00"/>
                </a:solidFill>
              </a:rPr>
              <a:t>public good</a:t>
            </a:r>
            <a:r>
              <a:rPr lang="en-US" sz="3200" dirty="0"/>
              <a:t>”</a:t>
            </a:r>
          </a:p>
          <a:p>
            <a:pPr algn="ctr"/>
            <a:endParaRPr lang="en-US" sz="2800" dirty="0"/>
          </a:p>
        </p:txBody>
      </p:sp>
      <p:sp>
        <p:nvSpPr>
          <p:cNvPr id="3" name="Title 2"/>
          <p:cNvSpPr>
            <a:spLocks noGrp="1"/>
          </p:cNvSpPr>
          <p:nvPr>
            <p:ph type="title"/>
          </p:nvPr>
        </p:nvSpPr>
        <p:spPr>
          <a:xfrm>
            <a:off x="352426" y="118242"/>
            <a:ext cx="8586622" cy="1066800"/>
          </a:xfrm>
        </p:spPr>
        <p:txBody>
          <a:bodyPr>
            <a:normAutofit fontScale="90000"/>
          </a:bodyPr>
          <a:lstStyle/>
          <a:p>
            <a:r>
              <a:rPr lang="en-US" b="1" dirty="0"/>
              <a:t>Historical Context of the General Welfare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86" y="1219308"/>
            <a:ext cx="5628290" cy="27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06740" y="6231078"/>
            <a:ext cx="777240" cy="307777"/>
          </a:xfrm>
          <a:prstGeom prst="rect">
            <a:avLst/>
          </a:prstGeom>
          <a:noFill/>
        </p:spPr>
        <p:txBody>
          <a:bodyPr wrap="square" rtlCol="0">
            <a:spAutoFit/>
          </a:bodyPr>
          <a:lstStyle/>
          <a:p>
            <a:r>
              <a:rPr lang="en-US" dirty="0">
                <a:solidFill>
                  <a:schemeClr val="tx1"/>
                </a:solidFill>
              </a:rPr>
              <a:t>22</a:t>
            </a:r>
          </a:p>
        </p:txBody>
      </p:sp>
    </p:spTree>
    <p:extLst>
      <p:ext uri="{BB962C8B-B14F-4D97-AF65-F5344CB8AC3E}">
        <p14:creationId xmlns:p14="http://schemas.microsoft.com/office/powerpoint/2010/main" val="164261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599" y="189318"/>
            <a:ext cx="8797159" cy="1718310"/>
          </a:xfrm>
          <a:ln>
            <a:solidFill>
              <a:srgbClr val="FFFF00"/>
            </a:solidFill>
          </a:ln>
        </p:spPr>
        <p:txBody>
          <a:bodyPr>
            <a:normAutofit lnSpcReduction="10000"/>
          </a:bodyPr>
          <a:lstStyle/>
          <a:p>
            <a:pPr>
              <a:spcBef>
                <a:spcPts val="0"/>
              </a:spcBef>
            </a:pPr>
            <a:r>
              <a:rPr lang="en-US" sz="2800" dirty="0"/>
              <a:t>"</a:t>
            </a:r>
            <a:r>
              <a:rPr lang="en-US" sz="2800" b="1" dirty="0"/>
              <a:t>Art. III. </a:t>
            </a:r>
            <a:r>
              <a:rPr lang="en-US" sz="2800" dirty="0"/>
              <a:t>The said states. . . enter into a firm league of friendship . ..for their mutual and </a:t>
            </a:r>
            <a:r>
              <a:rPr lang="en-US" sz="2800" dirty="0">
                <a:solidFill>
                  <a:srgbClr val="FFFF00"/>
                </a:solidFill>
              </a:rPr>
              <a:t>general welfare</a:t>
            </a:r>
            <a:r>
              <a:rPr lang="en-US" sz="2800" dirty="0"/>
              <a:t>, binding themselves to assist each other, against ... attacks made upon them...."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60" y="2090552"/>
            <a:ext cx="4143177" cy="24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717" y="4658338"/>
            <a:ext cx="8797159" cy="1600438"/>
          </a:xfrm>
          <a:prstGeom prst="rect">
            <a:avLst/>
          </a:prstGeom>
          <a:noFill/>
          <a:ln>
            <a:solidFill>
              <a:srgbClr val="FFFF00"/>
            </a:solidFill>
          </a:ln>
        </p:spPr>
        <p:txBody>
          <a:bodyPr wrap="square" rtlCol="0">
            <a:spAutoFit/>
          </a:bodyPr>
          <a:lstStyle/>
          <a:p>
            <a:r>
              <a:rPr lang="en-US" sz="2800" dirty="0">
                <a:solidFill>
                  <a:schemeClr val="tx1"/>
                </a:solidFill>
                <a:latin typeface="+mn-lt"/>
              </a:rPr>
              <a:t>"</a:t>
            </a:r>
            <a:r>
              <a:rPr lang="en-US" sz="2800" b="1" dirty="0">
                <a:solidFill>
                  <a:schemeClr val="tx1"/>
                </a:solidFill>
                <a:latin typeface="+mn-lt"/>
              </a:rPr>
              <a:t>Art. VIII. </a:t>
            </a:r>
            <a:r>
              <a:rPr lang="en-US" sz="2800" dirty="0">
                <a:solidFill>
                  <a:schemeClr val="tx1"/>
                </a:solidFill>
                <a:latin typeface="+mn-lt"/>
              </a:rPr>
              <a:t>All charges of war, and all other expenses which shall be incurred for the common defense and </a:t>
            </a:r>
            <a:r>
              <a:rPr lang="en-US" sz="2800" dirty="0">
                <a:solidFill>
                  <a:srgbClr val="FFFF00"/>
                </a:solidFill>
                <a:latin typeface="+mn-lt"/>
              </a:rPr>
              <a:t>general welfare</a:t>
            </a:r>
            <a:r>
              <a:rPr lang="en-US" sz="2800" dirty="0">
                <a:solidFill>
                  <a:schemeClr val="tx1"/>
                </a:solidFill>
                <a:latin typeface="+mn-lt"/>
              </a:rPr>
              <a:t> ... shall be defrayed out of a common treasury....” </a:t>
            </a:r>
            <a:endParaRPr lang="en-US" sz="2800" u="sng" dirty="0">
              <a:solidFill>
                <a:schemeClr val="tx1"/>
              </a:solidFill>
              <a:latin typeface="+mn-lt"/>
            </a:endParaRPr>
          </a:p>
          <a:p>
            <a:endParaRPr lang="en-US" dirty="0"/>
          </a:p>
        </p:txBody>
      </p:sp>
      <p:sp>
        <p:nvSpPr>
          <p:cNvPr id="5" name="TextBox 4"/>
          <p:cNvSpPr txBox="1"/>
          <p:nvPr/>
        </p:nvSpPr>
        <p:spPr>
          <a:xfrm>
            <a:off x="8046720" y="6407826"/>
            <a:ext cx="777240" cy="307777"/>
          </a:xfrm>
          <a:prstGeom prst="rect">
            <a:avLst/>
          </a:prstGeom>
          <a:noFill/>
        </p:spPr>
        <p:txBody>
          <a:bodyPr wrap="square" rtlCol="0">
            <a:spAutoFit/>
          </a:bodyPr>
          <a:lstStyle/>
          <a:p>
            <a:r>
              <a:rPr lang="en-US" dirty="0">
                <a:solidFill>
                  <a:schemeClr val="tx1"/>
                </a:solidFill>
              </a:rPr>
              <a:t>23</a:t>
            </a:r>
          </a:p>
        </p:txBody>
      </p:sp>
    </p:spTree>
    <p:extLst>
      <p:ext uri="{BB962C8B-B14F-4D97-AF65-F5344CB8AC3E}">
        <p14:creationId xmlns:p14="http://schemas.microsoft.com/office/powerpoint/2010/main" val="85266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63062"/>
            <a:ext cx="7680960" cy="1066800"/>
          </a:xfrm>
        </p:spPr>
        <p:txBody>
          <a:bodyPr/>
          <a:lstStyle/>
          <a:p>
            <a:r>
              <a:rPr lang="en-US" b="1" dirty="0"/>
              <a:t>Examples of General Welfare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869" y="3671862"/>
            <a:ext cx="3352214" cy="222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046" y="1179169"/>
            <a:ext cx="3179037" cy="23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59" y="4537529"/>
            <a:ext cx="3838270" cy="194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22" y="1179169"/>
            <a:ext cx="4590745" cy="290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24</a:t>
            </a:r>
          </a:p>
        </p:txBody>
      </p:sp>
    </p:spTree>
    <p:extLst>
      <p:ext uri="{BB962C8B-B14F-4D97-AF65-F5344CB8AC3E}">
        <p14:creationId xmlns:p14="http://schemas.microsoft.com/office/powerpoint/2010/main" val="144491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96529" y="1149243"/>
            <a:ext cx="4713889" cy="4037616"/>
          </a:xfrm>
          <a:ln>
            <a:solidFill>
              <a:schemeClr val="tx1"/>
            </a:solidFill>
          </a:ln>
        </p:spPr>
        <p:txBody>
          <a:bodyPr>
            <a:normAutofit/>
          </a:bodyPr>
          <a:lstStyle/>
          <a:p>
            <a:r>
              <a:rPr lang="en-US" dirty="0"/>
              <a:t> </a:t>
            </a:r>
            <a:r>
              <a:rPr lang="en-US" sz="2800" dirty="0"/>
              <a:t>“If Congress can do whatever in their discretion can be done by money, and will promote the general welfare, the government is no longer a limited one possessing enumerated powers, but an indefinite one subject to particular exceptions.”</a:t>
            </a:r>
            <a:endParaRPr lang="en-US" dirty="0"/>
          </a:p>
          <a:p>
            <a:endParaRPr lang="en-US" dirty="0"/>
          </a:p>
          <a:p>
            <a:endParaRPr lang="en-US" dirty="0"/>
          </a:p>
          <a:p>
            <a:endParaRPr lang="en-US" dirty="0"/>
          </a:p>
        </p:txBody>
      </p:sp>
      <p:sp>
        <p:nvSpPr>
          <p:cNvPr id="3" name="Title 2"/>
          <p:cNvSpPr>
            <a:spLocks noGrp="1"/>
          </p:cNvSpPr>
          <p:nvPr>
            <p:ph type="title"/>
          </p:nvPr>
        </p:nvSpPr>
        <p:spPr>
          <a:xfrm>
            <a:off x="428961" y="-110359"/>
            <a:ext cx="7680960" cy="1066800"/>
          </a:xfrm>
        </p:spPr>
        <p:txBody>
          <a:bodyPr/>
          <a:lstStyle/>
          <a:p>
            <a:r>
              <a:rPr lang="en-US" dirty="0"/>
              <a:t>Reflecting on the General Welfare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258" y="1433020"/>
            <a:ext cx="3972912" cy="297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6529" y="5314865"/>
            <a:ext cx="8590355" cy="1384995"/>
          </a:xfrm>
          <a:prstGeom prst="rect">
            <a:avLst/>
          </a:prstGeom>
          <a:noFill/>
          <a:ln>
            <a:noFill/>
          </a:ln>
        </p:spPr>
        <p:txBody>
          <a:bodyPr wrap="square" rtlCol="0">
            <a:spAutoFit/>
          </a:bodyPr>
          <a:lstStyle/>
          <a:p>
            <a:pPr algn="ctr"/>
            <a:r>
              <a:rPr lang="en-US" sz="2800" dirty="0">
                <a:solidFill>
                  <a:srgbClr val="FFFF00"/>
                </a:solidFill>
                <a:latin typeface="+mn-lt"/>
              </a:rPr>
              <a:t>QUESTION:  How does Madison’s quote help explain why people disagree about what constitutes the general welfare?</a:t>
            </a:r>
          </a:p>
        </p:txBody>
      </p:sp>
      <p:sp>
        <p:nvSpPr>
          <p:cNvPr id="6" name="TextBox 5"/>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25</a:t>
            </a:r>
          </a:p>
        </p:txBody>
      </p:sp>
    </p:spTree>
    <p:extLst>
      <p:ext uri="{BB962C8B-B14F-4D97-AF65-F5344CB8AC3E}">
        <p14:creationId xmlns:p14="http://schemas.microsoft.com/office/powerpoint/2010/main" val="23004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FFFF"/>
                </a:solidFill>
                <a:latin typeface="Droid Sans"/>
                <a:ea typeface="Droid Sans"/>
                <a:cs typeface="Droid Sans"/>
                <a:sym typeface="Droid Sans"/>
              </a:rPr>
              <a:t>secure the Blessings of </a:t>
            </a:r>
            <a:r>
              <a:rPr lang="en-US" b="1" dirty="0">
                <a:solidFill>
                  <a:srgbClr val="FFFFFF"/>
                </a:solidFill>
                <a:latin typeface="Droid Sans"/>
                <a:ea typeface="Droid Sans"/>
                <a:cs typeface="Droid Sans"/>
                <a:sym typeface="Droid Sans"/>
              </a:rPr>
              <a:t>Liberty</a:t>
            </a:r>
            <a:r>
              <a:rPr lang="en-US" dirty="0">
                <a:solidFill>
                  <a:srgbClr val="FFFFFF"/>
                </a:solidFill>
                <a:latin typeface="Droid Sans"/>
                <a:ea typeface="Droid Sans"/>
                <a:cs typeface="Droid Sans"/>
                <a:sym typeface="Droid Sans"/>
              </a:rPr>
              <a:t> to ourselves and our Posterity</a:t>
            </a:r>
            <a:endParaRPr lang="en-US" b="1"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49339" y="1841398"/>
            <a:ext cx="3822523" cy="286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1144" y="5357151"/>
            <a:ext cx="6479628" cy="707886"/>
          </a:xfrm>
          <a:prstGeom prst="rect">
            <a:avLst/>
          </a:prstGeom>
          <a:noFill/>
        </p:spPr>
        <p:txBody>
          <a:bodyPr wrap="square" rtlCol="0">
            <a:spAutoFit/>
          </a:bodyPr>
          <a:lstStyle/>
          <a:p>
            <a:pPr algn="ctr"/>
            <a:r>
              <a:rPr lang="en-US" sz="4000" dirty="0">
                <a:solidFill>
                  <a:schemeClr val="tx1"/>
                </a:solidFill>
              </a:rPr>
              <a:t>What does this mean?</a:t>
            </a:r>
          </a:p>
        </p:txBody>
      </p:sp>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26</a:t>
            </a:r>
          </a:p>
        </p:txBody>
      </p:sp>
    </p:spTree>
    <p:extLst>
      <p:ext uri="{BB962C8B-B14F-4D97-AF65-F5344CB8AC3E}">
        <p14:creationId xmlns:p14="http://schemas.microsoft.com/office/powerpoint/2010/main" val="187848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FFFFFF"/>
                </a:solidFill>
                <a:latin typeface="Droid Sans"/>
                <a:ea typeface="Droid Sans"/>
                <a:cs typeface="Droid Sans"/>
                <a:sym typeface="Droid Sans"/>
              </a:rPr>
              <a:t>secure the Blessings of Liberty to ourselves and our Posterity</a:t>
            </a:r>
            <a:endParaRPr lang="en-US" b="1" dirty="0"/>
          </a:p>
        </p:txBody>
      </p:sp>
      <p:sp>
        <p:nvSpPr>
          <p:cNvPr id="2" name="Content Placeholder 1"/>
          <p:cNvSpPr>
            <a:spLocks noGrp="1"/>
          </p:cNvSpPr>
          <p:nvPr>
            <p:ph sz="quarter" idx="13"/>
          </p:nvPr>
        </p:nvSpPr>
        <p:spPr>
          <a:xfrm>
            <a:off x="588909" y="1860331"/>
            <a:ext cx="7680960" cy="4114799"/>
          </a:xfrm>
        </p:spPr>
        <p:txBody>
          <a:bodyPr>
            <a:normAutofit/>
          </a:bodyPr>
          <a:lstStyle/>
          <a:p>
            <a:r>
              <a:rPr lang="en-US" sz="3200" b="1" u="sng" dirty="0">
                <a:solidFill>
                  <a:srgbClr val="FFFF00"/>
                </a:solidFill>
              </a:rPr>
              <a:t>Discussion Questions</a:t>
            </a:r>
          </a:p>
          <a:p>
            <a:r>
              <a:rPr lang="en-US" sz="3200" b="1" dirty="0"/>
              <a:t>1. For whom were the Framers trying to secure the blessings of liberty?</a:t>
            </a:r>
            <a:endParaRPr lang="en-US" sz="3200" dirty="0"/>
          </a:p>
          <a:p>
            <a:r>
              <a:rPr lang="en-US" sz="3200" b="1" dirty="0"/>
              <a:t> </a:t>
            </a:r>
            <a:endParaRPr lang="en-US" sz="3200" dirty="0"/>
          </a:p>
          <a:p>
            <a:r>
              <a:rPr lang="en-US" sz="3200" b="1" dirty="0"/>
              <a:t>2.  Why do you think the Framers included their “posterity” in the Preamble?</a:t>
            </a:r>
            <a:endParaRPr lang="en-US" sz="3200" dirty="0"/>
          </a:p>
          <a:p>
            <a:endParaRPr lang="en-US" dirty="0"/>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27</a:t>
            </a:r>
          </a:p>
        </p:txBody>
      </p:sp>
    </p:spTree>
    <p:extLst>
      <p:ext uri="{BB962C8B-B14F-4D97-AF65-F5344CB8AC3E}">
        <p14:creationId xmlns:p14="http://schemas.microsoft.com/office/powerpoint/2010/main" val="311438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46245" y="264043"/>
            <a:ext cx="6554100" cy="6199199"/>
          </a:xfrm>
          <a:prstGeom prst="rect">
            <a:avLst/>
          </a:prstGeom>
          <a:noFill/>
          <a:ln>
            <a:noFill/>
          </a:ln>
        </p:spPr>
        <p:txBody>
          <a:bodyPr lIns="91425" tIns="91425" rIns="91425" bIns="91425" anchor="t" anchorCtr="0">
            <a:noAutofit/>
          </a:bodyPr>
          <a:lstStyle/>
          <a:p>
            <a:pPr marL="0" lvl="0" indent="0" algn="l" rtl="0">
              <a:lnSpc>
                <a:spcPct val="115000"/>
              </a:lnSpc>
              <a:spcBef>
                <a:spcPts val="600"/>
              </a:spcBef>
              <a:buNone/>
            </a:pPr>
            <a:r>
              <a:rPr lang="en-US" sz="3200" dirty="0">
                <a:solidFill>
                  <a:srgbClr val="FFFFFF"/>
                </a:solidFill>
                <a:latin typeface="Droid Sans"/>
                <a:ea typeface="Droid Sans"/>
                <a:cs typeface="Droid Sans"/>
                <a:sym typeface="Droid Sans"/>
              </a:rPr>
              <a:t>We the People of the United States, in Order to form a more perfect Union, establish </a:t>
            </a:r>
            <a:r>
              <a:rPr lang="en-US" sz="3200" b="1" dirty="0">
                <a:solidFill>
                  <a:srgbClr val="FFFFFF"/>
                </a:solidFill>
                <a:latin typeface="Droid Sans"/>
                <a:ea typeface="Droid Sans"/>
                <a:cs typeface="Droid Sans"/>
                <a:sym typeface="Droid Sans"/>
              </a:rPr>
              <a:t>Justice</a:t>
            </a:r>
            <a:r>
              <a:rPr lang="en-US" sz="3200" dirty="0">
                <a:solidFill>
                  <a:srgbClr val="FFFFFF"/>
                </a:solidFill>
                <a:latin typeface="Droid Sans"/>
                <a:ea typeface="Droid Sans"/>
                <a:cs typeface="Droid Sans"/>
                <a:sym typeface="Droid Sans"/>
              </a:rPr>
              <a:t>, insure </a:t>
            </a:r>
            <a:r>
              <a:rPr lang="en-US" sz="3200" b="1" dirty="0">
                <a:solidFill>
                  <a:srgbClr val="FFFFFF"/>
                </a:solidFill>
                <a:latin typeface="Droid Sans"/>
                <a:ea typeface="Droid Sans"/>
                <a:cs typeface="Droid Sans"/>
                <a:sym typeface="Droid Sans"/>
              </a:rPr>
              <a:t>domestic Tranquility</a:t>
            </a:r>
            <a:r>
              <a:rPr lang="en-US" sz="3200" dirty="0">
                <a:solidFill>
                  <a:srgbClr val="FFFFFF"/>
                </a:solidFill>
                <a:latin typeface="Droid Sans"/>
                <a:ea typeface="Droid Sans"/>
                <a:cs typeface="Droid Sans"/>
                <a:sym typeface="Droid Sans"/>
              </a:rPr>
              <a:t>, provide for the </a:t>
            </a:r>
            <a:r>
              <a:rPr lang="en-US" sz="3200" b="1" dirty="0">
                <a:solidFill>
                  <a:srgbClr val="FFFFFF"/>
                </a:solidFill>
                <a:latin typeface="Droid Sans"/>
                <a:ea typeface="Droid Sans"/>
                <a:cs typeface="Droid Sans"/>
                <a:sym typeface="Droid Sans"/>
              </a:rPr>
              <a:t>common defense</a:t>
            </a:r>
            <a:r>
              <a:rPr lang="en-US" sz="3200" dirty="0">
                <a:solidFill>
                  <a:srgbClr val="FFFFFF"/>
                </a:solidFill>
                <a:latin typeface="Droid Sans"/>
                <a:ea typeface="Droid Sans"/>
                <a:cs typeface="Droid Sans"/>
                <a:sym typeface="Droid Sans"/>
              </a:rPr>
              <a:t>, promote the  </a:t>
            </a:r>
            <a:r>
              <a:rPr lang="en-US" sz="3200" b="1" dirty="0">
                <a:solidFill>
                  <a:srgbClr val="FFFFFF"/>
                </a:solidFill>
                <a:latin typeface="Droid Sans"/>
                <a:ea typeface="Droid Sans"/>
                <a:cs typeface="Droid Sans"/>
                <a:sym typeface="Droid Sans"/>
              </a:rPr>
              <a:t>general Welfare</a:t>
            </a:r>
            <a:r>
              <a:rPr lang="en-US" sz="3200" dirty="0">
                <a:solidFill>
                  <a:srgbClr val="FFFFFF"/>
                </a:solidFill>
                <a:latin typeface="Droid Sans"/>
                <a:ea typeface="Droid Sans"/>
                <a:cs typeface="Droid Sans"/>
                <a:sym typeface="Droid Sans"/>
              </a:rPr>
              <a:t>, and secure the Blessings of </a:t>
            </a:r>
            <a:r>
              <a:rPr lang="en-US" sz="3200" b="1" dirty="0">
                <a:solidFill>
                  <a:srgbClr val="FFFFFF"/>
                </a:solidFill>
                <a:latin typeface="Droid Sans"/>
                <a:ea typeface="Droid Sans"/>
                <a:cs typeface="Droid Sans"/>
                <a:sym typeface="Droid Sans"/>
              </a:rPr>
              <a:t>Liberty</a:t>
            </a:r>
            <a:r>
              <a:rPr lang="en-US" sz="3200" dirty="0">
                <a:solidFill>
                  <a:srgbClr val="FFFFFF"/>
                </a:solidFill>
                <a:latin typeface="Droid Sans"/>
                <a:ea typeface="Droid Sans"/>
                <a:cs typeface="Droid Sans"/>
                <a:sym typeface="Droid Sans"/>
              </a:rPr>
              <a:t> to ourselves and our Posterity, do ordain and establish this Constitution for the United States of America. </a:t>
            </a:r>
          </a:p>
        </p:txBody>
      </p:sp>
      <p:pic>
        <p:nvPicPr>
          <p:cNvPr id="200" name="Shape 200"/>
          <p:cNvPicPr preferRelativeResize="0"/>
          <p:nvPr/>
        </p:nvPicPr>
        <p:blipFill>
          <a:blip r:embed="rId3">
            <a:alphaModFix/>
          </a:blip>
          <a:stretch>
            <a:fillRect/>
          </a:stretch>
        </p:blipFill>
        <p:spPr>
          <a:xfrm>
            <a:off x="6555366" y="1084882"/>
            <a:ext cx="2588634" cy="2672898"/>
          </a:xfrm>
          <a:prstGeom prst="rect">
            <a:avLst/>
          </a:prstGeom>
          <a:noFill/>
          <a:ln>
            <a:noFill/>
          </a:ln>
        </p:spPr>
      </p:pic>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bg1"/>
                </a:solidFill>
              </a:rPr>
              <a:t>28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ctrTitle"/>
          </p:nvPr>
        </p:nvSpPr>
        <p:spPr>
          <a:xfrm>
            <a:off x="530375" y="283766"/>
            <a:ext cx="8153100" cy="1546499"/>
          </a:xfrm>
          <a:prstGeom prst="rect">
            <a:avLst/>
          </a:prstGeom>
        </p:spPr>
        <p:txBody>
          <a:bodyPr lIns="91425" tIns="91425" rIns="91425" bIns="91425" anchor="b" anchorCtr="0">
            <a:noAutofit/>
          </a:bodyPr>
          <a:lstStyle/>
          <a:p>
            <a:pPr lvl="0" rtl="0">
              <a:spcBef>
                <a:spcPts val="0"/>
              </a:spcBef>
              <a:buNone/>
            </a:pPr>
            <a:endParaRPr sz="6000" dirty="0"/>
          </a:p>
          <a:p>
            <a:pPr lvl="0" rtl="0">
              <a:spcBef>
                <a:spcPts val="0"/>
              </a:spcBef>
              <a:buNone/>
            </a:pPr>
            <a:endParaRPr dirty="0"/>
          </a:p>
          <a:p>
            <a:pPr lvl="0" rtl="0">
              <a:spcBef>
                <a:spcPts val="0"/>
              </a:spcBef>
              <a:buNone/>
            </a:pPr>
            <a:r>
              <a:rPr lang="en-US" sz="3600" b="1" dirty="0"/>
              <a:t>Which is </a:t>
            </a:r>
            <a:r>
              <a:rPr lang="en-US" sz="3600" b="1" u="sng" dirty="0"/>
              <a:t>MOST</a:t>
            </a:r>
            <a:r>
              <a:rPr lang="en-US" sz="3600" b="1" dirty="0"/>
              <a:t> important to you?</a:t>
            </a:r>
            <a:r>
              <a:rPr lang="en-US" b="1" dirty="0"/>
              <a:t> </a:t>
            </a:r>
            <a:br>
              <a:rPr lang="en-US" b="1" dirty="0"/>
            </a:br>
            <a:r>
              <a:rPr lang="en-US" sz="1800" dirty="0"/>
              <a:t>(choose only one)</a:t>
            </a:r>
          </a:p>
        </p:txBody>
      </p:sp>
      <p:graphicFrame>
        <p:nvGraphicFramePr>
          <p:cNvPr id="206" name="Shape 206"/>
          <p:cNvGraphicFramePr/>
          <p:nvPr/>
        </p:nvGraphicFramePr>
        <p:xfrm>
          <a:off x="1369450" y="2313300"/>
          <a:ext cx="6474950" cy="4170625"/>
        </p:xfrm>
        <a:graphic>
          <a:graphicData uri="http://schemas.openxmlformats.org/drawingml/2006/table">
            <a:tbl>
              <a:tblPr>
                <a:noFill/>
                <a:tableStyleId>{FBA546FD-7B5E-458F-90C1-9444625CB8AA}</a:tableStyleId>
              </a:tblPr>
              <a:tblGrid>
                <a:gridCol w="6474950">
                  <a:extLst>
                    <a:ext uri="{9D8B030D-6E8A-4147-A177-3AD203B41FA5}">
                      <a16:colId xmlns:a16="http://schemas.microsoft.com/office/drawing/2014/main" val="20000"/>
                    </a:ext>
                  </a:extLst>
                </a:gridCol>
              </a:tblGrid>
              <a:tr h="834125">
                <a:tc>
                  <a:txBody>
                    <a:bodyPr/>
                    <a:lstStyle/>
                    <a:p>
                      <a:pPr marL="609600" lvl="0" indent="-457200" algn="ctr" rtl="0">
                        <a:spcBef>
                          <a:spcPts val="0"/>
                        </a:spcBef>
                        <a:buClr>
                          <a:srgbClr val="FFFFFF"/>
                        </a:buClr>
                        <a:buSzPct val="100000"/>
                        <a:buFont typeface="Droid Sans"/>
                        <a:buAutoNum type="arabicPeriod"/>
                      </a:pPr>
                      <a:r>
                        <a:rPr lang="en-US" sz="2400" dirty="0">
                          <a:solidFill>
                            <a:srgbClr val="FFFFFF"/>
                          </a:solidFill>
                          <a:latin typeface="Droid Sans"/>
                          <a:ea typeface="Droid Sans"/>
                          <a:cs typeface="Droid Sans"/>
                          <a:sym typeface="Droid Sans"/>
                        </a:rPr>
                        <a:t>Justice</a:t>
                      </a:r>
                    </a:p>
                  </a:txBody>
                  <a:tcPr marL="91425" marR="91425" marT="121900" marB="121900" anchor="ctr"/>
                </a:tc>
                <a:extLst>
                  <a:ext uri="{0D108BD9-81ED-4DB2-BD59-A6C34878D82A}">
                    <a16:rowId xmlns:a16="http://schemas.microsoft.com/office/drawing/2014/main" val="10000"/>
                  </a:ext>
                </a:extLst>
              </a:tr>
              <a:tr h="834125">
                <a:tc>
                  <a:txBody>
                    <a:bodyPr/>
                    <a:lstStyle/>
                    <a:p>
                      <a:pPr lvl="0" algn="ctr" rtl="0">
                        <a:spcBef>
                          <a:spcPts val="0"/>
                        </a:spcBef>
                        <a:buNone/>
                      </a:pPr>
                      <a:r>
                        <a:rPr lang="en-US" sz="2400">
                          <a:solidFill>
                            <a:srgbClr val="FFFFFF"/>
                          </a:solidFill>
                          <a:latin typeface="Droid Sans"/>
                          <a:ea typeface="Droid Sans"/>
                          <a:cs typeface="Droid Sans"/>
                          <a:sym typeface="Droid Sans"/>
                        </a:rPr>
                        <a:t>2. Security/Safety</a:t>
                      </a:r>
                    </a:p>
                  </a:txBody>
                  <a:tcPr marL="91425" marR="91425" marT="121900" marB="121900" anchor="ctr"/>
                </a:tc>
                <a:extLst>
                  <a:ext uri="{0D108BD9-81ED-4DB2-BD59-A6C34878D82A}">
                    <a16:rowId xmlns:a16="http://schemas.microsoft.com/office/drawing/2014/main" val="10001"/>
                  </a:ext>
                </a:extLst>
              </a:tr>
              <a:tr h="834125">
                <a:tc>
                  <a:txBody>
                    <a:bodyPr/>
                    <a:lstStyle/>
                    <a:p>
                      <a:pPr lvl="0" algn="ctr" rtl="0">
                        <a:spcBef>
                          <a:spcPts val="0"/>
                        </a:spcBef>
                        <a:buNone/>
                      </a:pPr>
                      <a:r>
                        <a:rPr lang="en-US" sz="2400" dirty="0">
                          <a:solidFill>
                            <a:srgbClr val="FFFFFF"/>
                          </a:solidFill>
                          <a:latin typeface="Droid Sans"/>
                          <a:ea typeface="Droid Sans"/>
                          <a:cs typeface="Droid Sans"/>
                          <a:sym typeface="Droid Sans"/>
                        </a:rPr>
                        <a:t>3. Providing for the General Welfare</a:t>
                      </a:r>
                    </a:p>
                  </a:txBody>
                  <a:tcPr marL="91425" marR="91425" marT="121900" marB="121900" anchor="ctr"/>
                </a:tc>
                <a:extLst>
                  <a:ext uri="{0D108BD9-81ED-4DB2-BD59-A6C34878D82A}">
                    <a16:rowId xmlns:a16="http://schemas.microsoft.com/office/drawing/2014/main" val="10002"/>
                  </a:ext>
                </a:extLst>
              </a:tr>
              <a:tr h="834125">
                <a:tc>
                  <a:txBody>
                    <a:bodyPr/>
                    <a:lstStyle/>
                    <a:p>
                      <a:pPr lvl="0" algn="ctr" rtl="0">
                        <a:spcBef>
                          <a:spcPts val="0"/>
                        </a:spcBef>
                        <a:buNone/>
                      </a:pPr>
                      <a:r>
                        <a:rPr lang="en-US" sz="2400">
                          <a:solidFill>
                            <a:srgbClr val="FFFFFF"/>
                          </a:solidFill>
                          <a:latin typeface="Droid Sans"/>
                          <a:ea typeface="Droid Sans"/>
                          <a:cs typeface="Droid Sans"/>
                          <a:sym typeface="Droid Sans"/>
                        </a:rPr>
                        <a:t>4. Freedom (for us)</a:t>
                      </a:r>
                    </a:p>
                  </a:txBody>
                  <a:tcPr marL="91425" marR="91425" marT="121900" marB="121900" anchor="ctr"/>
                </a:tc>
                <a:extLst>
                  <a:ext uri="{0D108BD9-81ED-4DB2-BD59-A6C34878D82A}">
                    <a16:rowId xmlns:a16="http://schemas.microsoft.com/office/drawing/2014/main" val="10003"/>
                  </a:ext>
                </a:extLst>
              </a:tr>
              <a:tr h="834125">
                <a:tc>
                  <a:txBody>
                    <a:bodyPr/>
                    <a:lstStyle/>
                    <a:p>
                      <a:pPr lvl="0" algn="ctr" rtl="0">
                        <a:spcBef>
                          <a:spcPts val="0"/>
                        </a:spcBef>
                        <a:buNone/>
                      </a:pPr>
                      <a:r>
                        <a:rPr lang="en-US" sz="2400" dirty="0">
                          <a:solidFill>
                            <a:srgbClr val="FFFFFF"/>
                          </a:solidFill>
                          <a:latin typeface="Droid Sans"/>
                          <a:ea typeface="Droid Sans"/>
                          <a:cs typeface="Droid Sans"/>
                          <a:sym typeface="Droid Sans"/>
                        </a:rPr>
                        <a:t>5. Freedom (for future generations)</a:t>
                      </a:r>
                    </a:p>
                  </a:txBody>
                  <a:tcPr marL="91425" marR="91425" marT="121900" marB="121900" anchor="ctr"/>
                </a:tc>
                <a:extLst>
                  <a:ext uri="{0D108BD9-81ED-4DB2-BD59-A6C34878D82A}">
                    <a16:rowId xmlns:a16="http://schemas.microsoft.com/office/drawing/2014/main" val="10004"/>
                  </a:ext>
                </a:extLst>
              </a:tr>
            </a:tbl>
          </a:graphicData>
        </a:graphic>
      </p:graphicFrame>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bg1"/>
                </a:solidFill>
              </a:rPr>
              <a:t>29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685800" y="283756"/>
            <a:ext cx="7772400" cy="1546500"/>
          </a:xfrm>
          <a:prstGeom prst="rect">
            <a:avLst/>
          </a:prstGeom>
        </p:spPr>
        <p:txBody>
          <a:bodyPr lIns="91425" tIns="91425" rIns="91425" bIns="91425" anchor="b" anchorCtr="0">
            <a:noAutofit/>
          </a:bodyPr>
          <a:lstStyle/>
          <a:p>
            <a:pPr lvl="0" rtl="0">
              <a:spcBef>
                <a:spcPts val="0"/>
              </a:spcBef>
              <a:buNone/>
            </a:pPr>
            <a:endParaRPr sz="6000" dirty="0"/>
          </a:p>
          <a:p>
            <a:pPr lvl="0" rtl="0">
              <a:spcBef>
                <a:spcPts val="0"/>
              </a:spcBef>
              <a:buNone/>
            </a:pPr>
            <a:endParaRPr dirty="0"/>
          </a:p>
          <a:p>
            <a:pPr lvl="0" rtl="0">
              <a:spcBef>
                <a:spcPts val="0"/>
              </a:spcBef>
              <a:buNone/>
            </a:pPr>
            <a:r>
              <a:rPr lang="en-US" sz="3600" b="1" dirty="0"/>
              <a:t>Which is </a:t>
            </a:r>
            <a:r>
              <a:rPr lang="en-US" sz="3600" b="1" u="sng" dirty="0"/>
              <a:t>LEAST</a:t>
            </a:r>
            <a:r>
              <a:rPr lang="en-US" sz="3600" b="1" dirty="0"/>
              <a:t> important to you?</a:t>
            </a:r>
            <a:r>
              <a:rPr lang="en-US" dirty="0"/>
              <a:t> </a:t>
            </a:r>
            <a:br>
              <a:rPr lang="en-US" dirty="0"/>
            </a:br>
            <a:r>
              <a:rPr lang="en-US" sz="1800" dirty="0"/>
              <a:t>(choose only one)</a:t>
            </a:r>
          </a:p>
        </p:txBody>
      </p:sp>
      <p:graphicFrame>
        <p:nvGraphicFramePr>
          <p:cNvPr id="212" name="Shape 212"/>
          <p:cNvGraphicFramePr/>
          <p:nvPr>
            <p:extLst>
              <p:ext uri="{D42A27DB-BD31-4B8C-83A1-F6EECF244321}">
                <p14:modId xmlns:p14="http://schemas.microsoft.com/office/powerpoint/2010/main" val="1399953956"/>
              </p:ext>
            </p:extLst>
          </p:nvPr>
        </p:nvGraphicFramePr>
        <p:xfrm>
          <a:off x="1369450" y="2313300"/>
          <a:ext cx="6474950" cy="4170625"/>
        </p:xfrm>
        <a:graphic>
          <a:graphicData uri="http://schemas.openxmlformats.org/drawingml/2006/table">
            <a:tbl>
              <a:tblPr>
                <a:noFill/>
                <a:tableStyleId>{FBA546FD-7B5E-458F-90C1-9444625CB8AA}</a:tableStyleId>
              </a:tblPr>
              <a:tblGrid>
                <a:gridCol w="6474950">
                  <a:extLst>
                    <a:ext uri="{9D8B030D-6E8A-4147-A177-3AD203B41FA5}">
                      <a16:colId xmlns:a16="http://schemas.microsoft.com/office/drawing/2014/main" val="20000"/>
                    </a:ext>
                  </a:extLst>
                </a:gridCol>
              </a:tblGrid>
              <a:tr h="834125">
                <a:tc>
                  <a:txBody>
                    <a:bodyPr/>
                    <a:lstStyle/>
                    <a:p>
                      <a:pPr marL="609600" lvl="0" indent="-457200" algn="ctr" rtl="0">
                        <a:spcBef>
                          <a:spcPts val="0"/>
                        </a:spcBef>
                        <a:buClr>
                          <a:srgbClr val="FFFFFF"/>
                        </a:buClr>
                        <a:buSzPct val="100000"/>
                        <a:buFont typeface="Droid Sans"/>
                        <a:buAutoNum type="arabicPeriod"/>
                      </a:pPr>
                      <a:r>
                        <a:rPr lang="en-US" sz="2400" dirty="0">
                          <a:solidFill>
                            <a:srgbClr val="FFFFFF"/>
                          </a:solidFill>
                          <a:latin typeface="Droid Sans"/>
                          <a:ea typeface="Droid Sans"/>
                          <a:cs typeface="Droid Sans"/>
                          <a:sym typeface="Droid Sans"/>
                        </a:rPr>
                        <a:t>Justice</a:t>
                      </a:r>
                    </a:p>
                  </a:txBody>
                  <a:tcPr marL="91425" marR="91425" marT="121900" marB="121900" anchor="ctr"/>
                </a:tc>
                <a:extLst>
                  <a:ext uri="{0D108BD9-81ED-4DB2-BD59-A6C34878D82A}">
                    <a16:rowId xmlns:a16="http://schemas.microsoft.com/office/drawing/2014/main" val="10000"/>
                  </a:ext>
                </a:extLst>
              </a:tr>
              <a:tr h="834125">
                <a:tc>
                  <a:txBody>
                    <a:bodyPr/>
                    <a:lstStyle/>
                    <a:p>
                      <a:pPr lvl="0" algn="ctr" rtl="0">
                        <a:spcBef>
                          <a:spcPts val="0"/>
                        </a:spcBef>
                        <a:buNone/>
                      </a:pPr>
                      <a:r>
                        <a:rPr lang="en-US" sz="2400">
                          <a:solidFill>
                            <a:srgbClr val="FFFFFF"/>
                          </a:solidFill>
                          <a:latin typeface="Droid Sans"/>
                          <a:ea typeface="Droid Sans"/>
                          <a:cs typeface="Droid Sans"/>
                          <a:sym typeface="Droid Sans"/>
                        </a:rPr>
                        <a:t>2. Security/Safety</a:t>
                      </a:r>
                    </a:p>
                  </a:txBody>
                  <a:tcPr marL="91425" marR="91425" marT="121900" marB="121900" anchor="ctr"/>
                </a:tc>
                <a:extLst>
                  <a:ext uri="{0D108BD9-81ED-4DB2-BD59-A6C34878D82A}">
                    <a16:rowId xmlns:a16="http://schemas.microsoft.com/office/drawing/2014/main" val="10001"/>
                  </a:ext>
                </a:extLst>
              </a:tr>
              <a:tr h="834125">
                <a:tc>
                  <a:txBody>
                    <a:bodyPr/>
                    <a:lstStyle/>
                    <a:p>
                      <a:pPr lvl="0" algn="ctr" rtl="0">
                        <a:spcBef>
                          <a:spcPts val="0"/>
                        </a:spcBef>
                        <a:buNone/>
                      </a:pPr>
                      <a:r>
                        <a:rPr lang="en-US" sz="2400" dirty="0">
                          <a:solidFill>
                            <a:srgbClr val="FFFFFF"/>
                          </a:solidFill>
                          <a:latin typeface="Droid Sans"/>
                          <a:ea typeface="Droid Sans"/>
                          <a:cs typeface="Droid Sans"/>
                          <a:sym typeface="Droid Sans"/>
                        </a:rPr>
                        <a:t>3. Providing for the General Welfare</a:t>
                      </a:r>
                    </a:p>
                  </a:txBody>
                  <a:tcPr marL="91425" marR="91425" marT="121900" marB="121900" anchor="ctr"/>
                </a:tc>
                <a:extLst>
                  <a:ext uri="{0D108BD9-81ED-4DB2-BD59-A6C34878D82A}">
                    <a16:rowId xmlns:a16="http://schemas.microsoft.com/office/drawing/2014/main" val="10002"/>
                  </a:ext>
                </a:extLst>
              </a:tr>
              <a:tr h="834125">
                <a:tc>
                  <a:txBody>
                    <a:bodyPr/>
                    <a:lstStyle/>
                    <a:p>
                      <a:pPr lvl="0" algn="ctr" rtl="0">
                        <a:spcBef>
                          <a:spcPts val="0"/>
                        </a:spcBef>
                        <a:buNone/>
                      </a:pPr>
                      <a:r>
                        <a:rPr lang="en-US" sz="2400" dirty="0">
                          <a:solidFill>
                            <a:srgbClr val="FFFFFF"/>
                          </a:solidFill>
                          <a:latin typeface="Droid Sans"/>
                          <a:ea typeface="Droid Sans"/>
                          <a:cs typeface="Droid Sans"/>
                          <a:sym typeface="Droid Sans"/>
                        </a:rPr>
                        <a:t>4. Liberty (for us)</a:t>
                      </a:r>
                    </a:p>
                  </a:txBody>
                  <a:tcPr marL="91425" marR="91425" marT="121900" marB="121900" anchor="ctr"/>
                </a:tc>
                <a:extLst>
                  <a:ext uri="{0D108BD9-81ED-4DB2-BD59-A6C34878D82A}">
                    <a16:rowId xmlns:a16="http://schemas.microsoft.com/office/drawing/2014/main" val="10003"/>
                  </a:ext>
                </a:extLst>
              </a:tr>
              <a:tr h="834125">
                <a:tc>
                  <a:txBody>
                    <a:bodyPr/>
                    <a:lstStyle/>
                    <a:p>
                      <a:pPr lvl="0" algn="ctr" rtl="0">
                        <a:spcBef>
                          <a:spcPts val="0"/>
                        </a:spcBef>
                        <a:buNone/>
                      </a:pPr>
                      <a:r>
                        <a:rPr lang="en-US" sz="2400" dirty="0">
                          <a:solidFill>
                            <a:srgbClr val="FFFFFF"/>
                          </a:solidFill>
                          <a:latin typeface="Droid Sans"/>
                          <a:ea typeface="Droid Sans"/>
                          <a:cs typeface="Droid Sans"/>
                          <a:sym typeface="Droid Sans"/>
                        </a:rPr>
                        <a:t>5. Liberty (for future generations)</a:t>
                      </a:r>
                    </a:p>
                  </a:txBody>
                  <a:tcPr marL="91425" marR="91425" marT="121900" marB="121900" anchor="ctr"/>
                </a:tc>
                <a:extLst>
                  <a:ext uri="{0D108BD9-81ED-4DB2-BD59-A6C34878D82A}">
                    <a16:rowId xmlns:a16="http://schemas.microsoft.com/office/drawing/2014/main" val="10004"/>
                  </a:ext>
                </a:extLst>
              </a:tr>
            </a:tbl>
          </a:graphicData>
        </a:graphic>
      </p:graphicFrame>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bg1"/>
                </a:solidFill>
              </a:rPr>
              <a:t>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784555"/>
            <a:ext cx="7680960" cy="4402885"/>
          </a:xfrm>
        </p:spPr>
        <p:txBody>
          <a:bodyPr/>
          <a:lstStyle/>
          <a:p>
            <a:pPr marL="457200" lvl="0" indent="-457200">
              <a:buFont typeface="+mj-lt"/>
              <a:buAutoNum type="arabicPeriod"/>
            </a:pPr>
            <a:r>
              <a:rPr lang="en-US" sz="2800" dirty="0"/>
              <a:t>What is the advantage of having a written document containing a plan of government?  </a:t>
            </a:r>
          </a:p>
          <a:p>
            <a:pPr marL="457200" lvl="0" indent="-457200">
              <a:buFont typeface="+mj-lt"/>
              <a:buAutoNum type="arabicPeriod"/>
            </a:pPr>
            <a:r>
              <a:rPr lang="en-US" sz="2800" dirty="0"/>
              <a:t>How would that help people come to a “meeting of the minds”?  </a:t>
            </a:r>
          </a:p>
          <a:p>
            <a:pPr marL="457200" lvl="0" indent="-457200">
              <a:buFont typeface="+mj-lt"/>
              <a:buAutoNum type="arabicPeriod"/>
            </a:pPr>
            <a:r>
              <a:rPr lang="en-US" sz="2800" dirty="0"/>
              <a:t>How would a written document protect people? </a:t>
            </a:r>
          </a:p>
          <a:p>
            <a:pPr marL="457200" lvl="0" indent="-457200">
              <a:buFont typeface="+mj-lt"/>
              <a:buAutoNum type="arabicPeriod"/>
            </a:pPr>
            <a:r>
              <a:rPr lang="en-US" sz="2800" dirty="0"/>
              <a:t>What might happen in the absence of a written document?</a:t>
            </a:r>
          </a:p>
          <a:p>
            <a:endParaRPr lang="en-US" dirty="0"/>
          </a:p>
        </p:txBody>
      </p:sp>
      <p:sp>
        <p:nvSpPr>
          <p:cNvPr id="3" name="Title 2"/>
          <p:cNvSpPr>
            <a:spLocks noGrp="1"/>
          </p:cNvSpPr>
          <p:nvPr>
            <p:ph type="title"/>
          </p:nvPr>
        </p:nvSpPr>
        <p:spPr/>
        <p:txBody>
          <a:bodyPr>
            <a:normAutofit/>
          </a:bodyPr>
          <a:lstStyle/>
          <a:p>
            <a:r>
              <a:rPr lang="en-US" b="1" dirty="0"/>
              <a:t>Questions to Consider:</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3</a:t>
            </a:r>
          </a:p>
        </p:txBody>
      </p:sp>
    </p:spTree>
    <p:extLst>
      <p:ext uri="{BB962C8B-B14F-4D97-AF65-F5344CB8AC3E}">
        <p14:creationId xmlns:p14="http://schemas.microsoft.com/office/powerpoint/2010/main" val="325878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75600" y="150033"/>
            <a:ext cx="8992800" cy="1665600"/>
          </a:xfrm>
          <a:prstGeom prst="rect">
            <a:avLst/>
          </a:prstGeom>
          <a:noFill/>
          <a:ln>
            <a:noFill/>
          </a:ln>
        </p:spPr>
        <p:txBody>
          <a:bodyPr lIns="91425" tIns="91425" rIns="91425" bIns="91425" anchor="ctr" anchorCtr="0">
            <a:noAutofit/>
          </a:bodyPr>
          <a:lstStyle/>
          <a:p>
            <a:pPr lvl="0" algn="ctr" rtl="0">
              <a:spcBef>
                <a:spcPts val="0"/>
              </a:spcBef>
              <a:buNone/>
            </a:pPr>
            <a:r>
              <a:rPr lang="en-US" sz="4400" b="1" dirty="0">
                <a:solidFill>
                  <a:schemeClr val="lt1"/>
                </a:solidFill>
                <a:latin typeface="+mj-lt"/>
                <a:ea typeface="Walter Turncoat"/>
                <a:cs typeface="Walter Turncoat"/>
                <a:sym typeface="Walter Turncoat"/>
              </a:rPr>
              <a:t>Tensions among our Values</a:t>
            </a:r>
          </a:p>
        </p:txBody>
      </p:sp>
      <p:sp>
        <p:nvSpPr>
          <p:cNvPr id="218" name="Shape 218"/>
          <p:cNvSpPr txBox="1"/>
          <p:nvPr/>
        </p:nvSpPr>
        <p:spPr>
          <a:xfrm>
            <a:off x="424200" y="1693925"/>
            <a:ext cx="8554800" cy="4473600"/>
          </a:xfrm>
          <a:prstGeom prst="rect">
            <a:avLst/>
          </a:prstGeom>
          <a:noFill/>
          <a:ln>
            <a:noFill/>
          </a:ln>
        </p:spPr>
        <p:txBody>
          <a:bodyPr lIns="91425" tIns="91425" rIns="91425" bIns="91425" anchor="t" anchorCtr="0">
            <a:noAutofit/>
          </a:bodyPr>
          <a:lstStyle/>
          <a:p>
            <a:pPr marL="457200" lvl="0" indent="-419100" rtl="0">
              <a:lnSpc>
                <a:spcPct val="100000"/>
              </a:lnSpc>
              <a:spcBef>
                <a:spcPts val="0"/>
              </a:spcBef>
              <a:spcAft>
                <a:spcPts val="1000"/>
              </a:spcAft>
              <a:buClr>
                <a:srgbClr val="FFFFFF"/>
              </a:buClr>
              <a:buSzPct val="100000"/>
              <a:buFont typeface="Droid Sans"/>
              <a:buAutoNum type="arabicPeriod"/>
            </a:pPr>
            <a:r>
              <a:rPr lang="en-US" sz="3000" dirty="0">
                <a:solidFill>
                  <a:srgbClr val="FFFFFF"/>
                </a:solidFill>
                <a:latin typeface="Droid Sans"/>
                <a:ea typeface="Droid Sans"/>
                <a:cs typeface="Droid Sans"/>
                <a:sym typeface="Droid Sans"/>
              </a:rPr>
              <a:t>Liberty v. Providing for the Common Good</a:t>
            </a:r>
          </a:p>
          <a:p>
            <a:pPr marL="457200" lvl="0" indent="-419100" rtl="0">
              <a:lnSpc>
                <a:spcPct val="100000"/>
              </a:lnSpc>
              <a:spcBef>
                <a:spcPts val="0"/>
              </a:spcBef>
              <a:spcAft>
                <a:spcPts val="1000"/>
              </a:spcAft>
              <a:buClr>
                <a:srgbClr val="FFFFFF"/>
              </a:buClr>
              <a:buSzPct val="100000"/>
              <a:buFont typeface="Droid Sans"/>
              <a:buAutoNum type="arabicPeriod"/>
            </a:pPr>
            <a:r>
              <a:rPr lang="en-US" sz="3000" dirty="0">
                <a:solidFill>
                  <a:srgbClr val="FFFFFF"/>
                </a:solidFill>
                <a:latin typeface="Droid Sans"/>
                <a:ea typeface="Droid Sans"/>
                <a:cs typeface="Droid Sans"/>
                <a:sym typeface="Droid Sans"/>
              </a:rPr>
              <a:t>Our Liberty v. Liberty for Future Generations</a:t>
            </a:r>
          </a:p>
          <a:p>
            <a:pPr marL="457200" lvl="0" indent="-419100" rtl="0">
              <a:lnSpc>
                <a:spcPct val="100000"/>
              </a:lnSpc>
              <a:spcBef>
                <a:spcPts val="0"/>
              </a:spcBef>
              <a:spcAft>
                <a:spcPts val="1000"/>
              </a:spcAft>
              <a:buClr>
                <a:srgbClr val="FFFFFF"/>
              </a:buClr>
              <a:buSzPct val="100000"/>
              <a:buFont typeface="Droid Sans"/>
              <a:buAutoNum type="arabicPeriod"/>
            </a:pPr>
            <a:r>
              <a:rPr lang="en-US" sz="3000" dirty="0">
                <a:solidFill>
                  <a:srgbClr val="FFFFFF"/>
                </a:solidFill>
                <a:latin typeface="Droid Sans"/>
                <a:ea typeface="Droid Sans"/>
                <a:cs typeface="Droid Sans"/>
                <a:sym typeface="Droid Sans"/>
              </a:rPr>
              <a:t>Liberty v. Security</a:t>
            </a:r>
          </a:p>
          <a:p>
            <a:pPr marL="457200" lvl="0" indent="-419100" rtl="0">
              <a:lnSpc>
                <a:spcPct val="100000"/>
              </a:lnSpc>
              <a:spcBef>
                <a:spcPts val="0"/>
              </a:spcBef>
              <a:spcAft>
                <a:spcPts val="1000"/>
              </a:spcAft>
              <a:buClr>
                <a:srgbClr val="FFFFFF"/>
              </a:buClr>
              <a:buSzPct val="100000"/>
              <a:buFont typeface="Droid Sans"/>
              <a:buAutoNum type="arabicPeriod"/>
            </a:pPr>
            <a:r>
              <a:rPr lang="en-US" sz="3000" dirty="0">
                <a:solidFill>
                  <a:srgbClr val="FFFFFF"/>
                </a:solidFill>
                <a:latin typeface="Droid Sans"/>
                <a:ea typeface="Droid Sans"/>
                <a:cs typeface="Droid Sans"/>
                <a:sym typeface="Droid Sans"/>
              </a:rPr>
              <a:t>Justice = Equal Opportunity v. Competition and Individual Effort</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2"/>
        <p:cNvGrpSpPr/>
        <p:nvPr/>
      </p:nvGrpSpPr>
      <p:grpSpPr>
        <a:xfrm>
          <a:off x="0" y="0"/>
          <a:ext cx="0" cy="0"/>
          <a:chOff x="0" y="0"/>
          <a:chExt cx="0" cy="0"/>
        </a:xfrm>
      </p:grpSpPr>
      <p:sp>
        <p:nvSpPr>
          <p:cNvPr id="223" name="Shape 223"/>
          <p:cNvSpPr txBox="1"/>
          <p:nvPr/>
        </p:nvSpPr>
        <p:spPr>
          <a:xfrm>
            <a:off x="333025" y="657866"/>
            <a:ext cx="8153400" cy="4983300"/>
          </a:xfrm>
          <a:prstGeom prst="rect">
            <a:avLst/>
          </a:prstGeom>
          <a:noFill/>
          <a:ln>
            <a:noFill/>
          </a:ln>
        </p:spPr>
        <p:txBody>
          <a:bodyPr lIns="91425" tIns="91425" rIns="91425" bIns="91425" anchor="t" anchorCtr="0">
            <a:noAutofit/>
          </a:bodyPr>
          <a:lstStyle/>
          <a:p>
            <a:pPr lvl="0" algn="ctr" rtl="0">
              <a:spcBef>
                <a:spcPts val="0"/>
              </a:spcBef>
              <a:buNone/>
            </a:pPr>
            <a:r>
              <a:rPr lang="en-US" sz="3600">
                <a:solidFill>
                  <a:srgbClr val="FFFFFF"/>
                </a:solidFill>
                <a:latin typeface="Droid Sans"/>
                <a:ea typeface="Droid Sans"/>
                <a:cs typeface="Droid Sans"/>
                <a:sym typeface="Droid Sans"/>
              </a:rPr>
              <a:t>When  addressing public issues, differences in positions are due to the weight we -- as individuals -- place on particular values over others….</a:t>
            </a:r>
          </a:p>
          <a:p>
            <a:pPr lvl="0" algn="ctr" rtl="0">
              <a:spcBef>
                <a:spcPts val="0"/>
              </a:spcBef>
              <a:buNone/>
            </a:pPr>
            <a:endParaRPr sz="3600">
              <a:solidFill>
                <a:srgbClr val="FFFFFF"/>
              </a:solidFill>
              <a:latin typeface="Droid Sans"/>
              <a:ea typeface="Droid Sans"/>
              <a:cs typeface="Droid Sans"/>
              <a:sym typeface="Droid Sans"/>
            </a:endParaRPr>
          </a:p>
          <a:p>
            <a:pPr lvl="0" algn="ctr" rtl="0">
              <a:spcBef>
                <a:spcPts val="0"/>
              </a:spcBef>
              <a:buNone/>
            </a:pPr>
            <a:r>
              <a:rPr lang="en-US" sz="3600">
                <a:solidFill>
                  <a:srgbClr val="FFFFFF"/>
                </a:solidFill>
                <a:latin typeface="Droid Sans"/>
                <a:ea typeface="Droid Sans"/>
                <a:cs typeface="Droid Sans"/>
                <a:sym typeface="Droid Sans"/>
              </a:rPr>
              <a:t>But…. they are all American values!</a:t>
            </a:r>
          </a:p>
        </p:txBody>
      </p:sp>
      <p:sp>
        <p:nvSpPr>
          <p:cNvPr id="3" name="TextBox 2"/>
          <p:cNvSpPr txBox="1"/>
          <p:nvPr/>
        </p:nvSpPr>
        <p:spPr>
          <a:xfrm>
            <a:off x="8206740" y="6253938"/>
            <a:ext cx="777240" cy="307777"/>
          </a:xfrm>
          <a:prstGeom prst="rect">
            <a:avLst/>
          </a:prstGeom>
          <a:noFill/>
        </p:spPr>
        <p:txBody>
          <a:bodyPr wrap="square" rtlCol="0">
            <a:spAutoFit/>
          </a:bodyPr>
          <a:lstStyle/>
          <a:p>
            <a:r>
              <a:rPr lang="en-US" dirty="0">
                <a:solidFill>
                  <a:schemeClr val="bg1"/>
                </a:solidFill>
              </a:rPr>
              <a:t>32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75600" y="268535"/>
            <a:ext cx="8992800" cy="1665600"/>
          </a:xfrm>
          <a:prstGeom prst="rect">
            <a:avLst/>
          </a:prstGeom>
          <a:noFill/>
          <a:ln>
            <a:noFill/>
          </a:ln>
        </p:spPr>
        <p:txBody>
          <a:bodyPr lIns="91425" tIns="91425" rIns="91425" bIns="91425" anchor="ctr" anchorCtr="0">
            <a:noAutofit/>
          </a:bodyPr>
          <a:lstStyle/>
          <a:p>
            <a:pPr lvl="0" algn="ctr" rtl="0">
              <a:spcBef>
                <a:spcPts val="0"/>
              </a:spcBef>
              <a:buNone/>
            </a:pPr>
            <a:r>
              <a:rPr lang="en-US" sz="4000" b="1" dirty="0">
                <a:solidFill>
                  <a:schemeClr val="lt1"/>
                </a:solidFill>
                <a:latin typeface="+mj-lt"/>
                <a:ea typeface="Walter Turncoat"/>
                <a:cs typeface="Walter Turncoat"/>
                <a:sym typeface="Walter Turncoat"/>
              </a:rPr>
              <a:t>Current Issues</a:t>
            </a:r>
          </a:p>
        </p:txBody>
      </p:sp>
      <p:sp>
        <p:nvSpPr>
          <p:cNvPr id="218" name="Shape 218"/>
          <p:cNvSpPr txBox="1"/>
          <p:nvPr/>
        </p:nvSpPr>
        <p:spPr>
          <a:xfrm>
            <a:off x="424200" y="1693925"/>
            <a:ext cx="8554800" cy="4473600"/>
          </a:xfrm>
          <a:prstGeom prst="rect">
            <a:avLst/>
          </a:prstGeom>
          <a:noFill/>
          <a:ln>
            <a:noFill/>
          </a:ln>
        </p:spPr>
        <p:txBody>
          <a:bodyPr lIns="91425" tIns="91425" rIns="91425" bIns="91425" anchor="t" anchorCtr="0">
            <a:noAutofit/>
          </a:bodyPr>
          <a:lstStyle/>
          <a:p>
            <a:pPr marL="552450" lvl="0" indent="-514350" rtl="0">
              <a:lnSpc>
                <a:spcPct val="100000"/>
              </a:lnSpc>
              <a:spcBef>
                <a:spcPts val="0"/>
              </a:spcBef>
              <a:spcAft>
                <a:spcPts val="1800"/>
              </a:spcAft>
              <a:buClr>
                <a:srgbClr val="FFFFFF"/>
              </a:buClr>
              <a:buSzPct val="100000"/>
              <a:buFont typeface="+mj-lt"/>
              <a:buAutoNum type="arabicPeriod"/>
            </a:pPr>
            <a:r>
              <a:rPr lang="en-US" sz="2400" dirty="0">
                <a:solidFill>
                  <a:srgbClr val="FFFFFF"/>
                </a:solidFill>
                <a:latin typeface="+mn-lt"/>
                <a:ea typeface="Droid Sans"/>
                <a:cs typeface="Droid Sans"/>
                <a:sym typeface="Droid Sans"/>
              </a:rPr>
              <a:t>Should there be more restrictive regulations on gun ownership?</a:t>
            </a:r>
          </a:p>
          <a:p>
            <a:pPr marL="552450" lvl="0" indent="-514350" rtl="0">
              <a:lnSpc>
                <a:spcPct val="100000"/>
              </a:lnSpc>
              <a:spcBef>
                <a:spcPts val="0"/>
              </a:spcBef>
              <a:spcAft>
                <a:spcPts val="1800"/>
              </a:spcAft>
              <a:buClr>
                <a:srgbClr val="FFFFFF"/>
              </a:buClr>
              <a:buSzPct val="100000"/>
              <a:buFont typeface="+mj-lt"/>
              <a:buAutoNum type="arabicPeriod"/>
            </a:pPr>
            <a:r>
              <a:rPr lang="en-US" sz="2400" dirty="0">
                <a:solidFill>
                  <a:srgbClr val="FFFFFF"/>
                </a:solidFill>
                <a:latin typeface="+mn-lt"/>
                <a:ea typeface="Droid Sans"/>
                <a:cs typeface="Droid Sans"/>
                <a:sym typeface="Droid Sans"/>
              </a:rPr>
              <a:t>Should we ban people from immigrating from certain countries?</a:t>
            </a:r>
          </a:p>
          <a:p>
            <a:pPr marL="552450" lvl="0" indent="-514350" rtl="0">
              <a:lnSpc>
                <a:spcPct val="100000"/>
              </a:lnSpc>
              <a:spcBef>
                <a:spcPts val="0"/>
              </a:spcBef>
              <a:spcAft>
                <a:spcPts val="1800"/>
              </a:spcAft>
              <a:buClr>
                <a:srgbClr val="FFFFFF"/>
              </a:buClr>
              <a:buSzPct val="100000"/>
              <a:buFont typeface="+mj-lt"/>
              <a:buAutoNum type="arabicPeriod"/>
            </a:pPr>
            <a:r>
              <a:rPr lang="en-US" sz="2400" dirty="0">
                <a:solidFill>
                  <a:srgbClr val="FFFFFF"/>
                </a:solidFill>
                <a:latin typeface="+mn-lt"/>
                <a:ea typeface="Droid Sans"/>
                <a:cs typeface="Droid Sans"/>
                <a:sym typeface="Droid Sans"/>
              </a:rPr>
              <a:t>Should we allow Nazis or White Supremacists to march in our community? </a:t>
            </a:r>
          </a:p>
          <a:p>
            <a:pPr marL="552450" lvl="0" indent="-514350" rtl="0">
              <a:lnSpc>
                <a:spcPct val="100000"/>
              </a:lnSpc>
              <a:spcBef>
                <a:spcPts val="0"/>
              </a:spcBef>
              <a:spcAft>
                <a:spcPts val="1800"/>
              </a:spcAft>
              <a:buClr>
                <a:srgbClr val="FFFFFF"/>
              </a:buClr>
              <a:buSzPct val="100000"/>
              <a:buFont typeface="+mj-lt"/>
              <a:buAutoNum type="arabicPeriod"/>
            </a:pPr>
            <a:r>
              <a:rPr lang="en-US" sz="2400" dirty="0">
                <a:solidFill>
                  <a:schemeClr val="tx1"/>
                </a:solidFill>
                <a:latin typeface="+mn-lt"/>
              </a:rPr>
              <a:t>Should all citizens have a right to health care?</a:t>
            </a:r>
          </a:p>
          <a:p>
            <a:pPr marL="552450" indent="-514350">
              <a:spcAft>
                <a:spcPts val="1800"/>
              </a:spcAft>
              <a:buClr>
                <a:srgbClr val="FFFFFF"/>
              </a:buClr>
              <a:buSzPct val="100000"/>
              <a:buFont typeface="+mj-lt"/>
              <a:buAutoNum type="arabicPeriod"/>
            </a:pPr>
            <a:r>
              <a:rPr lang="en-US" sz="2400" dirty="0">
                <a:solidFill>
                  <a:schemeClr val="tx1"/>
                </a:solidFill>
                <a:latin typeface="+mn-lt"/>
              </a:rPr>
              <a:t>Should a business be able to deny service to a customer if the request conflicts with the owner’s religious beliefs?</a:t>
            </a:r>
            <a:endParaRPr lang="en-US" sz="2400" dirty="0">
              <a:solidFill>
                <a:schemeClr val="tx1"/>
              </a:solidFill>
              <a:latin typeface="+mn-lt"/>
              <a:ea typeface="Droid Sans"/>
              <a:cs typeface="Droid Sans"/>
              <a:sym typeface="Droid Sans"/>
            </a:endParaRPr>
          </a:p>
          <a:p>
            <a:pPr marL="495300" lvl="0" indent="-457200" rtl="0">
              <a:lnSpc>
                <a:spcPct val="100000"/>
              </a:lnSpc>
              <a:spcBef>
                <a:spcPts val="0"/>
              </a:spcBef>
              <a:spcAft>
                <a:spcPts val="1000"/>
              </a:spcAft>
              <a:buClr>
                <a:srgbClr val="FFFFFF"/>
              </a:buClr>
              <a:buSzPct val="100000"/>
              <a:buFont typeface="Arial" panose="020B0604020202020204" pitchFamily="34" charset="0"/>
              <a:buChar char="•"/>
            </a:pPr>
            <a:endParaRPr lang="en-US" sz="3000" dirty="0">
              <a:solidFill>
                <a:srgbClr val="FFFFFF"/>
              </a:solidFill>
              <a:latin typeface="Droid Sans"/>
              <a:ea typeface="Droid Sans"/>
              <a:cs typeface="Droid Sans"/>
              <a:sym typeface="Droid Sans"/>
            </a:endParaRPr>
          </a:p>
          <a:p>
            <a:pPr marL="495300" lvl="0" indent="-457200" rtl="0">
              <a:lnSpc>
                <a:spcPct val="100000"/>
              </a:lnSpc>
              <a:spcBef>
                <a:spcPts val="0"/>
              </a:spcBef>
              <a:spcAft>
                <a:spcPts val="1000"/>
              </a:spcAft>
              <a:buClr>
                <a:srgbClr val="FFFFFF"/>
              </a:buClr>
              <a:buSzPct val="100000"/>
              <a:buFont typeface="Arial" panose="020B0604020202020204" pitchFamily="34" charset="0"/>
              <a:buChar char="•"/>
            </a:pPr>
            <a:endParaRPr lang="en-US" sz="2000" i="1" dirty="0">
              <a:solidFill>
                <a:srgbClr val="FFFFFF"/>
              </a:solidFill>
              <a:latin typeface="Droid Sans"/>
              <a:ea typeface="Droid Sans"/>
              <a:cs typeface="Droid Sans"/>
              <a:sym typeface="Droid Sans"/>
            </a:endParaRP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33</a:t>
            </a:r>
          </a:p>
        </p:txBody>
      </p:sp>
    </p:spTree>
    <p:extLst>
      <p:ext uri="{BB962C8B-B14F-4D97-AF65-F5344CB8AC3E}">
        <p14:creationId xmlns:p14="http://schemas.microsoft.com/office/powerpoint/2010/main" val="84547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5664" y="1740310"/>
            <a:ext cx="8139695" cy="4343892"/>
          </a:xfrm>
        </p:spPr>
        <p:txBody>
          <a:bodyPr>
            <a:normAutofit fontScale="70000" lnSpcReduction="20000"/>
          </a:bodyPr>
          <a:lstStyle/>
          <a:p>
            <a:pPr marL="285750" lvl="0" indent="-285750">
              <a:buFont typeface="Arial" pitchFamily="34" charset="0"/>
              <a:buChar char="•"/>
            </a:pPr>
            <a:r>
              <a:rPr lang="en-US" sz="3200" b="1" dirty="0"/>
              <a:t> The Framers had to agree on the rules governing the political system and the rights of citizens. </a:t>
            </a:r>
          </a:p>
          <a:p>
            <a:pPr marL="285750" lvl="0" indent="-285750">
              <a:buFont typeface="Arial" pitchFamily="34" charset="0"/>
              <a:buChar char="•"/>
            </a:pPr>
            <a:endParaRPr lang="en-US" sz="1500" b="1" dirty="0"/>
          </a:p>
          <a:p>
            <a:pPr marL="285750" lvl="0" indent="-285750">
              <a:buFont typeface="Arial" pitchFamily="34" charset="0"/>
              <a:buChar char="•"/>
            </a:pPr>
            <a:r>
              <a:rPr lang="en-US" sz="3200" b="1" dirty="0"/>
              <a:t>In writing the Constitution, the Framers </a:t>
            </a:r>
            <a:r>
              <a:rPr lang="en-US" sz="3200" b="1" u="sng" dirty="0"/>
              <a:t>intended it to</a:t>
            </a:r>
            <a:r>
              <a:rPr lang="en-US" sz="3200" b="1" dirty="0"/>
              <a:t>:</a:t>
            </a:r>
          </a:p>
          <a:p>
            <a:pPr marL="630238" lvl="2" indent="-285750">
              <a:spcAft>
                <a:spcPts val="600"/>
              </a:spcAft>
            </a:pPr>
            <a:r>
              <a:rPr lang="en-US" sz="2800" dirty="0"/>
              <a:t>Be the supreme law </a:t>
            </a:r>
          </a:p>
          <a:p>
            <a:pPr marL="630238" lvl="2" indent="-285750">
              <a:spcAft>
                <a:spcPts val="600"/>
              </a:spcAft>
            </a:pPr>
            <a:r>
              <a:rPr lang="en-US" sz="2800" dirty="0"/>
              <a:t>Give certain powers to the government</a:t>
            </a:r>
          </a:p>
          <a:p>
            <a:pPr marL="630238" lvl="2" indent="-285750">
              <a:spcAft>
                <a:spcPts val="600"/>
              </a:spcAft>
            </a:pPr>
            <a:r>
              <a:rPr lang="en-US" sz="2800" dirty="0"/>
              <a:t>Limit the powers of government</a:t>
            </a:r>
          </a:p>
          <a:p>
            <a:pPr marL="630238" lvl="2" indent="-285750">
              <a:spcAft>
                <a:spcPts val="600"/>
              </a:spcAft>
            </a:pPr>
            <a:r>
              <a:rPr lang="en-US" sz="2800" dirty="0"/>
              <a:t>Ensure the rule of law</a:t>
            </a:r>
          </a:p>
          <a:p>
            <a:pPr marL="630238" lvl="2" indent="-285750">
              <a:spcAft>
                <a:spcPts val="600"/>
              </a:spcAft>
            </a:pPr>
            <a:r>
              <a:rPr lang="en-US" sz="2800" dirty="0"/>
              <a:t>Protect popular sovereignty</a:t>
            </a:r>
          </a:p>
          <a:p>
            <a:pPr marL="285750" lvl="0" indent="-285750">
              <a:buFont typeface="Arial" pitchFamily="34" charset="0"/>
              <a:buChar char="•"/>
            </a:pPr>
            <a:r>
              <a:rPr lang="en-US" sz="3100" b="1" dirty="0"/>
              <a:t>Because people have inalienable/natural rights, the Framers only delegated certain powers to the government.</a:t>
            </a:r>
          </a:p>
          <a:p>
            <a:endParaRPr lang="en-US" dirty="0"/>
          </a:p>
        </p:txBody>
      </p:sp>
      <p:sp>
        <p:nvSpPr>
          <p:cNvPr id="3" name="Title 2"/>
          <p:cNvSpPr>
            <a:spLocks noGrp="1"/>
          </p:cNvSpPr>
          <p:nvPr>
            <p:ph type="title"/>
          </p:nvPr>
        </p:nvSpPr>
        <p:spPr/>
        <p:txBody>
          <a:bodyPr>
            <a:normAutofit fontScale="90000"/>
          </a:bodyPr>
          <a:lstStyle/>
          <a:p>
            <a:r>
              <a:rPr lang="en-US" b="1" dirty="0"/>
              <a:t>Constitution Writing: An Act of Intent</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4</a:t>
            </a:r>
          </a:p>
        </p:txBody>
      </p:sp>
    </p:spTree>
    <p:extLst>
      <p:ext uri="{BB962C8B-B14F-4D97-AF65-F5344CB8AC3E}">
        <p14:creationId xmlns:p14="http://schemas.microsoft.com/office/powerpoint/2010/main" val="162284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latin typeface="Calibri"/>
                <a:ea typeface="Calibri"/>
                <a:cs typeface="Calibri"/>
                <a:sym typeface="Calibri"/>
              </a:rPr>
              <a:t>Historical Context</a:t>
            </a:r>
            <a:endParaRPr sz="4400" b="0" i="0" u="none" strike="noStrike" cap="none" dirty="0">
              <a:latin typeface="Calibri"/>
              <a:ea typeface="Calibri"/>
              <a:cs typeface="Calibri"/>
              <a:sym typeface="Calibri"/>
            </a:endParaRPr>
          </a:p>
        </p:txBody>
      </p:sp>
      <p:pic>
        <p:nvPicPr>
          <p:cNvPr id="182" name="Shape 182" descr="C:\Users\vholloway\AppData\Local\Microsoft\Windows\Temporary Internet Files\Content.Outlook\9PW8PGJ4\Screen shot 2014-12-14 at 1 56 52 PM.png"/>
          <p:cNvPicPr preferRelativeResize="0"/>
          <p:nvPr/>
        </p:nvPicPr>
        <p:blipFill rotWithShape="1">
          <a:blip r:embed="rId3">
            <a:alphaModFix/>
          </a:blip>
          <a:srcRect/>
          <a:stretch/>
        </p:blipFill>
        <p:spPr>
          <a:xfrm>
            <a:off x="0" y="1155126"/>
            <a:ext cx="9144000" cy="4547745"/>
          </a:xfrm>
          <a:prstGeom prst="rect">
            <a:avLst/>
          </a:prstGeom>
          <a:noFill/>
          <a:ln>
            <a:noFill/>
          </a:ln>
        </p:spPr>
      </p:pic>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sz="quarter" idx="13"/>
          </p:nvPr>
        </p:nvSpPr>
        <p:spPr>
          <a:xfrm>
            <a:off x="1637071" y="1976284"/>
            <a:ext cx="7045244" cy="421115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dirty="0">
                <a:latin typeface="Calibri"/>
                <a:ea typeface="Calibri"/>
                <a:cs typeface="Calibri"/>
                <a:sym typeface="Calibri"/>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marL="342900" marR="0" lvl="0" indent="-342900" algn="l" rtl="0">
              <a:spcBef>
                <a:spcPts val="640"/>
              </a:spcBef>
              <a:buClr>
                <a:schemeClr val="dk1"/>
              </a:buClr>
              <a:buSzPct val="100000"/>
              <a:buFont typeface="Arial"/>
              <a:buNone/>
            </a:pPr>
            <a:endParaRPr sz="3200" b="0" i="0" u="none" strike="noStrike" cap="none" dirty="0">
              <a:latin typeface="Calibri"/>
              <a:ea typeface="Calibri"/>
              <a:cs typeface="Calibri"/>
              <a:sym typeface="Calibri"/>
            </a:endParaRPr>
          </a:p>
        </p:txBody>
      </p:sp>
      <p:sp>
        <p:nvSpPr>
          <p:cNvPr id="187" name="Shape 187"/>
          <p:cNvSpPr txBox="1">
            <a:spLocks noGrp="1"/>
          </p:cNvSpPr>
          <p:nvPr>
            <p:ph type="title"/>
          </p:nvPr>
        </p:nvSpPr>
        <p:spPr>
          <a:xfrm>
            <a:off x="249187" y="449826"/>
            <a:ext cx="8894813"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inyon Script"/>
              <a:buNone/>
            </a:pPr>
            <a:r>
              <a:rPr lang="en-US" sz="6000" b="1" i="0" u="none" strike="noStrike" cap="none" dirty="0">
                <a:latin typeface="Pinyon Script"/>
                <a:ea typeface="Pinyon Script"/>
                <a:cs typeface="Pinyon Script"/>
                <a:sym typeface="Pinyon Script"/>
              </a:rPr>
              <a:t>Preamble to the Constitution</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843548"/>
            <a:ext cx="7680960" cy="4343892"/>
          </a:xfrm>
        </p:spPr>
        <p:txBody>
          <a:bodyPr>
            <a:normAutofit/>
          </a:bodyPr>
          <a:lstStyle/>
          <a:p>
            <a:pPr marL="285750" indent="-285750" algn="ctr">
              <a:buFont typeface="Arial" pitchFamily="34" charset="0"/>
              <a:buChar char="•"/>
            </a:pPr>
            <a:r>
              <a:rPr lang="en-US" sz="4000" dirty="0"/>
              <a:t>Preamble</a:t>
            </a:r>
          </a:p>
          <a:p>
            <a:pPr marL="285750" indent="-285750" algn="ctr">
              <a:buFont typeface="Arial" pitchFamily="34" charset="0"/>
              <a:buChar char="•"/>
            </a:pPr>
            <a:endParaRPr lang="en-US" sz="4000" dirty="0"/>
          </a:p>
          <a:p>
            <a:pPr marL="285750" indent="-285750" algn="ctr">
              <a:buFont typeface="Arial" pitchFamily="34" charset="0"/>
              <a:buChar char="•"/>
            </a:pPr>
            <a:r>
              <a:rPr lang="en-US" sz="4000" dirty="0"/>
              <a:t>Articles 1- 7</a:t>
            </a:r>
          </a:p>
          <a:p>
            <a:pPr marL="285750" indent="-285750" algn="ctr">
              <a:buFont typeface="Arial" pitchFamily="34" charset="0"/>
              <a:buChar char="•"/>
            </a:pPr>
            <a:endParaRPr lang="en-US" sz="4000" dirty="0"/>
          </a:p>
          <a:p>
            <a:pPr marL="285750" indent="-285750" algn="ctr">
              <a:buFont typeface="Arial" pitchFamily="34" charset="0"/>
              <a:buChar char="•"/>
            </a:pPr>
            <a:r>
              <a:rPr lang="en-US" sz="4000" dirty="0"/>
              <a:t>Amendments</a:t>
            </a:r>
          </a:p>
        </p:txBody>
      </p:sp>
      <p:sp>
        <p:nvSpPr>
          <p:cNvPr id="3" name="Title 2"/>
          <p:cNvSpPr>
            <a:spLocks noGrp="1"/>
          </p:cNvSpPr>
          <p:nvPr>
            <p:ph type="title"/>
          </p:nvPr>
        </p:nvSpPr>
        <p:spPr>
          <a:xfrm>
            <a:off x="352426" y="228600"/>
            <a:ext cx="8631554" cy="1066800"/>
          </a:xfrm>
        </p:spPr>
        <p:txBody>
          <a:bodyPr>
            <a:noAutofit/>
          </a:bodyPr>
          <a:lstStyle/>
          <a:p>
            <a:pPr algn="ctr"/>
            <a:r>
              <a:rPr lang="en-US" b="1" dirty="0"/>
              <a:t>How is the Constitution Organized?</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7</a:t>
            </a:r>
          </a:p>
        </p:txBody>
      </p:sp>
    </p:spTree>
    <p:extLst>
      <p:ext uri="{BB962C8B-B14F-4D97-AF65-F5344CB8AC3E}">
        <p14:creationId xmlns:p14="http://schemas.microsoft.com/office/powerpoint/2010/main" val="387457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sz="quarter" idx="13"/>
          </p:nvPr>
        </p:nvSpPr>
        <p:spPr>
          <a:xfrm>
            <a:off x="701040" y="1244764"/>
            <a:ext cx="8031480" cy="45616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000" b="0" i="0" u="none" strike="noStrike" cap="none" dirty="0">
                <a:latin typeface="Calibri"/>
                <a:ea typeface="Calibri"/>
                <a:cs typeface="Calibri"/>
                <a:sym typeface="Calibri"/>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marL="342900" marR="0" lvl="0" indent="-342900" algn="l" rtl="0">
              <a:spcBef>
                <a:spcPts val="640"/>
              </a:spcBef>
              <a:buClr>
                <a:schemeClr val="dk1"/>
              </a:buClr>
              <a:buSzPct val="100000"/>
              <a:buFont typeface="Arial"/>
              <a:buNone/>
            </a:pPr>
            <a:endParaRPr sz="3200" b="0" i="0" u="none" strike="noStrike" cap="none" dirty="0">
              <a:latin typeface="Calibri"/>
              <a:ea typeface="Calibri"/>
              <a:cs typeface="Calibri"/>
              <a:sym typeface="Calibri"/>
            </a:endParaRPr>
          </a:p>
        </p:txBody>
      </p:sp>
      <p:sp>
        <p:nvSpPr>
          <p:cNvPr id="187" name="Shape 187"/>
          <p:cNvSpPr txBox="1">
            <a:spLocks noGrp="1"/>
          </p:cNvSpPr>
          <p:nvPr>
            <p:ph type="title"/>
          </p:nvPr>
        </p:nvSpPr>
        <p:spPr>
          <a:xfrm>
            <a:off x="249187" y="236466"/>
            <a:ext cx="8894813"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Pinyon Script"/>
              <a:buNone/>
            </a:pPr>
            <a:r>
              <a:rPr lang="en-US" sz="6000" b="1" i="0" u="none" strike="noStrike" cap="none" dirty="0">
                <a:latin typeface="Pinyon Script"/>
                <a:ea typeface="Pinyon Script"/>
                <a:cs typeface="Pinyon Script"/>
                <a:sym typeface="Pinyon Script"/>
              </a:rPr>
              <a:t>Preamble to the Constitution</a:t>
            </a:r>
          </a:p>
        </p:txBody>
      </p:sp>
      <p:sp>
        <p:nvSpPr>
          <p:cNvPr id="2" name="TextBox 1"/>
          <p:cNvSpPr txBox="1"/>
          <p:nvPr/>
        </p:nvSpPr>
        <p:spPr>
          <a:xfrm>
            <a:off x="701040" y="5090160"/>
            <a:ext cx="7741920" cy="1200329"/>
          </a:xfrm>
          <a:prstGeom prst="rect">
            <a:avLst/>
          </a:prstGeom>
          <a:noFill/>
          <a:ln>
            <a:solidFill>
              <a:srgbClr val="FFC000"/>
            </a:solidFill>
          </a:ln>
        </p:spPr>
        <p:txBody>
          <a:bodyPr wrap="square" rtlCol="0">
            <a:spAutoFit/>
          </a:bodyPr>
          <a:lstStyle/>
          <a:p>
            <a:pPr algn="ctr"/>
            <a:r>
              <a:rPr lang="en-US" sz="2400" dirty="0">
                <a:solidFill>
                  <a:srgbClr val="FFFF00"/>
                </a:solidFill>
              </a:rPr>
              <a:t>Respond  in your notebooks:  </a:t>
            </a:r>
          </a:p>
          <a:p>
            <a:pPr algn="ctr"/>
            <a:endParaRPr lang="en-US" sz="2400" dirty="0">
              <a:solidFill>
                <a:srgbClr val="FFFF00"/>
              </a:solidFill>
            </a:endParaRPr>
          </a:p>
          <a:p>
            <a:pPr algn="ctr"/>
            <a:r>
              <a:rPr lang="en-US" sz="2400" dirty="0">
                <a:solidFill>
                  <a:srgbClr val="FFFF00"/>
                </a:solidFill>
              </a:rPr>
              <a:t>What does “We the People” mean to you? </a:t>
            </a:r>
          </a:p>
        </p:txBody>
      </p:sp>
      <p:sp>
        <p:nvSpPr>
          <p:cNvPr id="5" name="TextBox 4"/>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8</a:t>
            </a:r>
          </a:p>
        </p:txBody>
      </p:sp>
    </p:spTree>
    <p:extLst>
      <p:ext uri="{BB962C8B-B14F-4D97-AF65-F5344CB8AC3E}">
        <p14:creationId xmlns:p14="http://schemas.microsoft.com/office/powerpoint/2010/main" val="10142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47394" y="1769807"/>
            <a:ext cx="7680960" cy="4373387"/>
          </a:xfrm>
        </p:spPr>
        <p:txBody>
          <a:bodyPr>
            <a:normAutofit fontScale="92500" lnSpcReduction="20000"/>
          </a:bodyPr>
          <a:lstStyle/>
          <a:p>
            <a:r>
              <a:rPr lang="en-US" sz="3200" b="1" dirty="0">
                <a:solidFill>
                  <a:schemeClr val="accent1">
                    <a:lumMod val="20000"/>
                    <a:lumOff val="80000"/>
                  </a:schemeClr>
                </a:solidFill>
              </a:rPr>
              <a:t>At the time the Constitution was drafted, not all people were included in this meaning:  </a:t>
            </a:r>
          </a:p>
          <a:p>
            <a:pPr marL="457200" indent="-457200">
              <a:buFont typeface="Arial" pitchFamily="34" charset="0"/>
              <a:buChar char="•"/>
            </a:pPr>
            <a:r>
              <a:rPr lang="en-US" sz="3000" b="1" dirty="0">
                <a:solidFill>
                  <a:schemeClr val="accent1">
                    <a:lumMod val="20000"/>
                    <a:lumOff val="80000"/>
                  </a:schemeClr>
                </a:solidFill>
              </a:rPr>
              <a:t>Enslaved people</a:t>
            </a:r>
          </a:p>
          <a:p>
            <a:pPr marL="457200" indent="-457200">
              <a:buFont typeface="Arial" pitchFamily="34" charset="0"/>
              <a:buChar char="•"/>
            </a:pPr>
            <a:r>
              <a:rPr lang="en-US" sz="3000" b="1" dirty="0">
                <a:solidFill>
                  <a:schemeClr val="accent1">
                    <a:lumMod val="20000"/>
                    <a:lumOff val="80000"/>
                  </a:schemeClr>
                </a:solidFill>
              </a:rPr>
              <a:t>Native Americans</a:t>
            </a:r>
          </a:p>
          <a:p>
            <a:pPr marL="457200" indent="-457200">
              <a:buFont typeface="Arial" pitchFamily="34" charset="0"/>
              <a:buChar char="•"/>
            </a:pPr>
            <a:r>
              <a:rPr lang="en-US" sz="3000" b="1" dirty="0">
                <a:solidFill>
                  <a:schemeClr val="accent1">
                    <a:lumMod val="20000"/>
                    <a:lumOff val="80000"/>
                  </a:schemeClr>
                </a:solidFill>
              </a:rPr>
              <a:t>Women</a:t>
            </a:r>
          </a:p>
          <a:p>
            <a:r>
              <a:rPr lang="en-US" sz="3200" b="1" dirty="0">
                <a:solidFill>
                  <a:schemeClr val="accent1">
                    <a:lumMod val="20000"/>
                    <a:lumOff val="80000"/>
                  </a:schemeClr>
                </a:solidFill>
              </a:rPr>
              <a:t> </a:t>
            </a:r>
          </a:p>
          <a:p>
            <a:endParaRPr lang="en-US" sz="2400" dirty="0">
              <a:solidFill>
                <a:schemeClr val="accent1">
                  <a:lumMod val="20000"/>
                  <a:lumOff val="80000"/>
                </a:schemeClr>
              </a:solidFill>
            </a:endParaRPr>
          </a:p>
          <a:p>
            <a:r>
              <a:rPr lang="en-US" sz="3200" b="1" u="sng" dirty="0">
                <a:solidFill>
                  <a:schemeClr val="accent1">
                    <a:lumMod val="20000"/>
                    <a:lumOff val="80000"/>
                  </a:schemeClr>
                </a:solidFill>
              </a:rPr>
              <a:t>Reflection</a:t>
            </a:r>
            <a:r>
              <a:rPr lang="en-US" sz="3200" b="1" dirty="0">
                <a:solidFill>
                  <a:schemeClr val="accent1">
                    <a:lumMod val="20000"/>
                    <a:lumOff val="80000"/>
                  </a:schemeClr>
                </a:solidFill>
              </a:rPr>
              <a:t>:   How does this compare to what you wrote in your “We the People” journal?</a:t>
            </a:r>
            <a:endParaRPr lang="en-US" sz="3200" dirty="0">
              <a:solidFill>
                <a:schemeClr val="accent1">
                  <a:lumMod val="20000"/>
                  <a:lumOff val="80000"/>
                </a:schemeClr>
              </a:solidFill>
            </a:endParaRPr>
          </a:p>
        </p:txBody>
      </p:sp>
      <p:sp>
        <p:nvSpPr>
          <p:cNvPr id="3" name="Title 2"/>
          <p:cNvSpPr>
            <a:spLocks noGrp="1"/>
          </p:cNvSpPr>
          <p:nvPr>
            <p:ph type="title"/>
          </p:nvPr>
        </p:nvSpPr>
        <p:spPr>
          <a:xfrm>
            <a:off x="198120" y="198120"/>
            <a:ext cx="8763000" cy="1066800"/>
          </a:xfrm>
        </p:spPr>
        <p:txBody>
          <a:bodyPr>
            <a:noAutofit/>
          </a:bodyPr>
          <a:lstStyle/>
          <a:p>
            <a:r>
              <a:rPr lang="en-US" b="1" dirty="0"/>
              <a:t>Historical Context of “We the People”</a:t>
            </a:r>
          </a:p>
        </p:txBody>
      </p:sp>
      <p:sp>
        <p:nvSpPr>
          <p:cNvPr id="4" name="TextBox 3"/>
          <p:cNvSpPr txBox="1"/>
          <p:nvPr/>
        </p:nvSpPr>
        <p:spPr>
          <a:xfrm>
            <a:off x="8206740" y="6253938"/>
            <a:ext cx="777240" cy="307777"/>
          </a:xfrm>
          <a:prstGeom prst="rect">
            <a:avLst/>
          </a:prstGeom>
          <a:noFill/>
        </p:spPr>
        <p:txBody>
          <a:bodyPr wrap="square" rtlCol="0">
            <a:spAutoFit/>
          </a:bodyPr>
          <a:lstStyle/>
          <a:p>
            <a:r>
              <a:rPr lang="en-US" dirty="0">
                <a:solidFill>
                  <a:schemeClr val="tx1"/>
                </a:solidFill>
              </a:rPr>
              <a:t>9</a:t>
            </a:r>
          </a:p>
        </p:txBody>
      </p:sp>
    </p:spTree>
    <p:extLst>
      <p:ext uri="{BB962C8B-B14F-4D97-AF65-F5344CB8AC3E}">
        <p14:creationId xmlns:p14="http://schemas.microsoft.com/office/powerpoint/2010/main" val="19583131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1372</Words>
  <Application>Microsoft Office PowerPoint</Application>
  <PresentationFormat>On-screen Show (4:3)</PresentationFormat>
  <Paragraphs>199</Paragraphs>
  <Slides>32</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Pinyon Script</vt:lpstr>
      <vt:lpstr>Droid Sans</vt:lpstr>
      <vt:lpstr>Walter Turncoat</vt:lpstr>
      <vt:lpstr>Times New Roman</vt:lpstr>
      <vt:lpstr>Tunga</vt:lpstr>
      <vt:lpstr>Arial</vt:lpstr>
      <vt:lpstr>Open Sans</vt:lpstr>
      <vt:lpstr>Calibri</vt:lpstr>
      <vt:lpstr>Montserrat</vt:lpstr>
      <vt:lpstr>Corbel</vt:lpstr>
      <vt:lpstr>Tahoma</vt:lpstr>
      <vt:lpstr>Mercutio template</vt:lpstr>
      <vt:lpstr>Mylar</vt:lpstr>
      <vt:lpstr> What is the Social Compact in the United States?  How do you know?</vt:lpstr>
      <vt:lpstr>PowerPoint Presentation</vt:lpstr>
      <vt:lpstr>Questions to Consider:</vt:lpstr>
      <vt:lpstr>Constitution Writing: An Act of Intent</vt:lpstr>
      <vt:lpstr>Historical Context</vt:lpstr>
      <vt:lpstr>Preamble to the Constitution</vt:lpstr>
      <vt:lpstr>How is the Constitution Organized?</vt:lpstr>
      <vt:lpstr>Preamble to the Constitution</vt:lpstr>
      <vt:lpstr>Historical Context of “We the People”</vt:lpstr>
      <vt:lpstr>SIX GOALS OF THE CONSTITUTION</vt:lpstr>
      <vt:lpstr>To Form a More Perfect Union…</vt:lpstr>
      <vt:lpstr> To Form a More Perfect Union</vt:lpstr>
      <vt:lpstr>Establish Justice</vt:lpstr>
      <vt:lpstr>Establish Justice</vt:lpstr>
      <vt:lpstr>Insure Domestic Tranquility</vt:lpstr>
      <vt:lpstr>Insure Domestic Tranquility</vt:lpstr>
      <vt:lpstr>Provide for the Common Defense</vt:lpstr>
      <vt:lpstr>Provide for the Common Defense</vt:lpstr>
      <vt:lpstr>Provide for the Common Defense</vt:lpstr>
      <vt:lpstr>Promote the General Welfare</vt:lpstr>
      <vt:lpstr>Historical Context of the General Welfare</vt:lpstr>
      <vt:lpstr>PowerPoint Presentation</vt:lpstr>
      <vt:lpstr>Examples of General Welfare</vt:lpstr>
      <vt:lpstr>Reflecting on the General Welfare</vt:lpstr>
      <vt:lpstr>secure the Blessings of Liberty to ourselves and our Posterity</vt:lpstr>
      <vt:lpstr>secure the Blessings of Liberty to ourselves and our Posterity</vt:lpstr>
      <vt:lpstr>PowerPoint Presentation</vt:lpstr>
      <vt:lpstr>  Which is MOST important to you?  (choose only one)</vt:lpstr>
      <vt:lpstr>  Which is LEAST important to you?  (choose only 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Holloway, Virginia</dc:creator>
  <cp:lastModifiedBy>CLINT SABON</cp:lastModifiedBy>
  <cp:revision>90</cp:revision>
  <dcterms:modified xsi:type="dcterms:W3CDTF">2018-12-31T02:11:56Z</dcterms:modified>
</cp:coreProperties>
</file>