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87" r:id="rId2"/>
    <p:sldId id="289" r:id="rId3"/>
    <p:sldId id="256" r:id="rId4"/>
    <p:sldId id="288" r:id="rId5"/>
    <p:sldId id="291" r:id="rId6"/>
    <p:sldId id="290" r:id="rId7"/>
    <p:sldId id="294" r:id="rId8"/>
    <p:sldId id="262" r:id="rId9"/>
    <p:sldId id="296" r:id="rId10"/>
    <p:sldId id="295" r:id="rId11"/>
    <p:sldId id="304" r:id="rId12"/>
    <p:sldId id="303" r:id="rId13"/>
    <p:sldId id="297" r:id="rId14"/>
    <p:sldId id="299" r:id="rId15"/>
    <p:sldId id="305" r:id="rId16"/>
    <p:sldId id="306" r:id="rId17"/>
    <p:sldId id="300" r:id="rId18"/>
    <p:sldId id="301" r:id="rId19"/>
    <p:sldId id="302" r:id="rId20"/>
    <p:sldId id="285" r:id="rId21"/>
    <p:sldId id="26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inzel" panose="020B0604020202020204" charset="0"/>
      <p:regular r:id="rId28"/>
      <p:bold r:id="rId29"/>
    </p:embeddedFont>
    <p:embeddedFont>
      <p:font typeface="Libre Baskerville" panose="020B0604020202020204" charset="0"/>
      <p:regular r:id="rId30"/>
      <p:bold r:id="rId31"/>
      <p:italic r:id="rId32"/>
    </p:embeddedFont>
    <p:embeddedFont>
      <p:font typeface="Rockwell" panose="020606030202050204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D5A773-2D70-439A-82E7-7AB1FE58BAE3}">
  <a:tblStyle styleId="{1BD5A773-2D70-439A-82E7-7AB1FE58BAE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0185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117D532-C999-4EB1-A8B6-88638E0FCE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62174" y="785200"/>
            <a:ext cx="7418913" cy="3572912"/>
          </a:xfrm>
          <a:custGeom>
            <a:avLst/>
            <a:gdLst/>
            <a:ahLst/>
            <a:cxnLst/>
            <a:rect l="0" t="0" r="0" b="0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290775" y="1991825"/>
            <a:ext cx="65625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350935" y="424375"/>
            <a:ext cx="442142" cy="612195"/>
          </a:xfrm>
          <a:custGeom>
            <a:avLst/>
            <a:gdLst/>
            <a:ahLst/>
            <a:cxnLst/>
            <a:rect l="0" t="0" r="0" b="0"/>
            <a:pathLst>
              <a:path w="24448" h="33851" extrusionOk="0">
                <a:moveTo>
                  <a:pt x="7899" y="1881"/>
                </a:moveTo>
                <a:lnTo>
                  <a:pt x="8369" y="2821"/>
                </a:lnTo>
                <a:lnTo>
                  <a:pt x="7711" y="4138"/>
                </a:lnTo>
                <a:lnTo>
                  <a:pt x="6864" y="4984"/>
                </a:lnTo>
                <a:lnTo>
                  <a:pt x="6676" y="5266"/>
                </a:lnTo>
                <a:lnTo>
                  <a:pt x="6582" y="5642"/>
                </a:lnTo>
                <a:lnTo>
                  <a:pt x="6676" y="6018"/>
                </a:lnTo>
                <a:lnTo>
                  <a:pt x="6864" y="6300"/>
                </a:lnTo>
                <a:lnTo>
                  <a:pt x="7523" y="6958"/>
                </a:lnTo>
                <a:lnTo>
                  <a:pt x="7523" y="9027"/>
                </a:lnTo>
                <a:lnTo>
                  <a:pt x="6206" y="10343"/>
                </a:lnTo>
                <a:lnTo>
                  <a:pt x="4702" y="10343"/>
                </a:lnTo>
                <a:lnTo>
                  <a:pt x="4702" y="6864"/>
                </a:lnTo>
                <a:lnTo>
                  <a:pt x="5548" y="5172"/>
                </a:lnTo>
                <a:lnTo>
                  <a:pt x="5642" y="4984"/>
                </a:lnTo>
                <a:lnTo>
                  <a:pt x="5642" y="4702"/>
                </a:lnTo>
                <a:lnTo>
                  <a:pt x="5642" y="3103"/>
                </a:lnTo>
                <a:lnTo>
                  <a:pt x="6206" y="1881"/>
                </a:lnTo>
                <a:close/>
                <a:moveTo>
                  <a:pt x="9403" y="8087"/>
                </a:moveTo>
                <a:lnTo>
                  <a:pt x="11848" y="9309"/>
                </a:lnTo>
                <a:lnTo>
                  <a:pt x="12130" y="9403"/>
                </a:lnTo>
                <a:lnTo>
                  <a:pt x="12412" y="9403"/>
                </a:lnTo>
                <a:lnTo>
                  <a:pt x="16925" y="8651"/>
                </a:lnTo>
                <a:lnTo>
                  <a:pt x="16925" y="9591"/>
                </a:lnTo>
                <a:lnTo>
                  <a:pt x="13164" y="10343"/>
                </a:lnTo>
                <a:lnTo>
                  <a:pt x="10344" y="10343"/>
                </a:lnTo>
                <a:lnTo>
                  <a:pt x="10061" y="10437"/>
                </a:lnTo>
                <a:lnTo>
                  <a:pt x="9873" y="10531"/>
                </a:lnTo>
                <a:lnTo>
                  <a:pt x="9591" y="10720"/>
                </a:lnTo>
                <a:lnTo>
                  <a:pt x="9497" y="11002"/>
                </a:lnTo>
                <a:lnTo>
                  <a:pt x="8745" y="13164"/>
                </a:lnTo>
                <a:lnTo>
                  <a:pt x="4702" y="13164"/>
                </a:lnTo>
                <a:lnTo>
                  <a:pt x="4702" y="12224"/>
                </a:lnTo>
                <a:lnTo>
                  <a:pt x="6582" y="12224"/>
                </a:lnTo>
                <a:lnTo>
                  <a:pt x="6959" y="12130"/>
                </a:lnTo>
                <a:lnTo>
                  <a:pt x="7335" y="11942"/>
                </a:lnTo>
                <a:lnTo>
                  <a:pt x="9215" y="10061"/>
                </a:lnTo>
                <a:lnTo>
                  <a:pt x="9403" y="9779"/>
                </a:lnTo>
                <a:lnTo>
                  <a:pt x="9403" y="9403"/>
                </a:lnTo>
                <a:lnTo>
                  <a:pt x="9403" y="8087"/>
                </a:lnTo>
                <a:close/>
                <a:moveTo>
                  <a:pt x="21627" y="13540"/>
                </a:moveTo>
                <a:lnTo>
                  <a:pt x="22379" y="14951"/>
                </a:lnTo>
                <a:lnTo>
                  <a:pt x="22003" y="15045"/>
                </a:lnTo>
                <a:lnTo>
                  <a:pt x="21345" y="15045"/>
                </a:lnTo>
                <a:lnTo>
                  <a:pt x="20969" y="14951"/>
                </a:lnTo>
                <a:lnTo>
                  <a:pt x="21627" y="13540"/>
                </a:lnTo>
                <a:close/>
                <a:moveTo>
                  <a:pt x="2821" y="8275"/>
                </a:moveTo>
                <a:lnTo>
                  <a:pt x="2821" y="11284"/>
                </a:lnTo>
                <a:lnTo>
                  <a:pt x="2821" y="14105"/>
                </a:lnTo>
                <a:lnTo>
                  <a:pt x="2821" y="16549"/>
                </a:lnTo>
                <a:lnTo>
                  <a:pt x="1881" y="15609"/>
                </a:lnTo>
                <a:lnTo>
                  <a:pt x="1881" y="9685"/>
                </a:lnTo>
                <a:lnTo>
                  <a:pt x="2821" y="8275"/>
                </a:lnTo>
                <a:close/>
                <a:moveTo>
                  <a:pt x="14105" y="15327"/>
                </a:moveTo>
                <a:lnTo>
                  <a:pt x="14857" y="16643"/>
                </a:lnTo>
                <a:lnTo>
                  <a:pt x="14481" y="16737"/>
                </a:lnTo>
                <a:lnTo>
                  <a:pt x="14105" y="16831"/>
                </a:lnTo>
                <a:lnTo>
                  <a:pt x="13823" y="16737"/>
                </a:lnTo>
                <a:lnTo>
                  <a:pt x="13446" y="16643"/>
                </a:lnTo>
                <a:lnTo>
                  <a:pt x="14105" y="15327"/>
                </a:lnTo>
                <a:close/>
                <a:moveTo>
                  <a:pt x="8181" y="15045"/>
                </a:moveTo>
                <a:lnTo>
                  <a:pt x="7147" y="18900"/>
                </a:lnTo>
                <a:lnTo>
                  <a:pt x="4702" y="16549"/>
                </a:lnTo>
                <a:lnTo>
                  <a:pt x="4702" y="15045"/>
                </a:lnTo>
                <a:close/>
                <a:moveTo>
                  <a:pt x="9403" y="17772"/>
                </a:moveTo>
                <a:lnTo>
                  <a:pt x="10532" y="22379"/>
                </a:lnTo>
                <a:lnTo>
                  <a:pt x="8651" y="20404"/>
                </a:lnTo>
                <a:lnTo>
                  <a:pt x="8933" y="19370"/>
                </a:lnTo>
                <a:lnTo>
                  <a:pt x="9403" y="17772"/>
                </a:lnTo>
                <a:close/>
                <a:moveTo>
                  <a:pt x="3574" y="21721"/>
                </a:moveTo>
                <a:lnTo>
                  <a:pt x="4514" y="22755"/>
                </a:lnTo>
                <a:lnTo>
                  <a:pt x="2821" y="26516"/>
                </a:lnTo>
                <a:lnTo>
                  <a:pt x="3574" y="21721"/>
                </a:lnTo>
                <a:close/>
                <a:moveTo>
                  <a:pt x="3762" y="18242"/>
                </a:moveTo>
                <a:lnTo>
                  <a:pt x="12412" y="26798"/>
                </a:lnTo>
                <a:lnTo>
                  <a:pt x="12600" y="27645"/>
                </a:lnTo>
                <a:lnTo>
                  <a:pt x="12600" y="27645"/>
                </a:lnTo>
                <a:lnTo>
                  <a:pt x="11848" y="27362"/>
                </a:lnTo>
                <a:lnTo>
                  <a:pt x="3197" y="18806"/>
                </a:lnTo>
                <a:lnTo>
                  <a:pt x="3762" y="18242"/>
                </a:lnTo>
                <a:close/>
                <a:moveTo>
                  <a:pt x="6018" y="24165"/>
                </a:moveTo>
                <a:lnTo>
                  <a:pt x="10532" y="28773"/>
                </a:lnTo>
                <a:lnTo>
                  <a:pt x="11848" y="31970"/>
                </a:lnTo>
                <a:lnTo>
                  <a:pt x="2445" y="31970"/>
                </a:lnTo>
                <a:lnTo>
                  <a:pt x="6018" y="24165"/>
                </a:lnTo>
                <a:close/>
                <a:moveTo>
                  <a:pt x="5642" y="0"/>
                </a:moveTo>
                <a:lnTo>
                  <a:pt x="5454" y="94"/>
                </a:lnTo>
                <a:lnTo>
                  <a:pt x="5172" y="188"/>
                </a:lnTo>
                <a:lnTo>
                  <a:pt x="4984" y="282"/>
                </a:lnTo>
                <a:lnTo>
                  <a:pt x="4890" y="565"/>
                </a:lnTo>
                <a:lnTo>
                  <a:pt x="3950" y="2445"/>
                </a:lnTo>
                <a:lnTo>
                  <a:pt x="3856" y="2633"/>
                </a:lnTo>
                <a:lnTo>
                  <a:pt x="3762" y="2821"/>
                </a:lnTo>
                <a:lnTo>
                  <a:pt x="3762" y="4514"/>
                </a:lnTo>
                <a:lnTo>
                  <a:pt x="3197" y="5642"/>
                </a:lnTo>
                <a:lnTo>
                  <a:pt x="2821" y="5642"/>
                </a:lnTo>
                <a:lnTo>
                  <a:pt x="2445" y="5736"/>
                </a:lnTo>
                <a:lnTo>
                  <a:pt x="2257" y="5924"/>
                </a:lnTo>
                <a:lnTo>
                  <a:pt x="2069" y="6112"/>
                </a:lnTo>
                <a:lnTo>
                  <a:pt x="189" y="8933"/>
                </a:lnTo>
                <a:lnTo>
                  <a:pt x="94" y="9121"/>
                </a:lnTo>
                <a:lnTo>
                  <a:pt x="0" y="9403"/>
                </a:lnTo>
                <a:lnTo>
                  <a:pt x="0" y="15985"/>
                </a:lnTo>
                <a:lnTo>
                  <a:pt x="94" y="16361"/>
                </a:lnTo>
                <a:lnTo>
                  <a:pt x="283" y="16643"/>
                </a:lnTo>
                <a:lnTo>
                  <a:pt x="1505" y="17866"/>
                </a:lnTo>
                <a:lnTo>
                  <a:pt x="1223" y="18148"/>
                </a:lnTo>
                <a:lnTo>
                  <a:pt x="1035" y="18430"/>
                </a:lnTo>
                <a:lnTo>
                  <a:pt x="941" y="18806"/>
                </a:lnTo>
                <a:lnTo>
                  <a:pt x="1035" y="19182"/>
                </a:lnTo>
                <a:lnTo>
                  <a:pt x="1223" y="19464"/>
                </a:lnTo>
                <a:lnTo>
                  <a:pt x="1881" y="20028"/>
                </a:lnTo>
                <a:lnTo>
                  <a:pt x="0" y="32816"/>
                </a:lnTo>
                <a:lnTo>
                  <a:pt x="94" y="33192"/>
                </a:lnTo>
                <a:lnTo>
                  <a:pt x="283" y="33568"/>
                </a:lnTo>
                <a:lnTo>
                  <a:pt x="565" y="33756"/>
                </a:lnTo>
                <a:lnTo>
                  <a:pt x="941" y="33850"/>
                </a:lnTo>
                <a:lnTo>
                  <a:pt x="13446" y="33850"/>
                </a:lnTo>
                <a:lnTo>
                  <a:pt x="13634" y="33756"/>
                </a:lnTo>
                <a:lnTo>
                  <a:pt x="14011" y="33474"/>
                </a:lnTo>
                <a:lnTo>
                  <a:pt x="14105" y="33004"/>
                </a:lnTo>
                <a:lnTo>
                  <a:pt x="14105" y="32816"/>
                </a:lnTo>
                <a:lnTo>
                  <a:pt x="14105" y="32628"/>
                </a:lnTo>
                <a:lnTo>
                  <a:pt x="12976" y="29807"/>
                </a:lnTo>
                <a:lnTo>
                  <a:pt x="12976" y="29807"/>
                </a:lnTo>
                <a:lnTo>
                  <a:pt x="13823" y="30089"/>
                </a:lnTo>
                <a:lnTo>
                  <a:pt x="14387" y="30089"/>
                </a:lnTo>
                <a:lnTo>
                  <a:pt x="14575" y="29995"/>
                </a:lnTo>
                <a:lnTo>
                  <a:pt x="14951" y="29713"/>
                </a:lnTo>
                <a:lnTo>
                  <a:pt x="15045" y="29337"/>
                </a:lnTo>
                <a:lnTo>
                  <a:pt x="15045" y="28867"/>
                </a:lnTo>
                <a:lnTo>
                  <a:pt x="14105" y="26046"/>
                </a:lnTo>
                <a:lnTo>
                  <a:pt x="14011" y="25858"/>
                </a:lnTo>
                <a:lnTo>
                  <a:pt x="13917" y="25670"/>
                </a:lnTo>
                <a:lnTo>
                  <a:pt x="13164" y="24918"/>
                </a:lnTo>
                <a:lnTo>
                  <a:pt x="10438" y="14199"/>
                </a:lnTo>
                <a:lnTo>
                  <a:pt x="11096" y="12224"/>
                </a:lnTo>
                <a:lnTo>
                  <a:pt x="13164" y="12224"/>
                </a:lnTo>
                <a:lnTo>
                  <a:pt x="13164" y="12976"/>
                </a:lnTo>
                <a:lnTo>
                  <a:pt x="11472" y="16549"/>
                </a:lnTo>
                <a:lnTo>
                  <a:pt x="11378" y="16831"/>
                </a:lnTo>
                <a:lnTo>
                  <a:pt x="11378" y="17113"/>
                </a:lnTo>
                <a:lnTo>
                  <a:pt x="11472" y="17396"/>
                </a:lnTo>
                <a:lnTo>
                  <a:pt x="11660" y="17584"/>
                </a:lnTo>
                <a:lnTo>
                  <a:pt x="12224" y="18054"/>
                </a:lnTo>
                <a:lnTo>
                  <a:pt x="12788" y="18430"/>
                </a:lnTo>
                <a:lnTo>
                  <a:pt x="13446" y="18618"/>
                </a:lnTo>
                <a:lnTo>
                  <a:pt x="14199" y="18712"/>
                </a:lnTo>
                <a:lnTo>
                  <a:pt x="14857" y="18618"/>
                </a:lnTo>
                <a:lnTo>
                  <a:pt x="15515" y="18430"/>
                </a:lnTo>
                <a:lnTo>
                  <a:pt x="16173" y="18054"/>
                </a:lnTo>
                <a:lnTo>
                  <a:pt x="16737" y="17584"/>
                </a:lnTo>
                <a:lnTo>
                  <a:pt x="16925" y="17396"/>
                </a:lnTo>
                <a:lnTo>
                  <a:pt x="17019" y="17113"/>
                </a:lnTo>
                <a:lnTo>
                  <a:pt x="17019" y="16831"/>
                </a:lnTo>
                <a:lnTo>
                  <a:pt x="16925" y="16549"/>
                </a:lnTo>
                <a:lnTo>
                  <a:pt x="15139" y="12976"/>
                </a:lnTo>
                <a:lnTo>
                  <a:pt x="15139" y="12036"/>
                </a:lnTo>
                <a:lnTo>
                  <a:pt x="17113" y="11566"/>
                </a:lnTo>
                <a:lnTo>
                  <a:pt x="17208" y="11848"/>
                </a:lnTo>
                <a:lnTo>
                  <a:pt x="17396" y="12036"/>
                </a:lnTo>
                <a:lnTo>
                  <a:pt x="17678" y="12224"/>
                </a:lnTo>
                <a:lnTo>
                  <a:pt x="17960" y="12224"/>
                </a:lnTo>
                <a:lnTo>
                  <a:pt x="18336" y="12130"/>
                </a:lnTo>
                <a:lnTo>
                  <a:pt x="18618" y="11942"/>
                </a:lnTo>
                <a:lnTo>
                  <a:pt x="18806" y="11660"/>
                </a:lnTo>
                <a:lnTo>
                  <a:pt x="18900" y="11284"/>
                </a:lnTo>
                <a:lnTo>
                  <a:pt x="18900" y="11096"/>
                </a:lnTo>
                <a:lnTo>
                  <a:pt x="20781" y="10626"/>
                </a:lnTo>
                <a:lnTo>
                  <a:pt x="20781" y="11190"/>
                </a:lnTo>
                <a:lnTo>
                  <a:pt x="18994" y="14763"/>
                </a:lnTo>
                <a:lnTo>
                  <a:pt x="18900" y="15045"/>
                </a:lnTo>
                <a:lnTo>
                  <a:pt x="18900" y="15327"/>
                </a:lnTo>
                <a:lnTo>
                  <a:pt x="18994" y="15609"/>
                </a:lnTo>
                <a:lnTo>
                  <a:pt x="19182" y="15891"/>
                </a:lnTo>
                <a:lnTo>
                  <a:pt x="19746" y="16361"/>
                </a:lnTo>
                <a:lnTo>
                  <a:pt x="20310" y="16643"/>
                </a:lnTo>
                <a:lnTo>
                  <a:pt x="20969" y="16925"/>
                </a:lnTo>
                <a:lnTo>
                  <a:pt x="22379" y="16925"/>
                </a:lnTo>
                <a:lnTo>
                  <a:pt x="23037" y="16643"/>
                </a:lnTo>
                <a:lnTo>
                  <a:pt x="23695" y="16361"/>
                </a:lnTo>
                <a:lnTo>
                  <a:pt x="24260" y="15891"/>
                </a:lnTo>
                <a:lnTo>
                  <a:pt x="24354" y="15703"/>
                </a:lnTo>
                <a:lnTo>
                  <a:pt x="24448" y="15515"/>
                </a:lnTo>
                <a:lnTo>
                  <a:pt x="24448" y="15045"/>
                </a:lnTo>
                <a:lnTo>
                  <a:pt x="24354" y="14763"/>
                </a:lnTo>
                <a:lnTo>
                  <a:pt x="22567" y="11190"/>
                </a:lnTo>
                <a:lnTo>
                  <a:pt x="22567" y="9403"/>
                </a:lnTo>
                <a:lnTo>
                  <a:pt x="22473" y="9027"/>
                </a:lnTo>
                <a:lnTo>
                  <a:pt x="22191" y="8651"/>
                </a:lnTo>
                <a:lnTo>
                  <a:pt x="21815" y="8463"/>
                </a:lnTo>
                <a:lnTo>
                  <a:pt x="21439" y="8463"/>
                </a:lnTo>
                <a:lnTo>
                  <a:pt x="18806" y="9121"/>
                </a:lnTo>
                <a:lnTo>
                  <a:pt x="18806" y="7523"/>
                </a:lnTo>
                <a:lnTo>
                  <a:pt x="18806" y="6582"/>
                </a:lnTo>
                <a:lnTo>
                  <a:pt x="18806" y="6206"/>
                </a:lnTo>
                <a:lnTo>
                  <a:pt x="18618" y="5924"/>
                </a:lnTo>
                <a:lnTo>
                  <a:pt x="18242" y="5736"/>
                </a:lnTo>
                <a:lnTo>
                  <a:pt x="17866" y="5642"/>
                </a:lnTo>
                <a:lnTo>
                  <a:pt x="17490" y="5736"/>
                </a:lnTo>
                <a:lnTo>
                  <a:pt x="17208" y="5924"/>
                </a:lnTo>
                <a:lnTo>
                  <a:pt x="17019" y="6206"/>
                </a:lnTo>
                <a:lnTo>
                  <a:pt x="16925" y="6582"/>
                </a:lnTo>
                <a:lnTo>
                  <a:pt x="16925" y="6770"/>
                </a:lnTo>
                <a:lnTo>
                  <a:pt x="12412" y="7523"/>
                </a:lnTo>
                <a:lnTo>
                  <a:pt x="9027" y="5830"/>
                </a:lnTo>
                <a:lnTo>
                  <a:pt x="8839" y="5642"/>
                </a:lnTo>
                <a:lnTo>
                  <a:pt x="9121" y="5360"/>
                </a:lnTo>
                <a:lnTo>
                  <a:pt x="9309" y="5172"/>
                </a:lnTo>
                <a:lnTo>
                  <a:pt x="10249" y="3291"/>
                </a:lnTo>
                <a:lnTo>
                  <a:pt x="10344" y="3103"/>
                </a:lnTo>
                <a:lnTo>
                  <a:pt x="10344" y="2915"/>
                </a:lnTo>
                <a:lnTo>
                  <a:pt x="10344" y="2633"/>
                </a:lnTo>
                <a:lnTo>
                  <a:pt x="10249" y="2445"/>
                </a:lnTo>
                <a:lnTo>
                  <a:pt x="9309" y="565"/>
                </a:lnTo>
                <a:lnTo>
                  <a:pt x="9215" y="377"/>
                </a:lnTo>
                <a:lnTo>
                  <a:pt x="9027" y="188"/>
                </a:lnTo>
                <a:lnTo>
                  <a:pt x="8745" y="94"/>
                </a:lnTo>
                <a:lnTo>
                  <a:pt x="84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582050" y="548125"/>
            <a:ext cx="7979900" cy="4047250"/>
          </a:xfrm>
          <a:custGeom>
            <a:avLst/>
            <a:gdLst/>
            <a:ahLst/>
            <a:cxnLst/>
            <a:rect l="0" t="0" r="0" b="0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89575" y="2161800"/>
            <a:ext cx="61646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buSzPct val="100000"/>
              <a:defRPr sz="2400" i="1"/>
            </a:lvl2pPr>
            <a:lvl3pPr lvl="2" algn="ctr" rtl="0">
              <a:spcBef>
                <a:spcPts val="0"/>
              </a:spcBef>
              <a:buSzPct val="100000"/>
              <a:defRPr sz="2400"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>
              <a:spcBef>
                <a:spcPts val="0"/>
              </a:spcBef>
              <a:buSzPct val="100000"/>
              <a:defRPr sz="2400" i="1"/>
            </a:lvl9pPr>
          </a:lstStyle>
          <a:p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4023150" y="241925"/>
            <a:ext cx="10977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337275" y="556599"/>
            <a:ext cx="6469500" cy="793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80600" y="1477750"/>
            <a:ext cx="3583499" cy="3448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79897" y="1477750"/>
            <a:ext cx="3583499" cy="3448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" name="Shape 31"/>
          <p:cNvSpPr/>
          <p:nvPr/>
        </p:nvSpPr>
        <p:spPr>
          <a:xfrm>
            <a:off x="4376962" y="429325"/>
            <a:ext cx="390121" cy="390132"/>
          </a:xfrm>
          <a:custGeom>
            <a:avLst/>
            <a:gdLst/>
            <a:ahLst/>
            <a:cxnLst/>
            <a:rect l="0" t="0" r="0" b="0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52A069-1D77-4A22-B2AA-B7416D1A9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blue_red_gradient.png"/>
          <p:cNvPicPr preferRelativeResize="0"/>
          <p:nvPr/>
        </p:nvPicPr>
        <p:blipFill>
          <a:blip r:embed="rId7">
            <a:alphaModFix amt="8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37275" y="556599"/>
            <a:ext cx="6469500" cy="7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Cinzel"/>
              <a:buNone/>
              <a:defRPr sz="18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337275" y="1476918"/>
            <a:ext cx="6469500" cy="344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Libre Baskerville"/>
              <a:buChar char="▣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Libre Baskerville"/>
              <a:buChar char="□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8700"/>
            <a:ext cx="3352800" cy="3619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8623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inzel" charset="0"/>
              </a:rPr>
              <a:t>Examining an Image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90803"/>
            <a:ext cx="1879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1062372"/>
            <a:ext cx="3124200" cy="23391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>
                <a:latin typeface="Rockwell" pitchFamily="18" charset="0"/>
              </a:rPr>
              <a:t>What do you see?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3400" y="4648200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105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/>
          <p:nvPr/>
        </p:nvSpPr>
        <p:spPr>
          <a:xfrm>
            <a:off x="6803572" y="3052539"/>
            <a:ext cx="2078890" cy="1960357"/>
          </a:xfrm>
          <a:prstGeom prst="gear9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7011621" y="3475732"/>
            <a:ext cx="1619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Written Constitution with Delegated Powers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09550"/>
            <a:ext cx="8001000" cy="907941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inzel" charset="0"/>
              </a:rPr>
              <a:t>Constitutional Mechanism:  </a:t>
            </a:r>
          </a:p>
          <a:p>
            <a:endParaRPr lang="en-US" sz="1050" b="1" dirty="0">
              <a:solidFill>
                <a:schemeClr val="bg1"/>
              </a:solidFill>
              <a:latin typeface="Cinzel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inzel" charset="0"/>
              </a:rPr>
              <a:t>Written Constitution with Delegated Powers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1398240"/>
            <a:ext cx="77724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Rockwell" pitchFamily="18" charset="0"/>
              </a:rPr>
              <a:t>Examples of Delegated Powers Listed in Article I, Section 8:</a:t>
            </a: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en-US" sz="1800" dirty="0">
                <a:latin typeface="Rockwell" pitchFamily="18" charset="0"/>
              </a:rPr>
              <a:t>The Congress shall have Power To lay and collect Taxes…;</a:t>
            </a: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en-US" sz="1800" dirty="0">
                <a:latin typeface="Rockwell" pitchFamily="18" charset="0"/>
              </a:rPr>
              <a:t>To borrow money on the credit of the United States;</a:t>
            </a: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en-US" sz="1800" dirty="0">
                <a:latin typeface="Rockwell" pitchFamily="18" charset="0"/>
              </a:rPr>
              <a:t>To regulate Commerce with foreign Nations, and among the several States, and with the Indian Tribes;…</a:t>
            </a: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en-US" sz="1800" dirty="0">
                <a:latin typeface="Rockwell" pitchFamily="18" charset="0"/>
              </a:rPr>
              <a:t>To coin Money, regulate the Value thereof, …</a:t>
            </a: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en-US" sz="1800" dirty="0">
                <a:latin typeface="Rockwell" pitchFamily="18" charset="0"/>
              </a:rPr>
              <a:t>To establish Post Offices …</a:t>
            </a: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en-US" sz="1800" dirty="0">
                <a:latin typeface="Rockwell" pitchFamily="18" charset="0"/>
              </a:rPr>
              <a:t>To constitute Tribunals inferior to the supreme Court;…</a:t>
            </a: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en-US" sz="1800" dirty="0">
                <a:latin typeface="Rockwell" pitchFamily="18" charset="0"/>
              </a:rPr>
              <a:t>To declare War…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5435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/>
          <p:nvPr/>
        </p:nvSpPr>
        <p:spPr>
          <a:xfrm>
            <a:off x="6803572" y="3052539"/>
            <a:ext cx="2078890" cy="1960357"/>
          </a:xfrm>
          <a:prstGeom prst="gear9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7033392" y="3818572"/>
            <a:ext cx="161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Federalism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09550"/>
            <a:ext cx="8001000" cy="9079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inzel" charset="0"/>
              </a:rPr>
              <a:t>Constitutional Mechanism:  </a:t>
            </a:r>
          </a:p>
          <a:p>
            <a:endParaRPr lang="en-US" sz="1050" b="1" dirty="0">
              <a:latin typeface="Cinzel" charset="0"/>
            </a:endParaRPr>
          </a:p>
          <a:p>
            <a:r>
              <a:rPr lang="en-US" sz="2400" b="1" dirty="0">
                <a:latin typeface="Cinzel" charset="0"/>
              </a:rPr>
              <a:t>Federalism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6350"/>
            <a:ext cx="3962400" cy="33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6478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/>
          <p:nvPr/>
        </p:nvSpPr>
        <p:spPr>
          <a:xfrm>
            <a:off x="6803572" y="3052539"/>
            <a:ext cx="2078890" cy="1960357"/>
          </a:xfrm>
          <a:prstGeom prst="gear9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7033392" y="3818572"/>
            <a:ext cx="161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Federalism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09550"/>
            <a:ext cx="8001000" cy="9079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inzel" charset="0"/>
              </a:rPr>
              <a:t>Constitutional Mechanism:  </a:t>
            </a:r>
          </a:p>
          <a:p>
            <a:endParaRPr lang="en-US" sz="1050" b="1" dirty="0">
              <a:latin typeface="Cinzel" charset="0"/>
            </a:endParaRPr>
          </a:p>
          <a:p>
            <a:r>
              <a:rPr lang="en-US" sz="2400" b="1" dirty="0">
                <a:latin typeface="Cinzel" charset="0"/>
              </a:rPr>
              <a:t>Federalism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581150"/>
            <a:ext cx="4648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Rockwell" pitchFamily="18" charset="0"/>
              </a:rPr>
              <a:t>The 10</a:t>
            </a:r>
            <a:r>
              <a:rPr lang="en-US" sz="2000" b="1" u="sng" baseline="30000" dirty="0">
                <a:latin typeface="Rockwell" pitchFamily="18" charset="0"/>
              </a:rPr>
              <a:t>th</a:t>
            </a:r>
            <a:r>
              <a:rPr lang="en-US" sz="2000" b="1" u="sng" dirty="0">
                <a:latin typeface="Rockwell" pitchFamily="18" charset="0"/>
              </a:rPr>
              <a:t> Amendment</a:t>
            </a:r>
          </a:p>
          <a:p>
            <a:endParaRPr lang="en-US" dirty="0">
              <a:latin typeface="Rockwell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latin typeface="Rockwell" pitchFamily="18" charset="0"/>
              </a:rPr>
              <a:t>“The powers not delegated to the United States by the Constitution, nor prohibited by it to the States, are reserved to the States respectively, or to the people.”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6241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/>
          <p:nvPr/>
        </p:nvSpPr>
        <p:spPr>
          <a:xfrm>
            <a:off x="6803572" y="3052539"/>
            <a:ext cx="2078890" cy="1960357"/>
          </a:xfrm>
          <a:prstGeom prst="gear9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7033392" y="3818572"/>
            <a:ext cx="161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Federalism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09550"/>
            <a:ext cx="8001000" cy="9079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inzel" charset="0"/>
              </a:rPr>
              <a:t>Constitutional Mechanism:  </a:t>
            </a:r>
          </a:p>
          <a:p>
            <a:endParaRPr lang="en-US" sz="1050" b="1" dirty="0">
              <a:latin typeface="Cinzel" charset="0"/>
            </a:endParaRPr>
          </a:p>
          <a:p>
            <a:r>
              <a:rPr lang="en-US" sz="2400" b="1" dirty="0">
                <a:latin typeface="Cinzel" charset="0"/>
              </a:rPr>
              <a:t>Federalism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6350"/>
            <a:ext cx="2081555" cy="177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328990"/>
            <a:ext cx="3695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ockwell" pitchFamily="18" charset="0"/>
              </a:rPr>
              <a:t>Which constitutional principles does this mechanism protect or promote?</a:t>
            </a:r>
          </a:p>
          <a:p>
            <a:endParaRPr lang="en-US" dirty="0">
              <a:latin typeface="Rockwell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Rockwell" pitchFamily="18" charset="0"/>
              </a:rPr>
              <a:t>Inalienable Rights/Social Compact?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Rockwell" pitchFamily="18" charset="0"/>
              </a:rPr>
              <a:t>Popular Sovereignty?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Rockwell" pitchFamily="18" charset="0"/>
              </a:rPr>
              <a:t>Rule of Law?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Rockwell" pitchFamily="18" charset="0"/>
              </a:rPr>
              <a:t>Limited Government?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Rockwell" pitchFamily="18" charset="0"/>
              </a:rPr>
              <a:t>Equality?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1976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10543" y="2440692"/>
            <a:ext cx="57912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latin typeface="Rockwell" pitchFamily="18" charset="0"/>
              </a:rPr>
              <a:t>Small Group Discussion: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Rockwell" pitchFamily="18" charset="0"/>
              </a:rPr>
              <a:t>How do we describe this mechanism?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Rockwell" pitchFamily="18" charset="0"/>
              </a:rPr>
              <a:t>Which principles of the constitution does this mechanism protect or promote?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Rockwell" pitchFamily="18" charset="0"/>
              </a:rPr>
              <a:t>How does this mechanism protect or promote these principles?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440692"/>
            <a:ext cx="2154942" cy="215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970" y="361950"/>
            <a:ext cx="8055429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latin typeface="Cinzel" charset="0"/>
              </a:rPr>
              <a:t>The Task:  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Cinzel" charset="0"/>
              </a:rPr>
              <a:t>Identify a reporter for your group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Cinzel" charset="0"/>
              </a:rPr>
              <a:t>Discuss the questions below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Cinzel" charset="0"/>
              </a:rPr>
              <a:t>Be prepared to share your group’s thinking with the whole class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416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7457" y="1395270"/>
            <a:ext cx="6085114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ckwell" pitchFamily="18" charset="0"/>
                <a:ea typeface="Times New Roman" pitchFamily="18" charset="0"/>
                <a:cs typeface="Arial" pitchFamily="34" charset="0"/>
              </a:rPr>
              <a:t>a way for citizens have a voice in their government by electing people to represent their interests and concerns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Example:  Elections for House, Senate, and President</a:t>
            </a:r>
          </a:p>
        </p:txBody>
      </p:sp>
      <p:sp>
        <p:nvSpPr>
          <p:cNvPr id="5" name="Shape 4"/>
          <p:cNvSpPr/>
          <p:nvPr/>
        </p:nvSpPr>
        <p:spPr>
          <a:xfrm>
            <a:off x="6629400" y="2876551"/>
            <a:ext cx="2253062" cy="2136346"/>
          </a:xfrm>
          <a:prstGeom prst="gear9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934200" y="3475732"/>
            <a:ext cx="169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Representative Government/ Republicanism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09550"/>
            <a:ext cx="8001000" cy="907941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inzel" charset="0"/>
              </a:rPr>
              <a:t>Constitutional Mechanism:  </a:t>
            </a:r>
          </a:p>
          <a:p>
            <a:endParaRPr lang="en-US" sz="1050" b="1" dirty="0">
              <a:solidFill>
                <a:schemeClr val="bg1"/>
              </a:solidFill>
              <a:latin typeface="Cinzel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inzel" charset="0"/>
              </a:rPr>
              <a:t>Representative Government/Republicanism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6" descr="Description: Image result for representative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00" y="1365334"/>
            <a:ext cx="1930400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3181350"/>
            <a:ext cx="4876800" cy="181588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Rockwell" pitchFamily="18" charset="0"/>
                <a:cs typeface="Arial" pitchFamily="34" charset="0"/>
              </a:rPr>
              <a:t>Principles Supported: </a:t>
            </a:r>
            <a:r>
              <a:rPr lang="en-US" sz="1600" b="1" u="sng" dirty="0">
                <a:solidFill>
                  <a:schemeClr val="bg1"/>
                </a:solidFill>
                <a:latin typeface="Rockwell" pitchFamily="18" charset="0"/>
                <a:cs typeface="Arial" pitchFamily="34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latin typeface="Rockwell" pitchFamily="18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Inalienable Rights/Social Compact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Popular Sovereignty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Limited Government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Rule of Law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2724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7457" y="1244843"/>
            <a:ext cx="6085114" cy="24699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Rockwell" pitchFamily="18" charset="0"/>
              </a:rPr>
              <a:t>a mechanism or constitutional structure that divides powers and responsibilities of government among the legislative, executive, and judicial branches</a:t>
            </a:r>
          </a:p>
          <a:p>
            <a:r>
              <a:rPr lang="en-US" sz="1050" dirty="0">
                <a:latin typeface="Rockwell" pitchFamily="18" charset="0"/>
              </a:rPr>
              <a:t> </a:t>
            </a:r>
          </a:p>
          <a:p>
            <a:r>
              <a:rPr lang="en-US" sz="1800" b="1" i="1" dirty="0">
                <a:latin typeface="Rockwell" pitchFamily="18" charset="0"/>
              </a:rPr>
              <a:t>Examples found in Articles I-III of the Constitution:</a:t>
            </a:r>
            <a:r>
              <a:rPr lang="en-US" sz="1800" dirty="0">
                <a:latin typeface="Rockwell" pitchFamily="18" charset="0"/>
              </a:rPr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Rockwell" pitchFamily="18" charset="0"/>
              </a:rPr>
              <a:t>Legislative branch has the power to pass laws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Rockwell" pitchFamily="18" charset="0"/>
              </a:rPr>
              <a:t>Executive branch has the power to execute the laws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Rockwell" pitchFamily="18" charset="0"/>
              </a:rPr>
              <a:t>Judicial branch has the power to interpret what the law means</a:t>
            </a:r>
            <a:r>
              <a:rPr lang="en-US" sz="1800" dirty="0"/>
              <a:t>.</a:t>
            </a:r>
            <a:endParaRPr lang="en-US" sz="1800" i="1" dirty="0">
              <a:latin typeface="Rockwell" pitchFamily="18" charset="0"/>
            </a:endParaRPr>
          </a:p>
        </p:txBody>
      </p:sp>
      <p:sp>
        <p:nvSpPr>
          <p:cNvPr id="5" name="Shape 4"/>
          <p:cNvSpPr/>
          <p:nvPr/>
        </p:nvSpPr>
        <p:spPr>
          <a:xfrm>
            <a:off x="6629400" y="2876551"/>
            <a:ext cx="2253062" cy="2136346"/>
          </a:xfrm>
          <a:prstGeom prst="gear9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934200" y="3652336"/>
            <a:ext cx="1696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Separation of Powers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57" y="209549"/>
            <a:ext cx="8001000" cy="907941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inzel" charset="0"/>
              </a:rPr>
              <a:t>Constitutional Mechanism:  </a:t>
            </a:r>
          </a:p>
          <a:p>
            <a:endParaRPr lang="en-US" sz="1050" b="1" dirty="0">
              <a:solidFill>
                <a:schemeClr val="bg1"/>
              </a:solidFill>
              <a:latin typeface="Cinzel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inzel" charset="0"/>
              </a:rPr>
              <a:t>Separation of Powers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772538"/>
            <a:ext cx="4876800" cy="1200329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Rockwell" pitchFamily="18" charset="0"/>
                <a:cs typeface="Arial" pitchFamily="34" charset="0"/>
              </a:rPr>
              <a:t>Principles Supported: </a:t>
            </a:r>
            <a:r>
              <a:rPr lang="en-US" sz="1600" b="1" u="sng" dirty="0">
                <a:solidFill>
                  <a:schemeClr val="bg1"/>
                </a:solidFill>
                <a:latin typeface="Rockwell" pitchFamily="18" charset="0"/>
                <a:cs typeface="Arial" pitchFamily="34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latin typeface="Rockwell" pitchFamily="18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Limited Government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Rule of Law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1" y="125071"/>
            <a:ext cx="2176862" cy="19848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2789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209550"/>
            <a:ext cx="8001000" cy="9079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inzel" charset="0"/>
              </a:rPr>
              <a:t>Constitutional Mechanism:  </a:t>
            </a:r>
          </a:p>
          <a:p>
            <a:endParaRPr lang="en-US" sz="1050" b="1" dirty="0">
              <a:solidFill>
                <a:schemeClr val="bg1"/>
              </a:solidFill>
              <a:latin typeface="Cinzel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inzel" charset="0"/>
              </a:rPr>
              <a:t>Checks and Balances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029" y="1428750"/>
            <a:ext cx="477883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Rockwell" pitchFamily="18" charset="0"/>
              </a:rPr>
              <a:t>A mechanism or constitutional structure that empowers each branch of government (legislative, executive, and judicial) to amend or veto acts of another branch</a:t>
            </a:r>
          </a:p>
          <a:p>
            <a:r>
              <a:rPr lang="en-US" dirty="0"/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07" y="133350"/>
            <a:ext cx="3942990" cy="296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4"/>
          <p:cNvSpPr/>
          <p:nvPr/>
        </p:nvSpPr>
        <p:spPr>
          <a:xfrm>
            <a:off x="6858000" y="3155554"/>
            <a:ext cx="1949598" cy="1854621"/>
          </a:xfrm>
          <a:prstGeom prst="gear9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304800" y="3155554"/>
            <a:ext cx="4876800" cy="16773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Rockwell" pitchFamily="18" charset="0"/>
                <a:cs typeface="Arial" pitchFamily="34" charset="0"/>
              </a:rPr>
              <a:t>Principles Supported: </a:t>
            </a:r>
            <a:r>
              <a:rPr lang="en-US" sz="1600" b="1" u="sng" dirty="0">
                <a:solidFill>
                  <a:schemeClr val="bg1"/>
                </a:solidFill>
                <a:latin typeface="Rockwell" pitchFamily="18" charset="0"/>
                <a:cs typeface="Arial" pitchFamily="34" charset="0"/>
              </a:rPr>
              <a:t> </a:t>
            </a:r>
          </a:p>
          <a:p>
            <a:endParaRPr lang="en-US" sz="1100" dirty="0">
              <a:solidFill>
                <a:schemeClr val="bg1"/>
              </a:solidFill>
              <a:latin typeface="Rockwell" pitchFamily="18" charset="0"/>
              <a:cs typeface="Arial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Inalienable Rights/Social Compact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Popular Sovereignty 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Limited Government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Rule of 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9102" y="3790476"/>
            <a:ext cx="161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Checks and Balances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03930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/>
          <p:nvPr/>
        </p:nvSpPr>
        <p:spPr>
          <a:xfrm>
            <a:off x="6803572" y="3052539"/>
            <a:ext cx="2078890" cy="1960357"/>
          </a:xfrm>
          <a:prstGeom prst="gear9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7033392" y="3768119"/>
            <a:ext cx="161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Amendment Process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09550"/>
            <a:ext cx="8001000" cy="907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inzel" charset="0"/>
              </a:rPr>
              <a:t>Constitutional Mechanism:  </a:t>
            </a:r>
          </a:p>
          <a:p>
            <a:endParaRPr lang="en-US" sz="1050" b="1" dirty="0">
              <a:solidFill>
                <a:schemeClr val="tx1"/>
              </a:solidFill>
              <a:latin typeface="Cinzel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inzel" charset="0"/>
              </a:rPr>
              <a:t>Amendment Process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3029" y="1276350"/>
            <a:ext cx="7772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ckwell" pitchFamily="18" charset="0"/>
              </a:rPr>
              <a:t>the method described in the Constitution by which the Constitution can be adapted to changes over time</a:t>
            </a:r>
          </a:p>
          <a:p>
            <a:r>
              <a:rPr lang="en-US" sz="1200" dirty="0">
                <a:solidFill>
                  <a:schemeClr val="bg1"/>
                </a:solidFill>
                <a:latin typeface="Rockwell" pitchFamily="18" charset="0"/>
              </a:rPr>
              <a:t> 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Rockwell" pitchFamily="18" charset="0"/>
              </a:rPr>
              <a:t>Example:  </a:t>
            </a:r>
            <a:r>
              <a:rPr lang="en-US" sz="2000" dirty="0">
                <a:solidFill>
                  <a:schemeClr val="bg1"/>
                </a:solidFill>
                <a:latin typeface="Rockwell" pitchFamily="18" charset="0"/>
              </a:rPr>
              <a:t>Article V of the U.S. Constitution provides for an amendment process.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57" y="3041297"/>
            <a:ext cx="4876800" cy="19543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Principles Supported: </a:t>
            </a:r>
            <a:r>
              <a:rPr lang="en-US" sz="1600" b="1" u="sng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 </a:t>
            </a:r>
          </a:p>
          <a:p>
            <a:endParaRPr lang="en-US" sz="1100" dirty="0">
              <a:solidFill>
                <a:schemeClr val="tx1"/>
              </a:solidFill>
              <a:latin typeface="Rockwell" pitchFamily="18" charset="0"/>
              <a:cs typeface="Arial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Rockwell" pitchFamily="18" charset="0"/>
              </a:rPr>
              <a:t>Inalienable Rights/Social Compact</a:t>
            </a:r>
          </a:p>
          <a:p>
            <a:r>
              <a:rPr lang="en-US" sz="1800" dirty="0">
                <a:solidFill>
                  <a:schemeClr val="tx1"/>
                </a:solidFill>
                <a:latin typeface="Rockwell" pitchFamily="18" charset="0"/>
              </a:rPr>
              <a:t>Popular Sovereignty </a:t>
            </a:r>
          </a:p>
          <a:p>
            <a:r>
              <a:rPr lang="en-US" sz="1800" dirty="0">
                <a:solidFill>
                  <a:schemeClr val="tx1"/>
                </a:solidFill>
                <a:latin typeface="Rockwell" pitchFamily="18" charset="0"/>
              </a:rPr>
              <a:t>Limited Government</a:t>
            </a:r>
          </a:p>
          <a:p>
            <a:r>
              <a:rPr lang="en-US" sz="1800" dirty="0">
                <a:solidFill>
                  <a:schemeClr val="tx1"/>
                </a:solidFill>
                <a:latin typeface="Rockwell" pitchFamily="18" charset="0"/>
              </a:rPr>
              <a:t>Rule of Law</a:t>
            </a:r>
          </a:p>
          <a:p>
            <a:r>
              <a:rPr lang="en-US" sz="1800" dirty="0">
                <a:solidFill>
                  <a:schemeClr val="tx1"/>
                </a:solidFill>
                <a:latin typeface="Rockwell" pitchFamily="18" charset="0"/>
              </a:rPr>
              <a:t>Equality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23006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/>
          <p:nvPr/>
        </p:nvSpPr>
        <p:spPr>
          <a:xfrm>
            <a:off x="6803572" y="3052539"/>
            <a:ext cx="2078890" cy="1960357"/>
          </a:xfrm>
          <a:prstGeom prst="gear9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7033392" y="3768119"/>
            <a:ext cx="161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Bill of Rights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09550"/>
            <a:ext cx="8001000" cy="9079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inzel" charset="0"/>
              </a:rPr>
              <a:t>Constitutional Mechanism:  </a:t>
            </a:r>
          </a:p>
          <a:p>
            <a:endParaRPr lang="en-US" sz="1050" b="1" dirty="0">
              <a:solidFill>
                <a:schemeClr val="tx1"/>
              </a:solidFill>
              <a:latin typeface="Cinzel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inzel" charset="0"/>
              </a:rPr>
              <a:t>Bill of Rights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1398240"/>
            <a:ext cx="5791200" cy="102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personal, political, and economic freedoms that are guaranteed from unjustified government interference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28" y="2844739"/>
            <a:ext cx="4876800" cy="19543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Principles Supported: </a:t>
            </a:r>
            <a:r>
              <a:rPr lang="en-US" sz="1600" b="1" u="sng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 </a:t>
            </a:r>
          </a:p>
          <a:p>
            <a:endParaRPr lang="en-US" sz="1100" dirty="0">
              <a:solidFill>
                <a:schemeClr val="tx1"/>
              </a:solidFill>
              <a:latin typeface="Rockwell" pitchFamily="18" charset="0"/>
              <a:cs typeface="Arial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Rockwell" pitchFamily="18" charset="0"/>
              </a:rPr>
              <a:t>Inalienable Rights/Social Compact</a:t>
            </a:r>
          </a:p>
          <a:p>
            <a:r>
              <a:rPr lang="en-US" sz="1800" dirty="0">
                <a:solidFill>
                  <a:schemeClr val="tx1"/>
                </a:solidFill>
                <a:latin typeface="Rockwell" pitchFamily="18" charset="0"/>
              </a:rPr>
              <a:t>Popular Sovereignty </a:t>
            </a:r>
          </a:p>
          <a:p>
            <a:r>
              <a:rPr lang="en-US" sz="1800" dirty="0">
                <a:solidFill>
                  <a:schemeClr val="tx1"/>
                </a:solidFill>
                <a:latin typeface="Rockwell" pitchFamily="18" charset="0"/>
              </a:rPr>
              <a:t>Limited Government</a:t>
            </a:r>
          </a:p>
          <a:p>
            <a:r>
              <a:rPr lang="en-US" sz="1800" dirty="0">
                <a:solidFill>
                  <a:schemeClr val="tx1"/>
                </a:solidFill>
                <a:latin typeface="Rockwell" pitchFamily="18" charset="0"/>
              </a:rPr>
              <a:t>Rule of Law</a:t>
            </a:r>
          </a:p>
          <a:p>
            <a:r>
              <a:rPr lang="en-US" sz="1800" dirty="0">
                <a:solidFill>
                  <a:schemeClr val="tx1"/>
                </a:solidFill>
                <a:latin typeface="Rockwell" pitchFamily="18" charset="0"/>
              </a:rPr>
              <a:t>Equality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9550"/>
            <a:ext cx="2212070" cy="262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32866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8700"/>
            <a:ext cx="3352800" cy="3619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7829" y="27807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inzel" charset="0"/>
              </a:rPr>
              <a:t>What is a </a:t>
            </a:r>
            <a:r>
              <a:rPr lang="en-US" sz="2400" b="1" dirty="0">
                <a:latin typeface="Cinzel" charset="0"/>
              </a:rPr>
              <a:t>foundation</a:t>
            </a:r>
            <a:r>
              <a:rPr lang="en-US" sz="2400" dirty="0">
                <a:latin typeface="Cinzel" charset="0"/>
              </a:rPr>
              <a:t>?</a:t>
            </a:r>
            <a:endParaRPr lang="en-US" sz="2400" b="1" dirty="0">
              <a:latin typeface="Cinze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900321"/>
            <a:ext cx="312420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ckwell" pitchFamily="18" charset="0"/>
              </a:rPr>
              <a:t>an underlying basis or principle for something</a:t>
            </a:r>
          </a:p>
          <a:p>
            <a:r>
              <a:rPr lang="en-US" sz="2400" dirty="0">
                <a:latin typeface="Rockwell" pitchFamily="18" charset="0"/>
              </a:rPr>
              <a:t> </a:t>
            </a:r>
          </a:p>
          <a:p>
            <a:r>
              <a:rPr lang="en-US" sz="2400" b="1" i="1" dirty="0">
                <a:latin typeface="Rockwell" pitchFamily="18" charset="0"/>
              </a:rPr>
              <a:t>Example: </a:t>
            </a:r>
            <a:r>
              <a:rPr lang="en-US" sz="2400" dirty="0">
                <a:latin typeface="Rockwell" pitchFamily="18" charset="0"/>
              </a:rPr>
              <a:t> The foundation of our government consists of five inherited principles.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400" y="4648200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77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9808"/>
            <a:ext cx="6629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0581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4400" y="2038350"/>
            <a:ext cx="7543800" cy="2362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-US" i="0" u="sng" dirty="0"/>
              <a:t>Benjamin Franklin on Popular Sovereignty</a:t>
            </a:r>
          </a:p>
          <a:p>
            <a:pPr lvl="0">
              <a:buNone/>
            </a:pPr>
            <a:endParaRPr lang="en-US" u="sng" dirty="0"/>
          </a:p>
          <a:p>
            <a:pPr lvl="0">
              <a:buNone/>
            </a:pPr>
            <a:endParaRPr lang="en-US" u="sng" dirty="0"/>
          </a:p>
          <a:p>
            <a:pPr lvl="0">
              <a:buNone/>
            </a:pPr>
            <a:r>
              <a:rPr lang="en-US" dirty="0"/>
              <a:t>"In free governments, the rulers are the servants and the people their superiors and sovereigns”</a:t>
            </a:r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r>
              <a:rPr lang="en-US" dirty="0"/>
              <a:t>Describe and </a:t>
            </a:r>
            <a:r>
              <a:rPr lang="en-US"/>
              <a:t>explain how at least </a:t>
            </a:r>
            <a:r>
              <a:rPr lang="en-US" dirty="0"/>
              <a:t>three constitutional mechanisms promote or protect popular sovereignty</a:t>
            </a:r>
          </a:p>
          <a:p>
            <a:pPr lvl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200" i="0" dirty="0">
                <a:solidFill>
                  <a:schemeClr val="bg1"/>
                </a:solidFill>
              </a:rPr>
              <a:t>Benjamin Franklin (2003). </a:t>
            </a:r>
            <a:r>
              <a:rPr lang="en-US" sz="1200" i="0" u="sng" dirty="0">
                <a:solidFill>
                  <a:schemeClr val="bg1"/>
                </a:solidFill>
              </a:rPr>
              <a:t>The Political Thought of Benjamin Franklin</a:t>
            </a:r>
            <a:r>
              <a:rPr lang="en-US" sz="1200" i="0" dirty="0">
                <a:solidFill>
                  <a:schemeClr val="bg1"/>
                </a:solidFill>
              </a:rPr>
              <a:t>. Edited by Ralph Ketchum; Hackett Publishing. p. 398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1290775" y="1991825"/>
            <a:ext cx="65625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2800" b="1" dirty="0"/>
              <a:t>How did the Framers of the Constitution use inherited principles to create a unique form of government  to empower “We the People”?</a:t>
            </a:r>
            <a:br>
              <a:rPr lang="en-US" dirty="0"/>
            </a:br>
            <a:br>
              <a:rPr lang="en-US" sz="2000" dirty="0"/>
            </a:br>
            <a:r>
              <a:rPr lang="en-US" sz="1600" b="1" dirty="0"/>
              <a:t>Lesson 5, Unit 2</a:t>
            </a:r>
            <a:endParaRPr lang="en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53400" y="4648200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5" descr="Description: Image result for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53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9800" y="133350"/>
            <a:ext cx="49895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inzel" charset="0"/>
                <a:ea typeface="Calibri" pitchFamily="34" charset="0"/>
                <a:cs typeface="Arial" pitchFamily="34" charset="0"/>
              </a:rPr>
              <a:t>So, what is a principle?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inzel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inzel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9856" y="2647950"/>
            <a:ext cx="6629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Rockwell" pitchFamily="18" charset="0"/>
                <a:ea typeface="Calibri" pitchFamily="34" charset="0"/>
                <a:cs typeface="Arial" pitchFamily="34" charset="0"/>
              </a:rPr>
              <a:t>a fundamental truth or proposition that serves as the foundation for a system of belief or behavior or for a chain of reasoning</a:t>
            </a:r>
            <a:endParaRPr lang="en-US" sz="2400" b="1" dirty="0">
              <a:solidFill>
                <a:schemeClr val="bg1"/>
              </a:solidFill>
              <a:latin typeface="Rockwell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115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urn and 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950"/>
            <a:ext cx="3200400" cy="41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5543" y="81915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ckwell" pitchFamily="18" charset="0"/>
              </a:rPr>
              <a:t>What are the fundamental principles that serve as a foundation for our system of government?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1113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p Ribbon 15"/>
          <p:cNvSpPr/>
          <p:nvPr/>
        </p:nvSpPr>
        <p:spPr>
          <a:xfrm>
            <a:off x="114422" y="57150"/>
            <a:ext cx="8790390" cy="977096"/>
          </a:xfrm>
          <a:prstGeom prst="ribbon2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76099" y="57151"/>
            <a:ext cx="40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Fundamental Constitutional Principles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07122"/>
              </p:ext>
            </p:extLst>
          </p:nvPr>
        </p:nvGraphicFramePr>
        <p:xfrm>
          <a:off x="196597" y="1276350"/>
          <a:ext cx="8708215" cy="33663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1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63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Rockwell" pitchFamily="18" charset="0"/>
                        </a:rPr>
                        <a:t>Inalienable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Rockwell" pitchFamily="18" charset="0"/>
                        </a:rPr>
                        <a:t> Rights/Social Compact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bg1"/>
                        </a:solidFill>
                        <a:latin typeface="Rockwell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Rockwell" pitchFamily="18" charset="0"/>
                      </a:endParaRPr>
                    </a:p>
                  </a:txBody>
                  <a:tcPr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Rockwell" pitchFamily="18" charset="0"/>
                        </a:rPr>
                        <a:t>Popular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Rockwell" pitchFamily="18" charset="0"/>
                        </a:rPr>
                        <a:t> Sovereignty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ckwell" pitchFamily="18" charset="0"/>
                      </a:endParaRPr>
                    </a:p>
                  </a:txBody>
                  <a:tcPr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Rockwell" pitchFamily="18" charset="0"/>
                        </a:rPr>
                        <a:t>Rule of Law</a:t>
                      </a:r>
                    </a:p>
                  </a:txBody>
                  <a:tcPr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Rockwell" pitchFamily="18" charset="0"/>
                        </a:rPr>
                        <a:t>Limited Government</a:t>
                      </a:r>
                    </a:p>
                  </a:txBody>
                  <a:tcPr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Rockwell" pitchFamily="18" charset="0"/>
                        </a:rPr>
                        <a:t>Equality</a:t>
                      </a:r>
                    </a:p>
                  </a:txBody>
                  <a:tcPr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28600" y="2114550"/>
            <a:ext cx="8676212" cy="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767263"/>
            <a:ext cx="457200" cy="273844"/>
          </a:xfrm>
        </p:spPr>
        <p:txBody>
          <a:bodyPr/>
          <a:lstStyle/>
          <a:p>
            <a:fld id="{8B52A069-1D77-4A22-B2AA-B7416D1A9C8F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28157"/>
            <a:ext cx="17526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an individual enters into society with certain basic rights and that no government can deny these rights</a:t>
            </a:r>
          </a:p>
          <a:p>
            <a:pPr marL="119063" indent="-119063">
              <a:buFont typeface="Arial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individuals willingly surrender some of their natural or inalienable rights in exchange for protection by the society in the form of laws and rules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6558" y="2114550"/>
            <a:ext cx="1661042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 authority of government is created and sustained by the consent of its people, who are the source of all political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People’s right and duty to “alter or abolish” government that acts against the common interest or threatens the safety of the people without cause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419350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governmental power is restricted by law, usually in a written constitution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4706" y="241935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people and institutions must follow the laws, which are fairly applied to everyone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2343150"/>
            <a:ext cx="1513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condition of being equal, or the same in quality, measure, esteem or value especially before the law</a:t>
            </a:r>
          </a:p>
        </p:txBody>
      </p:sp>
    </p:spTree>
    <p:extLst>
      <p:ext uri="{BB962C8B-B14F-4D97-AF65-F5344CB8AC3E}">
        <p14:creationId xmlns:p14="http://schemas.microsoft.com/office/powerpoint/2010/main" val="8586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6750"/>
            <a:ext cx="7620000" cy="793800"/>
          </a:xfrm>
        </p:spPr>
        <p:txBody>
          <a:bodyPr/>
          <a:lstStyle/>
          <a:p>
            <a:r>
              <a:rPr lang="en-US" sz="2400" b="1" dirty="0"/>
              <a:t>Comparing Principles and Mechanisms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>
              <a:buNone/>
            </a:pPr>
            <a:r>
              <a:rPr lang="en-US" b="1" u="sng" dirty="0"/>
              <a:t>Principle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fundamental truth or proposition that serves as the foundation for a system of belief or behavior or for a chain of reasoning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>
              <a:buNone/>
            </a:pPr>
            <a:r>
              <a:rPr lang="en-US" b="1" u="sng" dirty="0"/>
              <a:t>Mechanism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process or system that is used to produce a particular result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mage result for princip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75957"/>
            <a:ext cx="178879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mechanis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24258"/>
            <a:ext cx="1534160" cy="1534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0732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1452225" y="3411554"/>
            <a:ext cx="62393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Bring the attention of your audience over a key concept using icons or illustrations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" y="209550"/>
            <a:ext cx="9061663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/>
          <p:nvPr/>
        </p:nvSpPr>
        <p:spPr>
          <a:xfrm>
            <a:off x="6177080" y="110441"/>
            <a:ext cx="2300169" cy="2308909"/>
          </a:xfrm>
          <a:prstGeom prst="gear9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553200" y="449287"/>
            <a:ext cx="1690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Written Constitution with Delegated Powers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587" y="390532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inzel" charset="0"/>
              </a:rPr>
              <a:t>Constitutional Mechanism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79020"/>
              </p:ext>
            </p:extLst>
          </p:nvPr>
        </p:nvGraphicFramePr>
        <p:xfrm>
          <a:off x="381000" y="2724150"/>
          <a:ext cx="8458200" cy="1492504"/>
        </p:xfrm>
        <a:graphic>
          <a:graphicData uri="http://schemas.openxmlformats.org/drawingml/2006/table">
            <a:tbl>
              <a:tblPr firstRow="1" bandRow="1">
                <a:tableStyleId>{1BD5A773-2D70-439A-82E7-7AB1FE58BAE3}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Definition/Description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Where is it found?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Which foundational principles does this mechanism promote and/or protect?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05800" y="46291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65629986"/>
      </p:ext>
    </p:extLst>
  </p:cSld>
  <p:clrMapOvr>
    <a:masterClrMapping/>
  </p:clrMapOvr>
</p:sld>
</file>

<file path=ppt/theme/theme1.xml><?xml version="1.0" encoding="utf-8"?>
<a:theme xmlns:a="http://schemas.openxmlformats.org/drawingml/2006/main" name="Vicen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844</Words>
  <Application>Microsoft Office PowerPoint</Application>
  <PresentationFormat>On-screen Show (16:9)</PresentationFormat>
  <Paragraphs>186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Cinzel</vt:lpstr>
      <vt:lpstr>Rockwell</vt:lpstr>
      <vt:lpstr>Arial</vt:lpstr>
      <vt:lpstr>Times New Roman</vt:lpstr>
      <vt:lpstr>Libre Baskerville</vt:lpstr>
      <vt:lpstr>Vicentio template</vt:lpstr>
      <vt:lpstr>PowerPoint Presentation</vt:lpstr>
      <vt:lpstr>PowerPoint Presentation</vt:lpstr>
      <vt:lpstr>How did the Framers of the Constitution use inherited principles to create a unique form of government  to empower “We the People”?  Lesson 5, Unit 2</vt:lpstr>
      <vt:lpstr>PowerPoint Presentation</vt:lpstr>
      <vt:lpstr>PowerPoint Presentation</vt:lpstr>
      <vt:lpstr>PowerPoint Presentation</vt:lpstr>
      <vt:lpstr>Comparing Principles and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Bloom, Amy</dc:creator>
  <cp:lastModifiedBy>CLINT SABON</cp:lastModifiedBy>
  <cp:revision>46</cp:revision>
  <dcterms:modified xsi:type="dcterms:W3CDTF">2018-12-31T01:24:18Z</dcterms:modified>
</cp:coreProperties>
</file>