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5" r:id="rId3"/>
    <p:sldId id="268" r:id="rId4"/>
    <p:sldId id="257" r:id="rId5"/>
    <p:sldId id="262" r:id="rId6"/>
    <p:sldId id="273" r:id="rId7"/>
    <p:sldId id="270" r:id="rId8"/>
    <p:sldId id="263" r:id="rId9"/>
    <p:sldId id="276" r:id="rId10"/>
    <p:sldId id="264" r:id="rId11"/>
    <p:sldId id="265" r:id="rId12"/>
    <p:sldId id="266" r:id="rId13"/>
    <p:sldId id="267" r:id="rId14"/>
    <p:sldId id="269" r:id="rId15"/>
    <p:sldId id="277"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41468D-06C6-4BDD-A32D-6968FCBE56D3}" type="doc">
      <dgm:prSet loTypeId="urn:microsoft.com/office/officeart/2005/8/layout/venn1" loCatId="relationship" qsTypeId="urn:microsoft.com/office/officeart/2005/8/quickstyle/simple1" qsCatId="simple" csTypeId="urn:microsoft.com/office/officeart/2005/8/colors/colorful2" csCatId="colorful" phldr="1"/>
      <dgm:spPr/>
    </dgm:pt>
    <dgm:pt modelId="{E4175A8A-511A-4DB1-AC98-EDFFC59BEBDC}">
      <dgm:prSet phldrT="[Text]" custT="1"/>
      <dgm:spPr/>
      <dgm:t>
        <a:bodyPr/>
        <a:lstStyle/>
        <a:p>
          <a:r>
            <a:rPr lang="en-US" sz="1800"/>
            <a:t>Afroeurasia-   </a:t>
          </a:r>
        </a:p>
        <a:p>
          <a:r>
            <a:rPr lang="en-US" sz="1200"/>
            <a:t>Large scale agriculture and civilizations with social hierarchies and advanced technologies appear first in this region.  Also has large groups of pastoral nomads who clash with agriculture-based kingdoms.</a:t>
          </a:r>
        </a:p>
      </dgm:t>
    </dgm:pt>
    <dgm:pt modelId="{9839F64F-346E-469E-9211-22EDE6B34DD6}" type="parTrans" cxnId="{2BC7767D-B655-485A-BC34-137B9DBF166C}">
      <dgm:prSet/>
      <dgm:spPr/>
      <dgm:t>
        <a:bodyPr/>
        <a:lstStyle/>
        <a:p>
          <a:endParaRPr lang="en-US"/>
        </a:p>
      </dgm:t>
    </dgm:pt>
    <dgm:pt modelId="{96D57583-BDFF-40EF-9956-5A453FE81148}" type="sibTrans" cxnId="{2BC7767D-B655-485A-BC34-137B9DBF166C}">
      <dgm:prSet/>
      <dgm:spPr/>
      <dgm:t>
        <a:bodyPr/>
        <a:lstStyle/>
        <a:p>
          <a:endParaRPr lang="en-US"/>
        </a:p>
      </dgm:t>
    </dgm:pt>
    <dgm:pt modelId="{0750BAA2-5380-4AD6-AD16-FC26560BA18A}">
      <dgm:prSet phldrT="[Text]" custT="1"/>
      <dgm:spPr/>
      <dgm:t>
        <a:bodyPr/>
        <a:lstStyle/>
        <a:p>
          <a:r>
            <a:rPr lang="en-US" sz="1900"/>
            <a:t>Sub-Saharan Africa-</a:t>
          </a:r>
        </a:p>
        <a:p>
          <a:r>
            <a:rPr lang="en-US" sz="1200"/>
            <a:t>Farming begins to spread across the region by the end of the era, but most people are pastoral nomads or foragers.</a:t>
          </a:r>
        </a:p>
      </dgm:t>
    </dgm:pt>
    <dgm:pt modelId="{CB8B9224-9F58-49F3-B59D-38EE0F7E960C}" type="parTrans" cxnId="{779436A6-E6F4-4E8E-9666-DA4EB0E62041}">
      <dgm:prSet/>
      <dgm:spPr/>
      <dgm:t>
        <a:bodyPr/>
        <a:lstStyle/>
        <a:p>
          <a:endParaRPr lang="en-US"/>
        </a:p>
      </dgm:t>
    </dgm:pt>
    <dgm:pt modelId="{D1485744-91B5-4F40-814D-94C74915C5C8}" type="sibTrans" cxnId="{779436A6-E6F4-4E8E-9666-DA4EB0E62041}">
      <dgm:prSet/>
      <dgm:spPr/>
      <dgm:t>
        <a:bodyPr/>
        <a:lstStyle/>
        <a:p>
          <a:endParaRPr lang="en-US"/>
        </a:p>
      </dgm:t>
    </dgm:pt>
    <dgm:pt modelId="{9C233F25-906B-40D1-A89B-2C431844B328}">
      <dgm:prSet phldrT="[Text]" custT="1"/>
      <dgm:spPr/>
      <dgm:t>
        <a:bodyPr/>
        <a:lstStyle/>
        <a:p>
          <a:r>
            <a:rPr lang="en-US" sz="1600" dirty="0"/>
            <a:t>Oceania- </a:t>
          </a:r>
        </a:p>
        <a:p>
          <a:r>
            <a:rPr lang="en-US" sz="1200" dirty="0"/>
            <a:t>Small groups of expert navigators migrating across the ocean and settling the island</a:t>
          </a:r>
        </a:p>
      </dgm:t>
    </dgm:pt>
    <dgm:pt modelId="{222CE58D-608C-4428-8B37-7F687EFB3B88}" type="parTrans" cxnId="{8314D431-ED4E-45C5-920C-A99BD145C999}">
      <dgm:prSet/>
      <dgm:spPr/>
      <dgm:t>
        <a:bodyPr/>
        <a:lstStyle/>
        <a:p>
          <a:endParaRPr lang="en-US"/>
        </a:p>
      </dgm:t>
    </dgm:pt>
    <dgm:pt modelId="{FB300890-1A6D-4A9C-9482-06FA15C9B3BB}" type="sibTrans" cxnId="{8314D431-ED4E-45C5-920C-A99BD145C999}">
      <dgm:prSet/>
      <dgm:spPr/>
      <dgm:t>
        <a:bodyPr/>
        <a:lstStyle/>
        <a:p>
          <a:endParaRPr lang="en-US"/>
        </a:p>
      </dgm:t>
    </dgm:pt>
    <dgm:pt modelId="{689102A3-75F2-4DE9-9D63-55A2B2C0D743}">
      <dgm:prSet custT="1"/>
      <dgm:spPr/>
      <dgm:t>
        <a:bodyPr/>
        <a:lstStyle/>
        <a:p>
          <a:r>
            <a:rPr lang="en-US" sz="1800"/>
            <a:t>The Americas-  </a:t>
          </a:r>
          <a:r>
            <a:rPr lang="en-US" sz="1200"/>
            <a:t>Large agricultural civilizations  appear by the end of the era, but without bronze and large mammmals</a:t>
          </a:r>
        </a:p>
      </dgm:t>
    </dgm:pt>
    <dgm:pt modelId="{349020FC-0E7D-4A99-9873-09A2AD810DC6}" type="parTrans" cxnId="{C1B3DC0A-3D1A-4840-944B-ADF4A702198F}">
      <dgm:prSet/>
      <dgm:spPr/>
      <dgm:t>
        <a:bodyPr/>
        <a:lstStyle/>
        <a:p>
          <a:endParaRPr lang="en-US"/>
        </a:p>
      </dgm:t>
    </dgm:pt>
    <dgm:pt modelId="{C23B9FE4-BE59-46BA-999C-FA8C2609E794}" type="sibTrans" cxnId="{C1B3DC0A-3D1A-4840-944B-ADF4A702198F}">
      <dgm:prSet/>
      <dgm:spPr/>
      <dgm:t>
        <a:bodyPr/>
        <a:lstStyle/>
        <a:p>
          <a:endParaRPr lang="en-US"/>
        </a:p>
      </dgm:t>
    </dgm:pt>
    <dgm:pt modelId="{6FDC99B8-CA04-4BAB-86CD-FC667062EE0F}" type="pres">
      <dgm:prSet presAssocID="{0641468D-06C6-4BDD-A32D-6968FCBE56D3}" presName="compositeShape" presStyleCnt="0">
        <dgm:presLayoutVars>
          <dgm:chMax val="7"/>
          <dgm:dir/>
          <dgm:resizeHandles val="exact"/>
        </dgm:presLayoutVars>
      </dgm:prSet>
      <dgm:spPr/>
    </dgm:pt>
    <dgm:pt modelId="{D13472A2-4B92-4142-8707-79BD234EE6A6}" type="pres">
      <dgm:prSet presAssocID="{E4175A8A-511A-4DB1-AC98-EDFFC59BEBDC}" presName="circ1" presStyleLbl="vennNode1" presStyleIdx="0" presStyleCnt="4"/>
      <dgm:spPr/>
    </dgm:pt>
    <dgm:pt modelId="{C1EAC258-560C-4290-8A70-F9E67B6D5834}" type="pres">
      <dgm:prSet presAssocID="{E4175A8A-511A-4DB1-AC98-EDFFC59BEBDC}" presName="circ1Tx" presStyleLbl="revTx" presStyleIdx="0" presStyleCnt="0">
        <dgm:presLayoutVars>
          <dgm:chMax val="0"/>
          <dgm:chPref val="0"/>
          <dgm:bulletEnabled val="1"/>
        </dgm:presLayoutVars>
      </dgm:prSet>
      <dgm:spPr/>
    </dgm:pt>
    <dgm:pt modelId="{C356456D-80F5-4F0E-9858-61790F74248A}" type="pres">
      <dgm:prSet presAssocID="{689102A3-75F2-4DE9-9D63-55A2B2C0D743}" presName="circ2" presStyleLbl="vennNode1" presStyleIdx="1" presStyleCnt="4"/>
      <dgm:spPr/>
    </dgm:pt>
    <dgm:pt modelId="{F8575BE2-C068-411C-99DC-785F3313910E}" type="pres">
      <dgm:prSet presAssocID="{689102A3-75F2-4DE9-9D63-55A2B2C0D743}" presName="circ2Tx" presStyleLbl="revTx" presStyleIdx="0" presStyleCnt="0">
        <dgm:presLayoutVars>
          <dgm:chMax val="0"/>
          <dgm:chPref val="0"/>
          <dgm:bulletEnabled val="1"/>
        </dgm:presLayoutVars>
      </dgm:prSet>
      <dgm:spPr/>
    </dgm:pt>
    <dgm:pt modelId="{00893EE2-EA95-4FDF-B551-73E71070A9DD}" type="pres">
      <dgm:prSet presAssocID="{0750BAA2-5380-4AD6-AD16-FC26560BA18A}" presName="circ3" presStyleLbl="vennNode1" presStyleIdx="2" presStyleCnt="4"/>
      <dgm:spPr/>
    </dgm:pt>
    <dgm:pt modelId="{5B943767-8F65-4C9A-92C9-69EBB81D1F65}" type="pres">
      <dgm:prSet presAssocID="{0750BAA2-5380-4AD6-AD16-FC26560BA18A}" presName="circ3Tx" presStyleLbl="revTx" presStyleIdx="0" presStyleCnt="0">
        <dgm:presLayoutVars>
          <dgm:chMax val="0"/>
          <dgm:chPref val="0"/>
          <dgm:bulletEnabled val="1"/>
        </dgm:presLayoutVars>
      </dgm:prSet>
      <dgm:spPr/>
    </dgm:pt>
    <dgm:pt modelId="{35BABFCF-9AB9-4503-B073-8BDEA6BF938D}" type="pres">
      <dgm:prSet presAssocID="{9C233F25-906B-40D1-A89B-2C431844B328}" presName="circ4" presStyleLbl="vennNode1" presStyleIdx="3" presStyleCnt="4"/>
      <dgm:spPr/>
    </dgm:pt>
    <dgm:pt modelId="{294A1B1D-085F-4EE9-87E3-8EF91147D52B}" type="pres">
      <dgm:prSet presAssocID="{9C233F25-906B-40D1-A89B-2C431844B328}" presName="circ4Tx" presStyleLbl="revTx" presStyleIdx="0" presStyleCnt="0">
        <dgm:presLayoutVars>
          <dgm:chMax val="0"/>
          <dgm:chPref val="0"/>
          <dgm:bulletEnabled val="1"/>
        </dgm:presLayoutVars>
      </dgm:prSet>
      <dgm:spPr/>
    </dgm:pt>
  </dgm:ptLst>
  <dgm:cxnLst>
    <dgm:cxn modelId="{C1B3DC0A-3D1A-4840-944B-ADF4A702198F}" srcId="{0641468D-06C6-4BDD-A32D-6968FCBE56D3}" destId="{689102A3-75F2-4DE9-9D63-55A2B2C0D743}" srcOrd="1" destOrd="0" parTransId="{349020FC-0E7D-4A99-9873-09A2AD810DC6}" sibTransId="{C23B9FE4-BE59-46BA-999C-FA8C2609E794}"/>
    <dgm:cxn modelId="{8314D431-ED4E-45C5-920C-A99BD145C999}" srcId="{0641468D-06C6-4BDD-A32D-6968FCBE56D3}" destId="{9C233F25-906B-40D1-A89B-2C431844B328}" srcOrd="3" destOrd="0" parTransId="{222CE58D-608C-4428-8B37-7F687EFB3B88}" sibTransId="{FB300890-1A6D-4A9C-9482-06FA15C9B3BB}"/>
    <dgm:cxn modelId="{A83FD931-4014-4247-8280-6E3523449482}" type="presOf" srcId="{0750BAA2-5380-4AD6-AD16-FC26560BA18A}" destId="{00893EE2-EA95-4FDF-B551-73E71070A9DD}" srcOrd="0" destOrd="0" presId="urn:microsoft.com/office/officeart/2005/8/layout/venn1"/>
    <dgm:cxn modelId="{2BA1F239-1C76-4EF2-99D6-B3DDBB99B919}" type="presOf" srcId="{0641468D-06C6-4BDD-A32D-6968FCBE56D3}" destId="{6FDC99B8-CA04-4BAB-86CD-FC667062EE0F}" srcOrd="0" destOrd="0" presId="urn:microsoft.com/office/officeart/2005/8/layout/venn1"/>
    <dgm:cxn modelId="{F0F4AB66-1396-4F51-8AB9-6E4EE39BB9E7}" type="presOf" srcId="{689102A3-75F2-4DE9-9D63-55A2B2C0D743}" destId="{F8575BE2-C068-411C-99DC-785F3313910E}" srcOrd="1" destOrd="0" presId="urn:microsoft.com/office/officeart/2005/8/layout/venn1"/>
    <dgm:cxn modelId="{BE0C5754-2225-4F74-8F6F-402F29CF505F}" type="presOf" srcId="{E4175A8A-511A-4DB1-AC98-EDFFC59BEBDC}" destId="{C1EAC258-560C-4290-8A70-F9E67B6D5834}" srcOrd="1" destOrd="0" presId="urn:microsoft.com/office/officeart/2005/8/layout/venn1"/>
    <dgm:cxn modelId="{13412576-0448-4D85-92B8-3470A1E645AC}" type="presOf" srcId="{E4175A8A-511A-4DB1-AC98-EDFFC59BEBDC}" destId="{D13472A2-4B92-4142-8707-79BD234EE6A6}" srcOrd="0" destOrd="0" presId="urn:microsoft.com/office/officeart/2005/8/layout/venn1"/>
    <dgm:cxn modelId="{2BC7767D-B655-485A-BC34-137B9DBF166C}" srcId="{0641468D-06C6-4BDD-A32D-6968FCBE56D3}" destId="{E4175A8A-511A-4DB1-AC98-EDFFC59BEBDC}" srcOrd="0" destOrd="0" parTransId="{9839F64F-346E-469E-9211-22EDE6B34DD6}" sibTransId="{96D57583-BDFF-40EF-9956-5A453FE81148}"/>
    <dgm:cxn modelId="{779436A6-E6F4-4E8E-9666-DA4EB0E62041}" srcId="{0641468D-06C6-4BDD-A32D-6968FCBE56D3}" destId="{0750BAA2-5380-4AD6-AD16-FC26560BA18A}" srcOrd="2" destOrd="0" parTransId="{CB8B9224-9F58-49F3-B59D-38EE0F7E960C}" sibTransId="{D1485744-91B5-4F40-814D-94C74915C5C8}"/>
    <dgm:cxn modelId="{DD9B34C9-358F-4F4C-B696-1C78724B27CA}" type="presOf" srcId="{9C233F25-906B-40D1-A89B-2C431844B328}" destId="{294A1B1D-085F-4EE9-87E3-8EF91147D52B}" srcOrd="1" destOrd="0" presId="urn:microsoft.com/office/officeart/2005/8/layout/venn1"/>
    <dgm:cxn modelId="{BFC35ECE-CE0D-4883-ABCA-72ABE0157F8D}" type="presOf" srcId="{0750BAA2-5380-4AD6-AD16-FC26560BA18A}" destId="{5B943767-8F65-4C9A-92C9-69EBB81D1F65}" srcOrd="1" destOrd="0" presId="urn:microsoft.com/office/officeart/2005/8/layout/venn1"/>
    <dgm:cxn modelId="{AEAFA4D0-0DB6-431F-807B-F09D10BF9534}" type="presOf" srcId="{689102A3-75F2-4DE9-9D63-55A2B2C0D743}" destId="{C356456D-80F5-4F0E-9858-61790F74248A}" srcOrd="0" destOrd="0" presId="urn:microsoft.com/office/officeart/2005/8/layout/venn1"/>
    <dgm:cxn modelId="{B0C824E6-1D9B-4780-8FD4-7669D59979D6}" type="presOf" srcId="{9C233F25-906B-40D1-A89B-2C431844B328}" destId="{35BABFCF-9AB9-4503-B073-8BDEA6BF938D}" srcOrd="0" destOrd="0" presId="urn:microsoft.com/office/officeart/2005/8/layout/venn1"/>
    <dgm:cxn modelId="{1A3479B4-49C4-43B8-AB43-646F87EB8595}" type="presParOf" srcId="{6FDC99B8-CA04-4BAB-86CD-FC667062EE0F}" destId="{D13472A2-4B92-4142-8707-79BD234EE6A6}" srcOrd="0" destOrd="0" presId="urn:microsoft.com/office/officeart/2005/8/layout/venn1"/>
    <dgm:cxn modelId="{197F9047-76FB-425E-A333-982892BC99DE}" type="presParOf" srcId="{6FDC99B8-CA04-4BAB-86CD-FC667062EE0F}" destId="{C1EAC258-560C-4290-8A70-F9E67B6D5834}" srcOrd="1" destOrd="0" presId="urn:microsoft.com/office/officeart/2005/8/layout/venn1"/>
    <dgm:cxn modelId="{D0AD4880-AD82-4558-A95A-9E2FD4AE2A2B}" type="presParOf" srcId="{6FDC99B8-CA04-4BAB-86CD-FC667062EE0F}" destId="{C356456D-80F5-4F0E-9858-61790F74248A}" srcOrd="2" destOrd="0" presId="urn:microsoft.com/office/officeart/2005/8/layout/venn1"/>
    <dgm:cxn modelId="{CED4A613-66EE-4AED-BAA4-C7296B52F606}" type="presParOf" srcId="{6FDC99B8-CA04-4BAB-86CD-FC667062EE0F}" destId="{F8575BE2-C068-411C-99DC-785F3313910E}" srcOrd="3" destOrd="0" presId="urn:microsoft.com/office/officeart/2005/8/layout/venn1"/>
    <dgm:cxn modelId="{5ED51315-5441-485F-A7CF-1BAE906B415B}" type="presParOf" srcId="{6FDC99B8-CA04-4BAB-86CD-FC667062EE0F}" destId="{00893EE2-EA95-4FDF-B551-73E71070A9DD}" srcOrd="4" destOrd="0" presId="urn:microsoft.com/office/officeart/2005/8/layout/venn1"/>
    <dgm:cxn modelId="{42FA744F-763D-485E-B2FA-1F0A33C6AD9F}" type="presParOf" srcId="{6FDC99B8-CA04-4BAB-86CD-FC667062EE0F}" destId="{5B943767-8F65-4C9A-92C9-69EBB81D1F65}" srcOrd="5" destOrd="0" presId="urn:microsoft.com/office/officeart/2005/8/layout/venn1"/>
    <dgm:cxn modelId="{E8686FF2-AD9C-48CD-BC46-9C22F38A5569}" type="presParOf" srcId="{6FDC99B8-CA04-4BAB-86CD-FC667062EE0F}" destId="{35BABFCF-9AB9-4503-B073-8BDEA6BF938D}" srcOrd="6" destOrd="0" presId="urn:microsoft.com/office/officeart/2005/8/layout/venn1"/>
    <dgm:cxn modelId="{090CF9B5-B904-419A-8949-9718CA805B98}" type="presParOf" srcId="{6FDC99B8-CA04-4BAB-86CD-FC667062EE0F}" destId="{294A1B1D-085F-4EE9-87E3-8EF91147D52B}"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3472A2-4B92-4142-8707-79BD234EE6A6}">
      <dsp:nvSpPr>
        <dsp:cNvPr id="0" name=""/>
        <dsp:cNvSpPr/>
      </dsp:nvSpPr>
      <dsp:spPr>
        <a:xfrm>
          <a:off x="1612442" y="64750"/>
          <a:ext cx="3367049" cy="3367049"/>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a:t>Afroeurasia-   </a:t>
          </a:r>
        </a:p>
        <a:p>
          <a:pPr marL="0" lvl="0" indent="0" algn="ctr" defTabSz="800100">
            <a:lnSpc>
              <a:spcPct val="90000"/>
            </a:lnSpc>
            <a:spcBef>
              <a:spcPct val="0"/>
            </a:spcBef>
            <a:spcAft>
              <a:spcPct val="35000"/>
            </a:spcAft>
            <a:buNone/>
          </a:pPr>
          <a:r>
            <a:rPr lang="en-US" sz="1200" kern="1200"/>
            <a:t>Large scale agriculture and civilizations with social hierarchies and advanced technologies appear first in this region.  Also has large groups of pastoral nomads who clash with agriculture-based kingdoms.</a:t>
          </a:r>
        </a:p>
      </dsp:txBody>
      <dsp:txXfrm>
        <a:off x="2000948" y="518007"/>
        <a:ext cx="2590038" cy="1068390"/>
      </dsp:txXfrm>
    </dsp:sp>
    <dsp:sp modelId="{C356456D-80F5-4F0E-9858-61790F74248A}">
      <dsp:nvSpPr>
        <dsp:cNvPr id="0" name=""/>
        <dsp:cNvSpPr/>
      </dsp:nvSpPr>
      <dsp:spPr>
        <a:xfrm>
          <a:off x="3101714" y="1554022"/>
          <a:ext cx="3367049" cy="3367049"/>
        </a:xfrm>
        <a:prstGeom prst="ellipse">
          <a:avLst/>
        </a:prstGeom>
        <a:solidFill>
          <a:schemeClr val="accent2">
            <a:alpha val="50000"/>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a:t>The Americas-  </a:t>
          </a:r>
          <a:r>
            <a:rPr lang="en-US" sz="1200" kern="1200"/>
            <a:t>Large agricultural civilizations  appear by the end of the era, but without bronze and large mammmals</a:t>
          </a:r>
        </a:p>
      </dsp:txBody>
      <dsp:txXfrm>
        <a:off x="4914741" y="1942528"/>
        <a:ext cx="1295019" cy="2590038"/>
      </dsp:txXfrm>
    </dsp:sp>
    <dsp:sp modelId="{00893EE2-EA95-4FDF-B551-73E71070A9DD}">
      <dsp:nvSpPr>
        <dsp:cNvPr id="0" name=""/>
        <dsp:cNvSpPr/>
      </dsp:nvSpPr>
      <dsp:spPr>
        <a:xfrm>
          <a:off x="1612442" y="3043294"/>
          <a:ext cx="3367049" cy="3367049"/>
        </a:xfrm>
        <a:prstGeom prst="ellipse">
          <a:avLst/>
        </a:prstGeom>
        <a:solidFill>
          <a:schemeClr val="accent2">
            <a:alpha val="50000"/>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en-US" sz="1900" kern="1200"/>
            <a:t>Sub-Saharan Africa-</a:t>
          </a:r>
        </a:p>
        <a:p>
          <a:pPr marL="0" lvl="0" indent="0" algn="ctr" defTabSz="844550">
            <a:lnSpc>
              <a:spcPct val="90000"/>
            </a:lnSpc>
            <a:spcBef>
              <a:spcPct val="0"/>
            </a:spcBef>
            <a:spcAft>
              <a:spcPct val="35000"/>
            </a:spcAft>
            <a:buNone/>
          </a:pPr>
          <a:r>
            <a:rPr lang="en-US" sz="1200" kern="1200"/>
            <a:t>Farming begins to spread across the region by the end of the era, but most people are pastoral nomads or foragers.</a:t>
          </a:r>
        </a:p>
      </dsp:txBody>
      <dsp:txXfrm>
        <a:off x="2000948" y="4888696"/>
        <a:ext cx="2590038" cy="1068390"/>
      </dsp:txXfrm>
    </dsp:sp>
    <dsp:sp modelId="{35BABFCF-9AB9-4503-B073-8BDEA6BF938D}">
      <dsp:nvSpPr>
        <dsp:cNvPr id="0" name=""/>
        <dsp:cNvSpPr/>
      </dsp:nvSpPr>
      <dsp:spPr>
        <a:xfrm>
          <a:off x="123170" y="1554022"/>
          <a:ext cx="3367049" cy="3367049"/>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Oceania- </a:t>
          </a:r>
        </a:p>
        <a:p>
          <a:pPr marL="0" lvl="0" indent="0" algn="ctr" defTabSz="711200">
            <a:lnSpc>
              <a:spcPct val="90000"/>
            </a:lnSpc>
            <a:spcBef>
              <a:spcPct val="0"/>
            </a:spcBef>
            <a:spcAft>
              <a:spcPct val="35000"/>
            </a:spcAft>
            <a:buNone/>
          </a:pPr>
          <a:r>
            <a:rPr lang="en-US" sz="1200" kern="1200" dirty="0"/>
            <a:t>Small groups of expert navigators migrating across the ocean and settling the island</a:t>
          </a:r>
        </a:p>
      </dsp:txBody>
      <dsp:txXfrm>
        <a:off x="382174" y="1942528"/>
        <a:ext cx="1295019" cy="259003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72938B-639F-4B7F-8723-8D5CD5A781CA}" type="datetimeFigureOut">
              <a:rPr lang="en-US" smtClean="0"/>
              <a:t>12/27/2018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F23CD2-CF2C-4DC7-BA4A-8EB1DBFB0295}" type="slidenum">
              <a:rPr lang="en-US" smtClean="0"/>
              <a:t>‹#›</a:t>
            </a:fld>
            <a:endParaRPr lang="en-US"/>
          </a:p>
        </p:txBody>
      </p:sp>
    </p:spTree>
    <p:extLst>
      <p:ext uri="{BB962C8B-B14F-4D97-AF65-F5344CB8AC3E}">
        <p14:creationId xmlns:p14="http://schemas.microsoft.com/office/powerpoint/2010/main" val="354044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C975E85-5A06-48FF-B224-8CD572876CF0}" type="datetime1">
              <a:rPr lang="en-US" smtClean="0"/>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903FC-2808-4419-96CE-68A2560AF466}" type="slidenum">
              <a:rPr lang="en-US" smtClean="0"/>
              <a:t>‹#›</a:t>
            </a:fld>
            <a:endParaRPr lang="en-US"/>
          </a:p>
        </p:txBody>
      </p:sp>
    </p:spTree>
    <p:extLst>
      <p:ext uri="{BB962C8B-B14F-4D97-AF65-F5344CB8AC3E}">
        <p14:creationId xmlns:p14="http://schemas.microsoft.com/office/powerpoint/2010/main" val="1802122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FEC455-F6D5-4A4D-9D4B-4D9E54DDE1E1}" type="datetime1">
              <a:rPr lang="en-US" smtClean="0"/>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903FC-2808-4419-96CE-68A2560AF466}" type="slidenum">
              <a:rPr lang="en-US" smtClean="0"/>
              <a:t>‹#›</a:t>
            </a:fld>
            <a:endParaRPr lang="en-US"/>
          </a:p>
        </p:txBody>
      </p:sp>
    </p:spTree>
    <p:extLst>
      <p:ext uri="{BB962C8B-B14F-4D97-AF65-F5344CB8AC3E}">
        <p14:creationId xmlns:p14="http://schemas.microsoft.com/office/powerpoint/2010/main" val="4160585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895153-BAE5-48DE-859C-64F10279676A}" type="datetime1">
              <a:rPr lang="en-US" smtClean="0"/>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903FC-2808-4419-96CE-68A2560AF466}" type="slidenum">
              <a:rPr lang="en-US" smtClean="0"/>
              <a:t>‹#›</a:t>
            </a:fld>
            <a:endParaRPr lang="en-US"/>
          </a:p>
        </p:txBody>
      </p:sp>
    </p:spTree>
    <p:extLst>
      <p:ext uri="{BB962C8B-B14F-4D97-AF65-F5344CB8AC3E}">
        <p14:creationId xmlns:p14="http://schemas.microsoft.com/office/powerpoint/2010/main" val="3598831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211466-EEDC-4B2F-B86C-B8676B86BDF2}" type="datetime1">
              <a:rPr lang="en-US" smtClean="0"/>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903FC-2808-4419-96CE-68A2560AF466}" type="slidenum">
              <a:rPr lang="en-US" smtClean="0"/>
              <a:t>‹#›</a:t>
            </a:fld>
            <a:endParaRPr lang="en-US"/>
          </a:p>
        </p:txBody>
      </p:sp>
    </p:spTree>
    <p:extLst>
      <p:ext uri="{BB962C8B-B14F-4D97-AF65-F5344CB8AC3E}">
        <p14:creationId xmlns:p14="http://schemas.microsoft.com/office/powerpoint/2010/main" val="368715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09D44F-E9A3-45BF-B7B9-3934C0DB7854}" type="datetime1">
              <a:rPr lang="en-US" smtClean="0"/>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903FC-2808-4419-96CE-68A2560AF466}" type="slidenum">
              <a:rPr lang="en-US" smtClean="0"/>
              <a:t>‹#›</a:t>
            </a:fld>
            <a:endParaRPr lang="en-US"/>
          </a:p>
        </p:txBody>
      </p:sp>
    </p:spTree>
    <p:extLst>
      <p:ext uri="{BB962C8B-B14F-4D97-AF65-F5344CB8AC3E}">
        <p14:creationId xmlns:p14="http://schemas.microsoft.com/office/powerpoint/2010/main" val="1692972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2538E4-A65A-4F6C-8D88-BB25B7B2F8D4}" type="datetime1">
              <a:rPr lang="en-US" smtClean="0"/>
              <a:t>12/27/2018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903FC-2808-4419-96CE-68A2560AF466}" type="slidenum">
              <a:rPr lang="en-US" smtClean="0"/>
              <a:t>‹#›</a:t>
            </a:fld>
            <a:endParaRPr lang="en-US"/>
          </a:p>
        </p:txBody>
      </p:sp>
    </p:spTree>
    <p:extLst>
      <p:ext uri="{BB962C8B-B14F-4D97-AF65-F5344CB8AC3E}">
        <p14:creationId xmlns:p14="http://schemas.microsoft.com/office/powerpoint/2010/main" val="3790300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A6871F7-5B7B-4391-8D2F-6BB2AE8DBBBD}" type="datetime1">
              <a:rPr lang="en-US" smtClean="0"/>
              <a:t>12/27/2018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C903FC-2808-4419-96CE-68A2560AF466}" type="slidenum">
              <a:rPr lang="en-US" smtClean="0"/>
              <a:t>‹#›</a:t>
            </a:fld>
            <a:endParaRPr lang="en-US"/>
          </a:p>
        </p:txBody>
      </p:sp>
    </p:spTree>
    <p:extLst>
      <p:ext uri="{BB962C8B-B14F-4D97-AF65-F5344CB8AC3E}">
        <p14:creationId xmlns:p14="http://schemas.microsoft.com/office/powerpoint/2010/main" val="3910633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D65082-B98C-439B-A0F4-0206024F238D}" type="datetime1">
              <a:rPr lang="en-US" smtClean="0"/>
              <a:t>12/27/2018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C903FC-2808-4419-96CE-68A2560AF466}" type="slidenum">
              <a:rPr lang="en-US" smtClean="0"/>
              <a:t>‹#›</a:t>
            </a:fld>
            <a:endParaRPr lang="en-US"/>
          </a:p>
        </p:txBody>
      </p:sp>
    </p:spTree>
    <p:extLst>
      <p:ext uri="{BB962C8B-B14F-4D97-AF65-F5344CB8AC3E}">
        <p14:creationId xmlns:p14="http://schemas.microsoft.com/office/powerpoint/2010/main" val="1126682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7A0D41-9C2F-480E-AF94-F4448D5D8F72}" type="datetime1">
              <a:rPr lang="en-US" smtClean="0"/>
              <a:t>12/27/2018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C903FC-2808-4419-96CE-68A2560AF466}" type="slidenum">
              <a:rPr lang="en-US" smtClean="0"/>
              <a:t>‹#›</a:t>
            </a:fld>
            <a:endParaRPr lang="en-US"/>
          </a:p>
        </p:txBody>
      </p:sp>
    </p:spTree>
    <p:extLst>
      <p:ext uri="{BB962C8B-B14F-4D97-AF65-F5344CB8AC3E}">
        <p14:creationId xmlns:p14="http://schemas.microsoft.com/office/powerpoint/2010/main" val="3963500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3959FA-8E43-42BA-A22E-2271F5A0B9B7}" type="datetime1">
              <a:rPr lang="en-US" smtClean="0"/>
              <a:t>12/27/2018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903FC-2808-4419-96CE-68A2560AF466}" type="slidenum">
              <a:rPr lang="en-US" smtClean="0"/>
              <a:t>‹#›</a:t>
            </a:fld>
            <a:endParaRPr lang="en-US"/>
          </a:p>
        </p:txBody>
      </p:sp>
    </p:spTree>
    <p:extLst>
      <p:ext uri="{BB962C8B-B14F-4D97-AF65-F5344CB8AC3E}">
        <p14:creationId xmlns:p14="http://schemas.microsoft.com/office/powerpoint/2010/main" val="473187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3D97E0-7B35-4AD3-A938-FF0B1B370842}" type="datetime1">
              <a:rPr lang="en-US" smtClean="0"/>
              <a:t>12/27/2018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903FC-2808-4419-96CE-68A2560AF466}" type="slidenum">
              <a:rPr lang="en-US" smtClean="0"/>
              <a:t>‹#›</a:t>
            </a:fld>
            <a:endParaRPr lang="en-US"/>
          </a:p>
        </p:txBody>
      </p:sp>
    </p:spTree>
    <p:extLst>
      <p:ext uri="{BB962C8B-B14F-4D97-AF65-F5344CB8AC3E}">
        <p14:creationId xmlns:p14="http://schemas.microsoft.com/office/powerpoint/2010/main" val="1761726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9000"/>
            <a:lum/>
          </a:blip>
          <a:srcRect/>
          <a:stretch>
            <a:fillRect t="-27000" b="-2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B484D7-3720-452E-96B0-14DA5753805A}" type="datetime1">
              <a:rPr lang="en-US" smtClean="0"/>
              <a:t>12/27/2018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903FC-2808-4419-96CE-68A2560AF466}" type="slidenum">
              <a:rPr lang="en-US" smtClean="0"/>
              <a:t>‹#›</a:t>
            </a:fld>
            <a:endParaRPr lang="en-US"/>
          </a:p>
        </p:txBody>
      </p:sp>
    </p:spTree>
    <p:extLst>
      <p:ext uri="{BB962C8B-B14F-4D97-AF65-F5344CB8AC3E}">
        <p14:creationId xmlns:p14="http://schemas.microsoft.com/office/powerpoint/2010/main" val="3816332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historycooperative.org/journals/whc/5.2/christian.html" TargetMode="Externa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772400" cy="1470025"/>
          </a:xfrm>
        </p:spPr>
        <p:txBody>
          <a:bodyPr/>
          <a:lstStyle/>
          <a:p>
            <a:r>
              <a:rPr lang="en-US" dirty="0">
                <a:solidFill>
                  <a:srgbClr val="FF0000"/>
                </a:solidFill>
              </a:rPr>
              <a:t>Unit 3</a:t>
            </a:r>
            <a:br>
              <a:rPr lang="en-US" dirty="0">
                <a:solidFill>
                  <a:srgbClr val="FF0000"/>
                </a:solidFill>
              </a:rPr>
            </a:br>
            <a:r>
              <a:rPr lang="en-US" dirty="0">
                <a:solidFill>
                  <a:srgbClr val="FF0000"/>
                </a:solidFill>
              </a:rPr>
              <a:t>Lesson 8</a:t>
            </a:r>
          </a:p>
        </p:txBody>
      </p:sp>
      <p:sp>
        <p:nvSpPr>
          <p:cNvPr id="3" name="Subtitle 2"/>
          <p:cNvSpPr>
            <a:spLocks noGrp="1"/>
          </p:cNvSpPr>
          <p:nvPr>
            <p:ph type="subTitle" idx="1"/>
          </p:nvPr>
        </p:nvSpPr>
        <p:spPr>
          <a:xfrm>
            <a:off x="685800" y="3886200"/>
            <a:ext cx="7620000" cy="2286000"/>
          </a:xfrm>
        </p:spPr>
        <p:txBody>
          <a:bodyPr>
            <a:normAutofit/>
          </a:bodyPr>
          <a:lstStyle/>
          <a:p>
            <a:r>
              <a:rPr lang="en-US" b="1" dirty="0">
                <a:solidFill>
                  <a:srgbClr val="FF0000"/>
                </a:solidFill>
              </a:rPr>
              <a:t>The Human Story Outside of </a:t>
            </a:r>
            <a:r>
              <a:rPr lang="en-US" b="1" dirty="0" err="1">
                <a:solidFill>
                  <a:srgbClr val="FF0000"/>
                </a:solidFill>
              </a:rPr>
              <a:t>Afroeurasia</a:t>
            </a:r>
            <a:r>
              <a:rPr lang="en-US" b="1" dirty="0">
                <a:solidFill>
                  <a:srgbClr val="FF0000"/>
                </a:solidFill>
              </a:rPr>
              <a:t> -  </a:t>
            </a:r>
          </a:p>
          <a:p>
            <a:r>
              <a:rPr lang="en-US" b="1" dirty="0">
                <a:solidFill>
                  <a:srgbClr val="FF0000"/>
                </a:solidFill>
              </a:rPr>
              <a:t>Historical Patterns in Different World Zones</a:t>
            </a:r>
          </a:p>
        </p:txBody>
      </p:sp>
      <p:sp>
        <p:nvSpPr>
          <p:cNvPr id="4" name="Slide Number Placeholder 3"/>
          <p:cNvSpPr>
            <a:spLocks noGrp="1"/>
          </p:cNvSpPr>
          <p:nvPr>
            <p:ph type="sldNum" sz="quarter" idx="12"/>
          </p:nvPr>
        </p:nvSpPr>
        <p:spPr/>
        <p:txBody>
          <a:bodyPr/>
          <a:lstStyle/>
          <a:p>
            <a:fld id="{D6C903FC-2808-4419-96CE-68A2560AF466}" type="slidenum">
              <a:rPr lang="en-US" smtClean="0"/>
              <a:t>1</a:t>
            </a:fld>
            <a:endParaRPr lang="en-US"/>
          </a:p>
        </p:txBody>
      </p:sp>
    </p:spTree>
    <p:extLst>
      <p:ext uri="{BB962C8B-B14F-4D97-AF65-F5344CB8AC3E}">
        <p14:creationId xmlns:p14="http://schemas.microsoft.com/office/powerpoint/2010/main" val="3314616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a:t>A Global Snapshot:  3500 BCE</a:t>
            </a:r>
          </a:p>
        </p:txBody>
      </p:sp>
      <p:sp>
        <p:nvSpPr>
          <p:cNvPr id="3" name="TextBox 2"/>
          <p:cNvSpPr txBox="1"/>
          <p:nvPr/>
        </p:nvSpPr>
        <p:spPr>
          <a:xfrm>
            <a:off x="533400" y="711875"/>
            <a:ext cx="8305800" cy="2031325"/>
          </a:xfrm>
          <a:prstGeom prst="rect">
            <a:avLst/>
          </a:prstGeom>
          <a:solidFill>
            <a:schemeClr val="accent6">
              <a:lumMod val="40000"/>
              <a:lumOff val="60000"/>
            </a:schemeClr>
          </a:solidFill>
        </p:spPr>
        <p:txBody>
          <a:bodyPr wrap="square" rtlCol="0">
            <a:spAutoFit/>
          </a:bodyPr>
          <a:lstStyle/>
          <a:p>
            <a:r>
              <a:rPr lang="en-US" u="sng" dirty="0" err="1"/>
              <a:t>Afroeurasia</a:t>
            </a:r>
            <a:r>
              <a:rPr lang="en-US" dirty="0"/>
              <a:t>:  </a:t>
            </a:r>
          </a:p>
          <a:p>
            <a:r>
              <a:rPr lang="en-US" dirty="0"/>
              <a:t>Stone Age farmers and hunter-gatherers inhabit large sections of Asia and Europe.  Yet farming is well-established in the two great river valleys of China, and is spreading to neighboring lands. The first civilizations in world history, those of Mesopotamia and Ancient Egypt, are emerging with large cities.  This is the largest and most complex world zone at this time, and it is also the most densely populated.  Bronze technologies develop and spread across the region. Pastoral nomadism develops in the steppes.</a:t>
            </a:r>
          </a:p>
        </p:txBody>
      </p:sp>
      <p:sp>
        <p:nvSpPr>
          <p:cNvPr id="4" name="TextBox 3"/>
          <p:cNvSpPr txBox="1"/>
          <p:nvPr/>
        </p:nvSpPr>
        <p:spPr>
          <a:xfrm>
            <a:off x="533400" y="2895600"/>
            <a:ext cx="8305800" cy="1200329"/>
          </a:xfrm>
          <a:prstGeom prst="rect">
            <a:avLst/>
          </a:prstGeom>
          <a:solidFill>
            <a:schemeClr val="accent5">
              <a:lumMod val="40000"/>
              <a:lumOff val="60000"/>
            </a:schemeClr>
          </a:solidFill>
        </p:spPr>
        <p:txBody>
          <a:bodyPr wrap="square" rtlCol="0">
            <a:spAutoFit/>
          </a:bodyPr>
          <a:lstStyle/>
          <a:p>
            <a:r>
              <a:rPr lang="en-US" u="sng" dirty="0"/>
              <a:t>The Americas: </a:t>
            </a:r>
          </a:p>
          <a:p>
            <a:r>
              <a:rPr lang="en-US" dirty="0"/>
              <a:t>Hunter-gatherer cultures cover most of North America, while permanent villages have grown up along coasts and rivers in South America with some limited agriculture.  Metallurgy is not widely practice.</a:t>
            </a:r>
          </a:p>
        </p:txBody>
      </p:sp>
      <p:sp>
        <p:nvSpPr>
          <p:cNvPr id="5" name="TextBox 4"/>
          <p:cNvSpPr txBox="1"/>
          <p:nvPr/>
        </p:nvSpPr>
        <p:spPr>
          <a:xfrm>
            <a:off x="533400" y="4267200"/>
            <a:ext cx="8305800" cy="923330"/>
          </a:xfrm>
          <a:prstGeom prst="rect">
            <a:avLst/>
          </a:prstGeom>
          <a:solidFill>
            <a:schemeClr val="accent4">
              <a:lumMod val="40000"/>
              <a:lumOff val="60000"/>
            </a:schemeClr>
          </a:solidFill>
        </p:spPr>
        <p:txBody>
          <a:bodyPr wrap="square" rtlCol="0">
            <a:spAutoFit/>
          </a:bodyPr>
          <a:lstStyle/>
          <a:p>
            <a:r>
              <a:rPr lang="en-US" u="sng" dirty="0"/>
              <a:t>Sub-Saharan Africa</a:t>
            </a:r>
            <a:r>
              <a:rPr lang="en-US" dirty="0"/>
              <a:t>:  This zone is inhabited mainly by small groups of hunter-gatherers, many of them nomadic.  Metallurgy had not yet emerged.</a:t>
            </a:r>
          </a:p>
          <a:p>
            <a:endParaRPr lang="en-US" dirty="0"/>
          </a:p>
        </p:txBody>
      </p:sp>
      <p:sp>
        <p:nvSpPr>
          <p:cNvPr id="6" name="TextBox 5"/>
          <p:cNvSpPr txBox="1"/>
          <p:nvPr/>
        </p:nvSpPr>
        <p:spPr>
          <a:xfrm>
            <a:off x="533400" y="5334000"/>
            <a:ext cx="8305800" cy="1477328"/>
          </a:xfrm>
          <a:prstGeom prst="rect">
            <a:avLst/>
          </a:prstGeom>
          <a:solidFill>
            <a:schemeClr val="accent3">
              <a:lumMod val="60000"/>
              <a:lumOff val="40000"/>
            </a:schemeClr>
          </a:solidFill>
        </p:spPr>
        <p:txBody>
          <a:bodyPr wrap="square" rtlCol="0">
            <a:spAutoFit/>
          </a:bodyPr>
          <a:lstStyle/>
          <a:p>
            <a:r>
              <a:rPr lang="en-US" u="sng" dirty="0"/>
              <a:t>Oceania:</a:t>
            </a:r>
          </a:p>
          <a:p>
            <a:r>
              <a:rPr lang="en-US" dirty="0"/>
              <a:t> All the Pacific islands are uninhabited, except for Australia, New Guinea and the </a:t>
            </a:r>
            <a:r>
              <a:rPr lang="en-US" dirty="0" err="1"/>
              <a:t>Solomons</a:t>
            </a:r>
            <a:r>
              <a:rPr lang="en-US" dirty="0"/>
              <a:t>.  People in those places live in small villages, fishing and foraging, with some small scale agriculture (horticulture). Metallurgy had not yet emerged.</a:t>
            </a:r>
          </a:p>
          <a:p>
            <a:endParaRPr lang="en-US" dirty="0"/>
          </a:p>
        </p:txBody>
      </p:sp>
      <p:sp>
        <p:nvSpPr>
          <p:cNvPr id="7" name="Slide Number Placeholder 6"/>
          <p:cNvSpPr>
            <a:spLocks noGrp="1"/>
          </p:cNvSpPr>
          <p:nvPr>
            <p:ph type="sldNum" sz="quarter" idx="12"/>
          </p:nvPr>
        </p:nvSpPr>
        <p:spPr/>
        <p:txBody>
          <a:bodyPr/>
          <a:lstStyle/>
          <a:p>
            <a:fld id="{D6C903FC-2808-4419-96CE-68A2560AF466}" type="slidenum">
              <a:rPr lang="en-US" smtClean="0"/>
              <a:t>10</a:t>
            </a:fld>
            <a:endParaRPr lang="en-US"/>
          </a:p>
        </p:txBody>
      </p:sp>
      <p:sp>
        <p:nvSpPr>
          <p:cNvPr id="8" name="TextBox 7"/>
          <p:cNvSpPr txBox="1"/>
          <p:nvPr/>
        </p:nvSpPr>
        <p:spPr>
          <a:xfrm>
            <a:off x="457200" y="6534329"/>
            <a:ext cx="8001000" cy="276999"/>
          </a:xfrm>
          <a:prstGeom prst="rect">
            <a:avLst/>
          </a:prstGeom>
          <a:noFill/>
        </p:spPr>
        <p:txBody>
          <a:bodyPr wrap="square" rtlCol="0">
            <a:spAutoFit/>
          </a:bodyPr>
          <a:lstStyle/>
          <a:p>
            <a:r>
              <a:rPr lang="en-US" sz="1200" dirty="0"/>
              <a:t>Based on information from </a:t>
            </a:r>
            <a:r>
              <a:rPr lang="en-US" sz="1200" b="1" i="1" dirty="0"/>
              <a:t>worldhistoryforusall</a:t>
            </a:r>
            <a:r>
              <a:rPr lang="en-US" sz="1200" i="1" dirty="0"/>
              <a:t>.sdsu.edu/, </a:t>
            </a:r>
            <a:r>
              <a:rPr lang="en-US" sz="1200" dirty="0"/>
              <a:t>David Christian’s </a:t>
            </a:r>
            <a:r>
              <a:rPr lang="en-US" sz="1200" i="1" dirty="0"/>
              <a:t>Maps  of Time, </a:t>
            </a:r>
            <a:r>
              <a:rPr lang="en-US" sz="1200" dirty="0"/>
              <a:t>and</a:t>
            </a:r>
            <a:r>
              <a:rPr lang="en-US" sz="1200" i="1" dirty="0"/>
              <a:t> www.timemaps.com.</a:t>
            </a:r>
          </a:p>
        </p:txBody>
      </p:sp>
    </p:spTree>
    <p:extLst>
      <p:ext uri="{BB962C8B-B14F-4D97-AF65-F5344CB8AC3E}">
        <p14:creationId xmlns:p14="http://schemas.microsoft.com/office/powerpoint/2010/main" val="3578563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73330"/>
          </a:xfrm>
        </p:spPr>
        <p:txBody>
          <a:bodyPr/>
          <a:lstStyle/>
          <a:p>
            <a:r>
              <a:rPr lang="en-US" dirty="0"/>
              <a:t>A Global Snapshot: 2500 BCE</a:t>
            </a:r>
          </a:p>
        </p:txBody>
      </p:sp>
      <p:sp>
        <p:nvSpPr>
          <p:cNvPr id="3" name="TextBox 2"/>
          <p:cNvSpPr txBox="1"/>
          <p:nvPr/>
        </p:nvSpPr>
        <p:spPr>
          <a:xfrm>
            <a:off x="526312" y="1066800"/>
            <a:ext cx="8305800" cy="1631216"/>
          </a:xfrm>
          <a:prstGeom prst="rect">
            <a:avLst/>
          </a:prstGeom>
          <a:solidFill>
            <a:schemeClr val="accent6">
              <a:lumMod val="40000"/>
              <a:lumOff val="60000"/>
            </a:schemeClr>
          </a:solidFill>
        </p:spPr>
        <p:txBody>
          <a:bodyPr wrap="square" rtlCol="0">
            <a:spAutoFit/>
          </a:bodyPr>
          <a:lstStyle/>
          <a:p>
            <a:r>
              <a:rPr lang="en-US" sz="1600" b="1" u="sng" dirty="0" err="1"/>
              <a:t>Afroeurasia</a:t>
            </a:r>
            <a:r>
              <a:rPr lang="en-US" sz="1600" b="1" u="sng" dirty="0"/>
              <a:t>:</a:t>
            </a:r>
          </a:p>
          <a:p>
            <a:r>
              <a:rPr lang="en-US" sz="1600" dirty="0"/>
              <a:t>The civilizations of Egypt and Mesopotamia are now flourishing in the Middle East.</a:t>
            </a:r>
          </a:p>
          <a:p>
            <a:r>
              <a:rPr lang="en-US" sz="1600" dirty="0"/>
              <a:t>Europe is still inhabited by Stone Age farming peoples, but agriculture and bronze technologies are spreading. One of the great civilizations of the Ancient World has emerged in the Indus Valley.  Agriculture is spreading out from its core areas in northern and southern China</a:t>
            </a:r>
            <a:r>
              <a:rPr lang="en-US" dirty="0"/>
              <a:t>. </a:t>
            </a:r>
            <a:r>
              <a:rPr lang="en-US" sz="1600" dirty="0"/>
              <a:t>Pastoral nomads sometimes clash with farming kingdoms.</a:t>
            </a:r>
          </a:p>
        </p:txBody>
      </p:sp>
      <p:sp>
        <p:nvSpPr>
          <p:cNvPr id="4" name="TextBox 3"/>
          <p:cNvSpPr txBox="1"/>
          <p:nvPr/>
        </p:nvSpPr>
        <p:spPr>
          <a:xfrm>
            <a:off x="526312" y="2810540"/>
            <a:ext cx="8305800" cy="1569660"/>
          </a:xfrm>
          <a:prstGeom prst="rect">
            <a:avLst/>
          </a:prstGeom>
          <a:solidFill>
            <a:schemeClr val="accent5">
              <a:lumMod val="40000"/>
              <a:lumOff val="60000"/>
            </a:schemeClr>
          </a:solidFill>
        </p:spPr>
        <p:txBody>
          <a:bodyPr wrap="square" rtlCol="0">
            <a:spAutoFit/>
          </a:bodyPr>
          <a:lstStyle/>
          <a:p>
            <a:r>
              <a:rPr lang="en-US" sz="1600" b="1" u="sng" dirty="0"/>
              <a:t>The Americas</a:t>
            </a:r>
          </a:p>
          <a:p>
            <a:r>
              <a:rPr lang="en-US" sz="1600" dirty="0"/>
              <a:t>Small-scale f</a:t>
            </a:r>
            <a:r>
              <a:rPr lang="en-US" sz="1600" dirty="0">
                <a:effectLst/>
              </a:rPr>
              <a:t>arming, based on maize as the staple crop, is beginning to spread northwards from present-day Mexico - though nowhere is it the primary source of food, and elsewhere in North America hunter-gatherer cultures prevail.</a:t>
            </a:r>
            <a:r>
              <a:rPr lang="en-US" sz="1600" dirty="0"/>
              <a:t> Large villages are developing along the Pacific coast, with temple-mounds and irrigation systems being constructed.  Larger scale agriculture is emerging there.  Metallurgy is not widely practiced.</a:t>
            </a:r>
          </a:p>
        </p:txBody>
      </p:sp>
      <p:sp>
        <p:nvSpPr>
          <p:cNvPr id="5" name="TextBox 4"/>
          <p:cNvSpPr txBox="1"/>
          <p:nvPr/>
        </p:nvSpPr>
        <p:spPr>
          <a:xfrm>
            <a:off x="538716" y="4380200"/>
            <a:ext cx="8305800" cy="1077218"/>
          </a:xfrm>
          <a:prstGeom prst="rect">
            <a:avLst/>
          </a:prstGeom>
          <a:solidFill>
            <a:schemeClr val="accent4">
              <a:lumMod val="40000"/>
              <a:lumOff val="60000"/>
            </a:schemeClr>
          </a:solidFill>
        </p:spPr>
        <p:txBody>
          <a:bodyPr wrap="square" rtlCol="0">
            <a:spAutoFit/>
          </a:bodyPr>
          <a:lstStyle/>
          <a:p>
            <a:r>
              <a:rPr lang="en-US" sz="1600" b="1" u="sng" dirty="0"/>
              <a:t>Sub-Saharan Africa:  </a:t>
            </a:r>
          </a:p>
          <a:p>
            <a:r>
              <a:rPr lang="en-US" sz="1600" dirty="0"/>
              <a:t>C</a:t>
            </a:r>
            <a:r>
              <a:rPr lang="en-US" sz="1600" dirty="0">
                <a:effectLst/>
              </a:rPr>
              <a:t>attle-herding populations are now ranged over a vast swathe of territory, stretching from modern-day Sudan into West Africa. On the rest of the continent live hunter-gatherer peoples and fishermen, mostly related to today’s Pygmies or San Bushmen.  Metallurgy has not yet emerged.</a:t>
            </a:r>
            <a:endParaRPr lang="en-US" dirty="0"/>
          </a:p>
        </p:txBody>
      </p:sp>
      <p:sp>
        <p:nvSpPr>
          <p:cNvPr id="6" name="TextBox 5"/>
          <p:cNvSpPr txBox="1"/>
          <p:nvPr/>
        </p:nvSpPr>
        <p:spPr>
          <a:xfrm>
            <a:off x="526312" y="5457418"/>
            <a:ext cx="8330609" cy="1323439"/>
          </a:xfrm>
          <a:prstGeom prst="rect">
            <a:avLst/>
          </a:prstGeom>
          <a:solidFill>
            <a:schemeClr val="accent3">
              <a:lumMod val="60000"/>
              <a:lumOff val="40000"/>
            </a:schemeClr>
          </a:solidFill>
        </p:spPr>
        <p:txBody>
          <a:bodyPr wrap="square" rtlCol="0">
            <a:spAutoFit/>
          </a:bodyPr>
          <a:lstStyle/>
          <a:p>
            <a:r>
              <a:rPr lang="en-US" sz="1600" b="1" u="sng" dirty="0"/>
              <a:t>Oceania:</a:t>
            </a:r>
          </a:p>
          <a:p>
            <a:r>
              <a:rPr lang="en-US" sz="1600" dirty="0"/>
              <a:t>People in this zone practice small-scale agriculture.  Navigation and fishing technologies are advanced and most people live either as nomadic foragers in small villages.  The migration of the ancestors of the Polynesians has begun from south China into the Pacific islands. Metallurgy has not yet emerged.</a:t>
            </a:r>
          </a:p>
        </p:txBody>
      </p:sp>
      <p:sp>
        <p:nvSpPr>
          <p:cNvPr id="7" name="Slide Number Placeholder 6"/>
          <p:cNvSpPr>
            <a:spLocks noGrp="1"/>
          </p:cNvSpPr>
          <p:nvPr>
            <p:ph type="sldNum" sz="quarter" idx="12"/>
          </p:nvPr>
        </p:nvSpPr>
        <p:spPr/>
        <p:txBody>
          <a:bodyPr/>
          <a:lstStyle/>
          <a:p>
            <a:fld id="{D6C903FC-2808-4419-96CE-68A2560AF466}" type="slidenum">
              <a:rPr lang="en-US" smtClean="0"/>
              <a:t>11</a:t>
            </a:fld>
            <a:endParaRPr lang="en-US"/>
          </a:p>
        </p:txBody>
      </p:sp>
      <p:sp>
        <p:nvSpPr>
          <p:cNvPr id="8" name="TextBox 7"/>
          <p:cNvSpPr txBox="1"/>
          <p:nvPr/>
        </p:nvSpPr>
        <p:spPr>
          <a:xfrm rot="16200000">
            <a:off x="-3817088" y="2719001"/>
            <a:ext cx="8001000" cy="276999"/>
          </a:xfrm>
          <a:prstGeom prst="rect">
            <a:avLst/>
          </a:prstGeom>
          <a:noFill/>
        </p:spPr>
        <p:txBody>
          <a:bodyPr wrap="square" rtlCol="0">
            <a:spAutoFit/>
          </a:bodyPr>
          <a:lstStyle/>
          <a:p>
            <a:r>
              <a:rPr lang="en-US" sz="1200" dirty="0"/>
              <a:t>Based on info. from </a:t>
            </a:r>
            <a:r>
              <a:rPr lang="en-US" sz="1200" b="1" i="1" dirty="0"/>
              <a:t>worldhistoryforusall</a:t>
            </a:r>
            <a:r>
              <a:rPr lang="en-US" sz="1200" i="1" dirty="0"/>
              <a:t>.sdsu.edu/, </a:t>
            </a:r>
            <a:r>
              <a:rPr lang="en-US" sz="1200" dirty="0"/>
              <a:t>David Christian’s </a:t>
            </a:r>
            <a:r>
              <a:rPr lang="en-US" sz="1200" i="1" dirty="0"/>
              <a:t>Maps  of Time, </a:t>
            </a:r>
            <a:r>
              <a:rPr lang="en-US" sz="1200" dirty="0"/>
              <a:t>and</a:t>
            </a:r>
            <a:r>
              <a:rPr lang="en-US" sz="1200" i="1" dirty="0"/>
              <a:t> www.timemaps.com.</a:t>
            </a:r>
          </a:p>
        </p:txBody>
      </p:sp>
    </p:spTree>
    <p:extLst>
      <p:ext uri="{BB962C8B-B14F-4D97-AF65-F5344CB8AC3E}">
        <p14:creationId xmlns:p14="http://schemas.microsoft.com/office/powerpoint/2010/main" val="605371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lstStyle/>
          <a:p>
            <a:r>
              <a:rPr lang="en-US" dirty="0"/>
              <a:t>A Global Snapshot: 1500 BCE</a:t>
            </a:r>
          </a:p>
        </p:txBody>
      </p:sp>
      <p:sp>
        <p:nvSpPr>
          <p:cNvPr id="3" name="TextBox 2"/>
          <p:cNvSpPr txBox="1"/>
          <p:nvPr/>
        </p:nvSpPr>
        <p:spPr>
          <a:xfrm>
            <a:off x="522768" y="762000"/>
            <a:ext cx="8305800" cy="1384995"/>
          </a:xfrm>
          <a:prstGeom prst="rect">
            <a:avLst/>
          </a:prstGeom>
          <a:solidFill>
            <a:schemeClr val="accent6">
              <a:lumMod val="40000"/>
              <a:lumOff val="60000"/>
            </a:schemeClr>
          </a:solidFill>
        </p:spPr>
        <p:txBody>
          <a:bodyPr wrap="square" rtlCol="0">
            <a:spAutoFit/>
          </a:bodyPr>
          <a:lstStyle/>
          <a:p>
            <a:r>
              <a:rPr lang="en-US" sz="1400" b="1" u="sng" dirty="0" err="1"/>
              <a:t>Afroeurasia</a:t>
            </a:r>
            <a:r>
              <a:rPr lang="en-US" sz="1400" b="1" u="sng" dirty="0"/>
              <a:t>:</a:t>
            </a:r>
          </a:p>
          <a:p>
            <a:r>
              <a:rPr lang="en-US" sz="1400" dirty="0">
                <a:effectLst/>
              </a:rPr>
              <a:t>A number of the greatest civilizations of the Ancient World now jostle each other in the Middle East - including those of Egypt, Assyria, the Hittites, and Babylon.  The Chinese civilization during the Shang dynasty has become even more complex and organized.  It has already developed superb bronze-making techniques.  The first European civilizations, the Minoan in Crete and the </a:t>
            </a:r>
            <a:r>
              <a:rPr lang="en-US" sz="1400" dirty="0" err="1">
                <a:effectLst/>
              </a:rPr>
              <a:t>Mycenean</a:t>
            </a:r>
            <a:r>
              <a:rPr lang="en-US" sz="1400" dirty="0">
                <a:effectLst/>
              </a:rPr>
              <a:t> in Greece, are thriving.  Pastoral nomad societies have also flourished and engage in both trade and conflict with these civilizations.</a:t>
            </a:r>
          </a:p>
        </p:txBody>
      </p:sp>
      <p:sp>
        <p:nvSpPr>
          <p:cNvPr id="4" name="TextBox 3"/>
          <p:cNvSpPr txBox="1"/>
          <p:nvPr/>
        </p:nvSpPr>
        <p:spPr>
          <a:xfrm>
            <a:off x="549349" y="2272605"/>
            <a:ext cx="8305800" cy="1384995"/>
          </a:xfrm>
          <a:prstGeom prst="rect">
            <a:avLst/>
          </a:prstGeom>
          <a:solidFill>
            <a:schemeClr val="accent5">
              <a:lumMod val="40000"/>
              <a:lumOff val="60000"/>
            </a:schemeClr>
          </a:solidFill>
        </p:spPr>
        <p:txBody>
          <a:bodyPr wrap="square" rtlCol="0">
            <a:spAutoFit/>
          </a:bodyPr>
          <a:lstStyle/>
          <a:p>
            <a:r>
              <a:rPr lang="en-US" sz="1400" b="1" u="sng" dirty="0"/>
              <a:t>The Americas: </a:t>
            </a:r>
          </a:p>
          <a:p>
            <a:r>
              <a:rPr lang="en-US" sz="1400" dirty="0">
                <a:effectLst/>
              </a:rPr>
              <a:t>Farming based on maize continues to spread in North America.  In present-day Mexico, farming has now become firmly established as the predominant way of life. Several distinct farming cultures are developing in different areas.  The people of the Pacific coast of South America are, by this date, already making strides towards true civilization, as larger and more complex societies begin to emerge. Towns have appeared in the river valleys, dependent upon irrigation farming for their sustenance.  Metallurgy is not widely practiced.</a:t>
            </a:r>
            <a:endParaRPr lang="en-US" sz="1400" dirty="0"/>
          </a:p>
        </p:txBody>
      </p:sp>
      <p:sp>
        <p:nvSpPr>
          <p:cNvPr id="5" name="TextBox 4"/>
          <p:cNvSpPr txBox="1"/>
          <p:nvPr/>
        </p:nvSpPr>
        <p:spPr>
          <a:xfrm>
            <a:off x="549349" y="3733800"/>
            <a:ext cx="8305800" cy="1384995"/>
          </a:xfrm>
          <a:prstGeom prst="rect">
            <a:avLst/>
          </a:prstGeom>
          <a:solidFill>
            <a:schemeClr val="accent4">
              <a:lumMod val="40000"/>
              <a:lumOff val="60000"/>
            </a:schemeClr>
          </a:solidFill>
        </p:spPr>
        <p:txBody>
          <a:bodyPr wrap="square" rtlCol="0">
            <a:spAutoFit/>
          </a:bodyPr>
          <a:lstStyle/>
          <a:p>
            <a:r>
              <a:rPr lang="en-US" sz="1400" b="1" u="sng" dirty="0"/>
              <a:t>Sub-Saharan Africa: </a:t>
            </a:r>
          </a:p>
          <a:p>
            <a:r>
              <a:rPr lang="en-US" sz="1400" dirty="0">
                <a:effectLst/>
              </a:rPr>
              <a:t>In a vast area stretching from the present-day Sudan into West Africa and down into East Africa, semi-nomadic populations of cattle herders occupy the land. Probably by this date, however, a crucial breakthrough has been made. Somewhere within this huge territory the domestication of sorghum and millet has occurred.  Farming is therefore beginning, but still on a small scale.  Many people still live as foragers in this area and metallurgy is not practiced.</a:t>
            </a:r>
            <a:endParaRPr lang="en-US" sz="1400" dirty="0"/>
          </a:p>
        </p:txBody>
      </p:sp>
      <p:sp>
        <p:nvSpPr>
          <p:cNvPr id="6" name="TextBox 5"/>
          <p:cNvSpPr txBox="1"/>
          <p:nvPr/>
        </p:nvSpPr>
        <p:spPr>
          <a:xfrm>
            <a:off x="549349" y="5181600"/>
            <a:ext cx="8305800" cy="1384995"/>
          </a:xfrm>
          <a:prstGeom prst="rect">
            <a:avLst/>
          </a:prstGeom>
          <a:solidFill>
            <a:schemeClr val="accent3">
              <a:lumMod val="60000"/>
              <a:lumOff val="40000"/>
            </a:schemeClr>
          </a:solidFill>
        </p:spPr>
        <p:txBody>
          <a:bodyPr wrap="square" rtlCol="0">
            <a:spAutoFit/>
          </a:bodyPr>
          <a:lstStyle/>
          <a:p>
            <a:r>
              <a:rPr lang="en-US" sz="1400" b="1" u="sng" dirty="0"/>
              <a:t>Oceania: </a:t>
            </a:r>
          </a:p>
          <a:p>
            <a:r>
              <a:rPr lang="en-US" sz="1400" dirty="0"/>
              <a:t>Groups of m</a:t>
            </a:r>
            <a:r>
              <a:rPr lang="en-US" sz="1400" dirty="0">
                <a:effectLst/>
              </a:rPr>
              <a:t>igrant people have now settled the coasts and islands of the Philippines and points south to the northern coast of New Guinea, and as far east as the Solomon islands. At about this time they also embark on the first of their great colonizing ventures, when a group of them sail the 2500 km (1550 miles) eastwards across open water to settled the Mariana islands.  People still generally live from small-scale farming, fishing, and foraging and do not have access to metals.</a:t>
            </a:r>
          </a:p>
        </p:txBody>
      </p:sp>
      <p:sp>
        <p:nvSpPr>
          <p:cNvPr id="7" name="Slide Number Placeholder 6"/>
          <p:cNvSpPr>
            <a:spLocks noGrp="1"/>
          </p:cNvSpPr>
          <p:nvPr>
            <p:ph type="sldNum" sz="quarter" idx="12"/>
          </p:nvPr>
        </p:nvSpPr>
        <p:spPr/>
        <p:txBody>
          <a:bodyPr/>
          <a:lstStyle/>
          <a:p>
            <a:fld id="{D6C903FC-2808-4419-96CE-68A2560AF466}" type="slidenum">
              <a:rPr lang="en-US" smtClean="0"/>
              <a:t>12</a:t>
            </a:fld>
            <a:endParaRPr lang="en-US"/>
          </a:p>
        </p:txBody>
      </p:sp>
      <p:sp>
        <p:nvSpPr>
          <p:cNvPr id="8" name="TextBox 7"/>
          <p:cNvSpPr txBox="1"/>
          <p:nvPr/>
        </p:nvSpPr>
        <p:spPr>
          <a:xfrm>
            <a:off x="457200" y="6534329"/>
            <a:ext cx="8001000" cy="276999"/>
          </a:xfrm>
          <a:prstGeom prst="rect">
            <a:avLst/>
          </a:prstGeom>
          <a:noFill/>
        </p:spPr>
        <p:txBody>
          <a:bodyPr wrap="square" rtlCol="0">
            <a:spAutoFit/>
          </a:bodyPr>
          <a:lstStyle/>
          <a:p>
            <a:r>
              <a:rPr lang="en-US" sz="1200" dirty="0"/>
              <a:t>Based on information from </a:t>
            </a:r>
            <a:r>
              <a:rPr lang="en-US" sz="1200" b="1" i="1" dirty="0"/>
              <a:t>worldhistoryforusall</a:t>
            </a:r>
            <a:r>
              <a:rPr lang="en-US" sz="1200" i="1" dirty="0"/>
              <a:t>.sdsu.edu/, </a:t>
            </a:r>
            <a:r>
              <a:rPr lang="en-US" sz="1200" dirty="0"/>
              <a:t>David Christian’s </a:t>
            </a:r>
            <a:r>
              <a:rPr lang="en-US" sz="1200" i="1" dirty="0"/>
              <a:t>Maps  of Time, </a:t>
            </a:r>
            <a:r>
              <a:rPr lang="en-US" sz="1200" dirty="0"/>
              <a:t>and</a:t>
            </a:r>
            <a:r>
              <a:rPr lang="en-US" sz="1200" i="1" dirty="0"/>
              <a:t> www.timemaps.com.</a:t>
            </a:r>
          </a:p>
        </p:txBody>
      </p:sp>
    </p:spTree>
    <p:extLst>
      <p:ext uri="{BB962C8B-B14F-4D97-AF65-F5344CB8AC3E}">
        <p14:creationId xmlns:p14="http://schemas.microsoft.com/office/powerpoint/2010/main" val="3086065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5949"/>
            <a:ext cx="8229600" cy="715962"/>
          </a:xfrm>
        </p:spPr>
        <p:txBody>
          <a:bodyPr>
            <a:normAutofit/>
          </a:bodyPr>
          <a:lstStyle/>
          <a:p>
            <a:r>
              <a:rPr lang="en-US" sz="3200" dirty="0"/>
              <a:t>A Global Snapshot: 1000 BCE</a:t>
            </a:r>
          </a:p>
        </p:txBody>
      </p:sp>
      <p:sp>
        <p:nvSpPr>
          <p:cNvPr id="3" name="TextBox 2"/>
          <p:cNvSpPr txBox="1"/>
          <p:nvPr/>
        </p:nvSpPr>
        <p:spPr>
          <a:xfrm>
            <a:off x="228600" y="535172"/>
            <a:ext cx="8763000" cy="1384995"/>
          </a:xfrm>
          <a:prstGeom prst="rect">
            <a:avLst/>
          </a:prstGeom>
          <a:solidFill>
            <a:schemeClr val="accent6">
              <a:lumMod val="40000"/>
              <a:lumOff val="60000"/>
            </a:schemeClr>
          </a:solidFill>
        </p:spPr>
        <p:txBody>
          <a:bodyPr wrap="square" rtlCol="0">
            <a:spAutoFit/>
          </a:bodyPr>
          <a:lstStyle/>
          <a:p>
            <a:r>
              <a:rPr lang="en-US" sz="1400" b="1" u="sng" dirty="0" err="1"/>
              <a:t>Afroeurasia</a:t>
            </a:r>
            <a:r>
              <a:rPr lang="en-US" sz="1400" b="1" u="sng" dirty="0"/>
              <a:t>:</a:t>
            </a:r>
          </a:p>
          <a:p>
            <a:r>
              <a:rPr lang="en-US" sz="1400" dirty="0"/>
              <a:t>Invasions, including several by pastoral nomad groups,  have devastated the old centers of civilization, but important new developments, such as the use of iron, the appearance of the alphabet and the rise of Israel, with its monotheistic religion, have taken place.  Major population movements in Europe have caused widespread upheaval, and the Minoan and Mycenaean civilizations have vanished.  Chinese civilization expands under the Zhou dynasty and controls even more territory.  Agriculture is firmly established in most of the zone.</a:t>
            </a:r>
          </a:p>
        </p:txBody>
      </p:sp>
      <p:sp>
        <p:nvSpPr>
          <p:cNvPr id="4" name="TextBox 3"/>
          <p:cNvSpPr txBox="1"/>
          <p:nvPr/>
        </p:nvSpPr>
        <p:spPr>
          <a:xfrm>
            <a:off x="228600" y="1981200"/>
            <a:ext cx="8762999" cy="1815882"/>
          </a:xfrm>
          <a:prstGeom prst="rect">
            <a:avLst/>
          </a:prstGeom>
          <a:solidFill>
            <a:schemeClr val="accent5">
              <a:lumMod val="40000"/>
              <a:lumOff val="60000"/>
            </a:schemeClr>
          </a:solidFill>
        </p:spPr>
        <p:txBody>
          <a:bodyPr wrap="square" rtlCol="0">
            <a:spAutoFit/>
          </a:bodyPr>
          <a:lstStyle/>
          <a:p>
            <a:r>
              <a:rPr lang="en-US" sz="1400" b="1" u="sng" dirty="0"/>
              <a:t>The Americas</a:t>
            </a:r>
          </a:p>
          <a:p>
            <a:r>
              <a:rPr lang="en-US" sz="1400" dirty="0">
                <a:effectLst/>
              </a:rPr>
              <a:t>In present-day Mexico and neighboring areas, regional farming cultures are flourishing, and amongst them, the first civilization of North America has appeared with the </a:t>
            </a:r>
            <a:r>
              <a:rPr lang="en-US" sz="1400" dirty="0" err="1">
                <a:effectLst/>
              </a:rPr>
              <a:t>Olmecs</a:t>
            </a:r>
            <a:r>
              <a:rPr lang="en-US" sz="1400" dirty="0">
                <a:effectLst/>
              </a:rPr>
              <a:t>.  The </a:t>
            </a:r>
            <a:r>
              <a:rPr lang="en-US" sz="1400" dirty="0" err="1">
                <a:effectLst/>
              </a:rPr>
              <a:t>Olmecs</a:t>
            </a:r>
            <a:r>
              <a:rPr lang="en-US" sz="1400" dirty="0">
                <a:effectLst/>
              </a:rPr>
              <a:t> develop large-scale agriculture, monumental architecture, and a large capital city.  Most peoples of present-day USA and Canada still live as hunter-gatherers. However, even at this early date irrigation farming is present in the arid South West. In the highlands of Peru the first South American civilization has appeared, the </a:t>
            </a:r>
            <a:r>
              <a:rPr lang="en-US" sz="1400" dirty="0" err="1">
                <a:effectLst/>
              </a:rPr>
              <a:t>Chavin</a:t>
            </a:r>
            <a:r>
              <a:rPr lang="en-US" sz="1400" dirty="0">
                <a:effectLst/>
              </a:rPr>
              <a:t> civilization. Its influence extends over a wide area, taking in both coastal and mountain environments.  Metal working has begun in the Andes, but metal  is used primarily for art and jewelry and less so for tools and weapons.</a:t>
            </a:r>
          </a:p>
        </p:txBody>
      </p:sp>
      <p:sp>
        <p:nvSpPr>
          <p:cNvPr id="5" name="TextBox 4"/>
          <p:cNvSpPr txBox="1"/>
          <p:nvPr/>
        </p:nvSpPr>
        <p:spPr>
          <a:xfrm>
            <a:off x="228600" y="3797082"/>
            <a:ext cx="8762999" cy="1600438"/>
          </a:xfrm>
          <a:prstGeom prst="rect">
            <a:avLst/>
          </a:prstGeom>
          <a:solidFill>
            <a:schemeClr val="accent4">
              <a:lumMod val="40000"/>
              <a:lumOff val="60000"/>
            </a:schemeClr>
          </a:solidFill>
        </p:spPr>
        <p:txBody>
          <a:bodyPr wrap="square" rtlCol="0">
            <a:spAutoFit/>
          </a:bodyPr>
          <a:lstStyle/>
          <a:p>
            <a:r>
              <a:rPr lang="en-US" sz="1400" b="1" u="sng" dirty="0"/>
              <a:t>Sub-Saharan Africa:</a:t>
            </a:r>
          </a:p>
          <a:p>
            <a:r>
              <a:rPr lang="en-US" sz="1400" dirty="0"/>
              <a:t>C</a:t>
            </a:r>
            <a:r>
              <a:rPr lang="en-US" sz="1400" dirty="0">
                <a:effectLst/>
              </a:rPr>
              <a:t>attle-herding and farming are gradually spreading throughout western and central Africa, having probably reached the Great Lakes region by now. Also, around this date, some peoples in West Africa, living on the fringes of the rain forests, are making the difficult transition to forest farming. This agriculture is based on a quite different set of crops to savannah agriculture, with cultivated fruits and roots such as plantains and yams as the staples.</a:t>
            </a:r>
            <a:r>
              <a:rPr lang="en-US" sz="1400" dirty="0"/>
              <a:t> </a:t>
            </a:r>
            <a:r>
              <a:rPr lang="en-US" sz="1400" dirty="0">
                <a:effectLst/>
              </a:rPr>
              <a:t>Throughout the greater part of central and southern Africa, people remain hunter-gatherers and fishermen.  Metallurgy may have been emerging, but still not widely used.</a:t>
            </a:r>
          </a:p>
        </p:txBody>
      </p:sp>
      <p:sp>
        <p:nvSpPr>
          <p:cNvPr id="6" name="TextBox 5"/>
          <p:cNvSpPr txBox="1"/>
          <p:nvPr/>
        </p:nvSpPr>
        <p:spPr>
          <a:xfrm>
            <a:off x="228600" y="5334000"/>
            <a:ext cx="8763000" cy="1384995"/>
          </a:xfrm>
          <a:prstGeom prst="rect">
            <a:avLst/>
          </a:prstGeom>
          <a:solidFill>
            <a:schemeClr val="accent3">
              <a:lumMod val="60000"/>
              <a:lumOff val="40000"/>
            </a:schemeClr>
          </a:solidFill>
        </p:spPr>
        <p:txBody>
          <a:bodyPr wrap="square" rtlCol="0">
            <a:spAutoFit/>
          </a:bodyPr>
          <a:lstStyle/>
          <a:p>
            <a:r>
              <a:rPr lang="en-US" sz="1400" b="1" u="sng" dirty="0"/>
              <a:t>Oceania:</a:t>
            </a:r>
          </a:p>
          <a:p>
            <a:r>
              <a:rPr lang="en-US" sz="1400" dirty="0">
                <a:effectLst/>
              </a:rPr>
              <a:t>In Australia, larger, more stable tribes of foragers join together to secure food sources in the drier conditions.  Migrant groups continue to move eastwards, reaching Fiji by 1300 BC and Tonga and Samoa by 1000 BC. They carry with them their cultural package known as the "</a:t>
            </a:r>
            <a:r>
              <a:rPr lang="en-US" sz="1400" dirty="0" err="1">
                <a:effectLst/>
              </a:rPr>
              <a:t>Lapita</a:t>
            </a:r>
            <a:r>
              <a:rPr lang="en-US" sz="1400" dirty="0">
                <a:effectLst/>
              </a:rPr>
              <a:t> culture," marked in the archaeological record by pottery with distinctive decorations based on tattoo designs. This culture was based on a mixed economy of horticulture and maritime subsistence. The people had pigs, dogs and fowl (ducks, chickens).  Metallurgy still has not emerged.</a:t>
            </a:r>
          </a:p>
        </p:txBody>
      </p:sp>
      <p:sp>
        <p:nvSpPr>
          <p:cNvPr id="7" name="Slide Number Placeholder 6"/>
          <p:cNvSpPr>
            <a:spLocks noGrp="1"/>
          </p:cNvSpPr>
          <p:nvPr>
            <p:ph type="sldNum" sz="quarter" idx="12"/>
          </p:nvPr>
        </p:nvSpPr>
        <p:spPr/>
        <p:txBody>
          <a:bodyPr/>
          <a:lstStyle/>
          <a:p>
            <a:fld id="{D6C903FC-2808-4419-96CE-68A2560AF466}" type="slidenum">
              <a:rPr lang="en-US" smtClean="0"/>
              <a:t>13</a:t>
            </a:fld>
            <a:endParaRPr lang="en-US"/>
          </a:p>
        </p:txBody>
      </p:sp>
      <p:sp>
        <p:nvSpPr>
          <p:cNvPr id="8" name="TextBox 7"/>
          <p:cNvSpPr txBox="1"/>
          <p:nvPr/>
        </p:nvSpPr>
        <p:spPr>
          <a:xfrm>
            <a:off x="1162493" y="6623947"/>
            <a:ext cx="8001000" cy="276999"/>
          </a:xfrm>
          <a:prstGeom prst="rect">
            <a:avLst/>
          </a:prstGeom>
          <a:noFill/>
        </p:spPr>
        <p:txBody>
          <a:bodyPr wrap="square" rtlCol="0">
            <a:spAutoFit/>
          </a:bodyPr>
          <a:lstStyle/>
          <a:p>
            <a:r>
              <a:rPr lang="en-US" sz="1000" dirty="0"/>
              <a:t>Based on information from </a:t>
            </a:r>
            <a:r>
              <a:rPr lang="en-US" sz="1000" b="1" i="1" dirty="0"/>
              <a:t>worldhistoryforusall</a:t>
            </a:r>
            <a:r>
              <a:rPr lang="en-US" sz="1000" i="1" dirty="0"/>
              <a:t>.sdsu.edu/, </a:t>
            </a:r>
            <a:r>
              <a:rPr lang="en-US" sz="1000" dirty="0"/>
              <a:t>David Christian’s </a:t>
            </a:r>
            <a:r>
              <a:rPr lang="en-US" sz="1000" i="1" dirty="0"/>
              <a:t>Maps  of Time, </a:t>
            </a:r>
            <a:r>
              <a:rPr lang="en-US" sz="1000" dirty="0"/>
              <a:t>and</a:t>
            </a:r>
            <a:r>
              <a:rPr lang="en-US" sz="1000" i="1" dirty="0"/>
              <a:t> www.timemaps.com</a:t>
            </a:r>
            <a:r>
              <a:rPr lang="en-US" sz="1200" i="1" dirty="0"/>
              <a:t>.</a:t>
            </a:r>
          </a:p>
        </p:txBody>
      </p:sp>
    </p:spTree>
    <p:extLst>
      <p:ext uri="{BB962C8B-B14F-4D97-AF65-F5344CB8AC3E}">
        <p14:creationId xmlns:p14="http://schemas.microsoft.com/office/powerpoint/2010/main" val="2397965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Turn and Talk:</a:t>
            </a:r>
          </a:p>
        </p:txBody>
      </p:sp>
      <p:sp>
        <p:nvSpPr>
          <p:cNvPr id="3" name="Content Placeholder 2"/>
          <p:cNvSpPr>
            <a:spLocks noGrp="1"/>
          </p:cNvSpPr>
          <p:nvPr>
            <p:ph idx="1"/>
          </p:nvPr>
        </p:nvSpPr>
        <p:spPr/>
        <p:txBody>
          <a:bodyPr/>
          <a:lstStyle/>
          <a:p>
            <a:r>
              <a:rPr lang="en-US" b="1" dirty="0">
                <a:solidFill>
                  <a:srgbClr val="FF0000"/>
                </a:solidFill>
              </a:rPr>
              <a:t>What seems to be the larger pattern of difference between the world zones?  How are they different from each other?</a:t>
            </a:r>
          </a:p>
          <a:p>
            <a:endParaRPr lang="en-US" b="1" dirty="0">
              <a:solidFill>
                <a:srgbClr val="FF0000"/>
              </a:solidFill>
            </a:endParaRPr>
          </a:p>
          <a:p>
            <a:r>
              <a:rPr lang="en-US" b="1" dirty="0">
                <a:solidFill>
                  <a:srgbClr val="FF0000"/>
                </a:solidFill>
              </a:rPr>
              <a:t>What would a map of world zones look like for the world today?</a:t>
            </a:r>
          </a:p>
          <a:p>
            <a:endParaRPr lang="en-US" b="1" dirty="0">
              <a:solidFill>
                <a:srgbClr val="FF0000"/>
              </a:solidFill>
            </a:endParaRPr>
          </a:p>
          <a:p>
            <a:r>
              <a:rPr lang="en-US" b="1" dirty="0">
                <a:solidFill>
                  <a:srgbClr val="FF0000"/>
                </a:solidFill>
              </a:rPr>
              <a:t>How has the world changed?</a:t>
            </a:r>
          </a:p>
        </p:txBody>
      </p:sp>
      <p:sp>
        <p:nvSpPr>
          <p:cNvPr id="4" name="Slide Number Placeholder 3"/>
          <p:cNvSpPr>
            <a:spLocks noGrp="1"/>
          </p:cNvSpPr>
          <p:nvPr>
            <p:ph type="sldNum" sz="quarter" idx="12"/>
          </p:nvPr>
        </p:nvSpPr>
        <p:spPr/>
        <p:txBody>
          <a:bodyPr/>
          <a:lstStyle/>
          <a:p>
            <a:fld id="{D6C903FC-2808-4419-96CE-68A2560AF466}" type="slidenum">
              <a:rPr lang="en-US" smtClean="0"/>
              <a:t>14</a:t>
            </a:fld>
            <a:endParaRPr lang="en-US"/>
          </a:p>
        </p:txBody>
      </p:sp>
    </p:spTree>
    <p:extLst>
      <p:ext uri="{BB962C8B-B14F-4D97-AF65-F5344CB8AC3E}">
        <p14:creationId xmlns:p14="http://schemas.microsoft.com/office/powerpoint/2010/main" val="3486982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6C903FC-2808-4419-96CE-68A2560AF466}" type="slidenum">
              <a:rPr lang="en-US" smtClean="0"/>
              <a:t>15</a:t>
            </a:fld>
            <a:endParaRPr lang="en-US"/>
          </a:p>
        </p:txBody>
      </p:sp>
      <p:graphicFrame>
        <p:nvGraphicFramePr>
          <p:cNvPr id="6" name="Diagram 5"/>
          <p:cNvGraphicFramePr/>
          <p:nvPr>
            <p:extLst>
              <p:ext uri="{D42A27DB-BD31-4B8C-83A1-F6EECF244321}">
                <p14:modId xmlns:p14="http://schemas.microsoft.com/office/powerpoint/2010/main" val="1870176995"/>
              </p:ext>
            </p:extLst>
          </p:nvPr>
        </p:nvGraphicFramePr>
        <p:xfrm>
          <a:off x="1276032" y="191452"/>
          <a:ext cx="6591935" cy="64750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 Box 2"/>
          <p:cNvSpPr txBox="1">
            <a:spLocks noChangeArrowheads="1"/>
          </p:cNvSpPr>
          <p:nvPr/>
        </p:nvSpPr>
        <p:spPr bwMode="auto">
          <a:xfrm>
            <a:off x="228600" y="1066800"/>
            <a:ext cx="2509520" cy="62611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sz="1200" b="1" i="1">
                <a:solidFill>
                  <a:srgbClr val="000000"/>
                </a:solidFill>
                <a:effectLst/>
                <a:latin typeface="Times New Roman"/>
                <a:ea typeface="ヒラギノ角ゴ Pro W3"/>
              </a:rPr>
              <a:t>Intensification and growing populations; advancing technologies shared by all zones</a:t>
            </a:r>
            <a:endParaRPr lang="en-US" sz="1200">
              <a:solidFill>
                <a:srgbClr val="000000"/>
              </a:solidFill>
              <a:effectLst/>
              <a:latin typeface="Times New Roman"/>
              <a:ea typeface="ヒラギノ角ゴ Pro W3"/>
            </a:endParaRPr>
          </a:p>
        </p:txBody>
      </p:sp>
      <p:cxnSp>
        <p:nvCxnSpPr>
          <p:cNvPr id="8" name="Straight Arrow Connector 7"/>
          <p:cNvCxnSpPr>
            <a:endCxn id="9" idx="1"/>
          </p:cNvCxnSpPr>
          <p:nvPr/>
        </p:nvCxnSpPr>
        <p:spPr>
          <a:xfrm>
            <a:off x="1483360" y="1692910"/>
            <a:ext cx="2976880" cy="173609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9" name="Quad Arrow 8"/>
          <p:cNvSpPr/>
          <p:nvPr/>
        </p:nvSpPr>
        <p:spPr>
          <a:xfrm>
            <a:off x="4460240" y="3308668"/>
            <a:ext cx="223520" cy="240665"/>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958167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646519" y="1828800"/>
            <a:ext cx="6172200" cy="2888657"/>
            <a:chOff x="-14654" y="533400"/>
            <a:chExt cx="9231923" cy="5562600"/>
          </a:xfrm>
        </p:grpSpPr>
        <p:pic>
          <p:nvPicPr>
            <p:cNvPr id="3074" name="Picture 2" descr="World 1500B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54" y="533400"/>
              <a:ext cx="9231923" cy="5334001"/>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609600" y="762000"/>
              <a:ext cx="2971800" cy="5334000"/>
            </a:xfrm>
            <a:prstGeom prst="ellipse">
              <a:avLst/>
            </a:prstGeom>
            <a:solidFill>
              <a:schemeClr val="accent3">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The Americas</a:t>
              </a:r>
            </a:p>
          </p:txBody>
        </p:sp>
        <p:sp>
          <p:nvSpPr>
            <p:cNvPr id="8" name="Freeform 7"/>
            <p:cNvSpPr/>
            <p:nvPr/>
          </p:nvSpPr>
          <p:spPr>
            <a:xfrm>
              <a:off x="4029740" y="1020726"/>
              <a:ext cx="5146158" cy="2658139"/>
            </a:xfrm>
            <a:custGeom>
              <a:avLst/>
              <a:gdLst>
                <a:gd name="connsiteX0" fmla="*/ 0 w 5146158"/>
                <a:gd name="connsiteY0" fmla="*/ 542260 h 2658139"/>
                <a:gd name="connsiteX1" fmla="*/ 0 w 5146158"/>
                <a:gd name="connsiteY1" fmla="*/ 1818167 h 2658139"/>
                <a:gd name="connsiteX2" fmla="*/ 382772 w 5146158"/>
                <a:gd name="connsiteY2" fmla="*/ 2126511 h 2658139"/>
                <a:gd name="connsiteX3" fmla="*/ 956930 w 5146158"/>
                <a:gd name="connsiteY3" fmla="*/ 2126511 h 2658139"/>
                <a:gd name="connsiteX4" fmla="*/ 1084520 w 5146158"/>
                <a:gd name="connsiteY4" fmla="*/ 2381693 h 2658139"/>
                <a:gd name="connsiteX5" fmla="*/ 1265274 w 5146158"/>
                <a:gd name="connsiteY5" fmla="*/ 2381693 h 2658139"/>
                <a:gd name="connsiteX6" fmla="*/ 2200939 w 5146158"/>
                <a:gd name="connsiteY6" fmla="*/ 2658139 h 2658139"/>
                <a:gd name="connsiteX7" fmla="*/ 2881423 w 5146158"/>
                <a:gd name="connsiteY7" fmla="*/ 2658139 h 2658139"/>
                <a:gd name="connsiteX8" fmla="*/ 3253562 w 5146158"/>
                <a:gd name="connsiteY8" fmla="*/ 2562446 h 2658139"/>
                <a:gd name="connsiteX9" fmla="*/ 3838353 w 5146158"/>
                <a:gd name="connsiteY9" fmla="*/ 2232837 h 2658139"/>
                <a:gd name="connsiteX10" fmla="*/ 4274288 w 5146158"/>
                <a:gd name="connsiteY10" fmla="*/ 1477925 h 2658139"/>
                <a:gd name="connsiteX11" fmla="*/ 4561367 w 5146158"/>
                <a:gd name="connsiteY11" fmla="*/ 978195 h 2658139"/>
                <a:gd name="connsiteX12" fmla="*/ 4752753 w 5146158"/>
                <a:gd name="connsiteY12" fmla="*/ 850604 h 2658139"/>
                <a:gd name="connsiteX13" fmla="*/ 4848446 w 5146158"/>
                <a:gd name="connsiteY13" fmla="*/ 786809 h 2658139"/>
                <a:gd name="connsiteX14" fmla="*/ 5146158 w 5146158"/>
                <a:gd name="connsiteY14" fmla="*/ 574158 h 2658139"/>
                <a:gd name="connsiteX15" fmla="*/ 4922874 w 5146158"/>
                <a:gd name="connsiteY15" fmla="*/ 361507 h 2658139"/>
                <a:gd name="connsiteX16" fmla="*/ 3880883 w 5146158"/>
                <a:gd name="connsiteY16" fmla="*/ 106325 h 2658139"/>
                <a:gd name="connsiteX17" fmla="*/ 3104707 w 5146158"/>
                <a:gd name="connsiteY17" fmla="*/ 0 h 2658139"/>
                <a:gd name="connsiteX18" fmla="*/ 2349795 w 5146158"/>
                <a:gd name="connsiteY18" fmla="*/ 31897 h 2658139"/>
                <a:gd name="connsiteX19" fmla="*/ 1977655 w 5146158"/>
                <a:gd name="connsiteY19" fmla="*/ 159488 h 2658139"/>
                <a:gd name="connsiteX20" fmla="*/ 1488558 w 5146158"/>
                <a:gd name="connsiteY20" fmla="*/ 276446 h 2658139"/>
                <a:gd name="connsiteX21" fmla="*/ 765544 w 5146158"/>
                <a:gd name="connsiteY21" fmla="*/ 350874 h 2658139"/>
                <a:gd name="connsiteX22" fmla="*/ 372139 w 5146158"/>
                <a:gd name="connsiteY22" fmla="*/ 446567 h 2658139"/>
                <a:gd name="connsiteX23" fmla="*/ 0 w 5146158"/>
                <a:gd name="connsiteY23" fmla="*/ 542260 h 2658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146158" h="2658139">
                  <a:moveTo>
                    <a:pt x="0" y="542260"/>
                  </a:moveTo>
                  <a:lnTo>
                    <a:pt x="0" y="1818167"/>
                  </a:lnTo>
                  <a:lnTo>
                    <a:pt x="382772" y="2126511"/>
                  </a:lnTo>
                  <a:lnTo>
                    <a:pt x="956930" y="2126511"/>
                  </a:lnTo>
                  <a:lnTo>
                    <a:pt x="1084520" y="2381693"/>
                  </a:lnTo>
                  <a:lnTo>
                    <a:pt x="1265274" y="2381693"/>
                  </a:lnTo>
                  <a:lnTo>
                    <a:pt x="2200939" y="2658139"/>
                  </a:lnTo>
                  <a:lnTo>
                    <a:pt x="2881423" y="2658139"/>
                  </a:lnTo>
                  <a:lnTo>
                    <a:pt x="3253562" y="2562446"/>
                  </a:lnTo>
                  <a:lnTo>
                    <a:pt x="3838353" y="2232837"/>
                  </a:lnTo>
                  <a:lnTo>
                    <a:pt x="4274288" y="1477925"/>
                  </a:lnTo>
                  <a:lnTo>
                    <a:pt x="4561367" y="978195"/>
                  </a:lnTo>
                  <a:lnTo>
                    <a:pt x="4752753" y="850604"/>
                  </a:lnTo>
                  <a:lnTo>
                    <a:pt x="4848446" y="786809"/>
                  </a:lnTo>
                  <a:lnTo>
                    <a:pt x="5146158" y="574158"/>
                  </a:lnTo>
                  <a:lnTo>
                    <a:pt x="4922874" y="361507"/>
                  </a:lnTo>
                  <a:lnTo>
                    <a:pt x="3880883" y="106325"/>
                  </a:lnTo>
                  <a:lnTo>
                    <a:pt x="3104707" y="0"/>
                  </a:lnTo>
                  <a:lnTo>
                    <a:pt x="2349795" y="31897"/>
                  </a:lnTo>
                  <a:lnTo>
                    <a:pt x="1977655" y="159488"/>
                  </a:lnTo>
                  <a:lnTo>
                    <a:pt x="1488558" y="276446"/>
                  </a:lnTo>
                  <a:lnTo>
                    <a:pt x="765544" y="350874"/>
                  </a:lnTo>
                  <a:lnTo>
                    <a:pt x="372139" y="446567"/>
                  </a:lnTo>
                  <a:lnTo>
                    <a:pt x="0" y="542260"/>
                  </a:lnTo>
                  <a:close/>
                </a:path>
              </a:pathLst>
            </a:custGeom>
            <a:solidFill>
              <a:schemeClr val="accent6">
                <a:lumMod val="60000"/>
                <a:lumOff val="40000"/>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rgbClr val="FF0000"/>
                  </a:solidFill>
                </a:rPr>
                <a:t>Afroeurasia</a:t>
              </a:r>
              <a:endParaRPr lang="en-US" b="1" dirty="0">
                <a:solidFill>
                  <a:srgbClr val="FF0000"/>
                </a:solidFill>
              </a:endParaRPr>
            </a:p>
          </p:txBody>
        </p:sp>
        <p:sp>
          <p:nvSpPr>
            <p:cNvPr id="9" name="Freeform 8"/>
            <p:cNvSpPr/>
            <p:nvPr/>
          </p:nvSpPr>
          <p:spPr>
            <a:xfrm>
              <a:off x="3827721" y="2870791"/>
              <a:ext cx="1839432" cy="2286000"/>
            </a:xfrm>
            <a:custGeom>
              <a:avLst/>
              <a:gdLst>
                <a:gd name="connsiteX0" fmla="*/ 180753 w 1839432"/>
                <a:gd name="connsiteY0" fmla="*/ 0 h 2286000"/>
                <a:gd name="connsiteX1" fmla="*/ 0 w 1839432"/>
                <a:gd name="connsiteY1" fmla="*/ 489097 h 2286000"/>
                <a:gd name="connsiteX2" fmla="*/ 127591 w 1839432"/>
                <a:gd name="connsiteY2" fmla="*/ 935665 h 2286000"/>
                <a:gd name="connsiteX3" fmla="*/ 648586 w 1839432"/>
                <a:gd name="connsiteY3" fmla="*/ 1190846 h 2286000"/>
                <a:gd name="connsiteX4" fmla="*/ 818707 w 1839432"/>
                <a:gd name="connsiteY4" fmla="*/ 2190307 h 2286000"/>
                <a:gd name="connsiteX5" fmla="*/ 1158949 w 1839432"/>
                <a:gd name="connsiteY5" fmla="*/ 2286000 h 2286000"/>
                <a:gd name="connsiteX6" fmla="*/ 1722474 w 1839432"/>
                <a:gd name="connsiteY6" fmla="*/ 1967023 h 2286000"/>
                <a:gd name="connsiteX7" fmla="*/ 1807535 w 1839432"/>
                <a:gd name="connsiteY7" fmla="*/ 1594883 h 2286000"/>
                <a:gd name="connsiteX8" fmla="*/ 1839432 w 1839432"/>
                <a:gd name="connsiteY8" fmla="*/ 1041990 h 2286000"/>
                <a:gd name="connsiteX9" fmla="*/ 1775637 w 1839432"/>
                <a:gd name="connsiteY9" fmla="*/ 616688 h 2286000"/>
                <a:gd name="connsiteX10" fmla="*/ 1477926 w 1839432"/>
                <a:gd name="connsiteY10" fmla="*/ 531628 h 2286000"/>
                <a:gd name="connsiteX11" fmla="*/ 1297172 w 1839432"/>
                <a:gd name="connsiteY11" fmla="*/ 531628 h 2286000"/>
                <a:gd name="connsiteX12" fmla="*/ 1148316 w 1839432"/>
                <a:gd name="connsiteY12" fmla="*/ 276446 h 2286000"/>
                <a:gd name="connsiteX13" fmla="*/ 595423 w 1839432"/>
                <a:gd name="connsiteY13" fmla="*/ 276446 h 2286000"/>
                <a:gd name="connsiteX14" fmla="*/ 180753 w 1839432"/>
                <a:gd name="connsiteY14"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39432" h="2286000">
                  <a:moveTo>
                    <a:pt x="180753" y="0"/>
                  </a:moveTo>
                  <a:lnTo>
                    <a:pt x="0" y="489097"/>
                  </a:lnTo>
                  <a:lnTo>
                    <a:pt x="127591" y="935665"/>
                  </a:lnTo>
                  <a:lnTo>
                    <a:pt x="648586" y="1190846"/>
                  </a:lnTo>
                  <a:lnTo>
                    <a:pt x="818707" y="2190307"/>
                  </a:lnTo>
                  <a:lnTo>
                    <a:pt x="1158949" y="2286000"/>
                  </a:lnTo>
                  <a:lnTo>
                    <a:pt x="1722474" y="1967023"/>
                  </a:lnTo>
                  <a:lnTo>
                    <a:pt x="1807535" y="1594883"/>
                  </a:lnTo>
                  <a:lnTo>
                    <a:pt x="1839432" y="1041990"/>
                  </a:lnTo>
                  <a:lnTo>
                    <a:pt x="1775637" y="616688"/>
                  </a:lnTo>
                  <a:lnTo>
                    <a:pt x="1477926" y="531628"/>
                  </a:lnTo>
                  <a:lnTo>
                    <a:pt x="1297172" y="531628"/>
                  </a:lnTo>
                  <a:lnTo>
                    <a:pt x="1148316" y="276446"/>
                  </a:lnTo>
                  <a:lnTo>
                    <a:pt x="595423" y="276446"/>
                  </a:lnTo>
                  <a:lnTo>
                    <a:pt x="180753" y="0"/>
                  </a:lnTo>
                  <a:close/>
                </a:path>
              </a:pathLst>
            </a:custGeom>
            <a:solidFill>
              <a:schemeClr val="accent4">
                <a:lumMod val="60000"/>
                <a:lumOff val="40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FF0000"/>
                  </a:solidFill>
                </a:rPr>
                <a:t>Sub-Saharan</a:t>
              </a:r>
            </a:p>
            <a:p>
              <a:pPr algn="ctr"/>
              <a:r>
                <a:rPr lang="en-US" sz="1600" b="1" dirty="0">
                  <a:solidFill>
                    <a:srgbClr val="FF0000"/>
                  </a:solidFill>
                </a:rPr>
                <a:t>Africa</a:t>
              </a:r>
            </a:p>
          </p:txBody>
        </p:sp>
        <p:sp>
          <p:nvSpPr>
            <p:cNvPr id="10" name="Freeform 9"/>
            <p:cNvSpPr/>
            <p:nvPr/>
          </p:nvSpPr>
          <p:spPr>
            <a:xfrm>
              <a:off x="6705600" y="3962400"/>
              <a:ext cx="2502195" cy="1651591"/>
            </a:xfrm>
            <a:custGeom>
              <a:avLst/>
              <a:gdLst>
                <a:gd name="connsiteX0" fmla="*/ 0 w 2583711"/>
                <a:gd name="connsiteY0" fmla="*/ 148856 h 1956391"/>
                <a:gd name="connsiteX1" fmla="*/ 95693 w 2583711"/>
                <a:gd name="connsiteY1" fmla="*/ 1850065 h 1956391"/>
                <a:gd name="connsiteX2" fmla="*/ 2573079 w 2583711"/>
                <a:gd name="connsiteY2" fmla="*/ 1956391 h 1956391"/>
                <a:gd name="connsiteX3" fmla="*/ 2583711 w 2583711"/>
                <a:gd name="connsiteY3" fmla="*/ 0 h 1956391"/>
                <a:gd name="connsiteX4" fmla="*/ 0 w 2583711"/>
                <a:gd name="connsiteY4" fmla="*/ 148856 h 1956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3711" h="1956391">
                  <a:moveTo>
                    <a:pt x="0" y="148856"/>
                  </a:moveTo>
                  <a:lnTo>
                    <a:pt x="95693" y="1850065"/>
                  </a:lnTo>
                  <a:lnTo>
                    <a:pt x="2573079" y="1956391"/>
                  </a:lnTo>
                  <a:lnTo>
                    <a:pt x="2583711" y="0"/>
                  </a:lnTo>
                  <a:lnTo>
                    <a:pt x="0" y="148856"/>
                  </a:lnTo>
                  <a:close/>
                </a:path>
              </a:pathLst>
            </a:custGeom>
            <a:solidFill>
              <a:srgbClr val="FFC00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Oceania</a:t>
              </a:r>
            </a:p>
          </p:txBody>
        </p:sp>
      </p:grpSp>
      <p:sp>
        <p:nvSpPr>
          <p:cNvPr id="5" name="TextBox 4"/>
          <p:cNvSpPr txBox="1"/>
          <p:nvPr/>
        </p:nvSpPr>
        <p:spPr>
          <a:xfrm>
            <a:off x="228600" y="228600"/>
            <a:ext cx="2126246" cy="923330"/>
          </a:xfrm>
          <a:prstGeom prst="rect">
            <a:avLst/>
          </a:prstGeom>
          <a:solidFill>
            <a:srgbClr val="FFC000"/>
          </a:solidFill>
          <a:ln>
            <a:solidFill>
              <a:schemeClr val="accent1">
                <a:shade val="50000"/>
              </a:schemeClr>
            </a:solidFill>
          </a:ln>
        </p:spPr>
        <p:txBody>
          <a:bodyPr wrap="square" rtlCol="0">
            <a:spAutoFit/>
          </a:bodyPr>
          <a:lstStyle/>
          <a:p>
            <a:r>
              <a:rPr lang="en-US" dirty="0"/>
              <a:t>1.</a:t>
            </a:r>
          </a:p>
          <a:p>
            <a:r>
              <a:rPr lang="en-US" dirty="0"/>
              <a:t>2.</a:t>
            </a:r>
          </a:p>
          <a:p>
            <a:r>
              <a:rPr lang="en-US" dirty="0"/>
              <a:t>3.</a:t>
            </a:r>
          </a:p>
        </p:txBody>
      </p:sp>
      <p:sp>
        <p:nvSpPr>
          <p:cNvPr id="13" name="TextBox 12"/>
          <p:cNvSpPr txBox="1"/>
          <p:nvPr/>
        </p:nvSpPr>
        <p:spPr>
          <a:xfrm>
            <a:off x="7086600" y="5562600"/>
            <a:ext cx="1835277" cy="923330"/>
          </a:xfrm>
          <a:prstGeom prst="rect">
            <a:avLst/>
          </a:prstGeom>
          <a:solidFill>
            <a:srgbClr val="FFC000"/>
          </a:solidFill>
          <a:ln>
            <a:solidFill>
              <a:schemeClr val="accent1">
                <a:shade val="50000"/>
              </a:schemeClr>
            </a:solidFill>
          </a:ln>
        </p:spPr>
        <p:txBody>
          <a:bodyPr wrap="square" rtlCol="0">
            <a:spAutoFit/>
          </a:bodyPr>
          <a:lstStyle/>
          <a:p>
            <a:r>
              <a:rPr lang="en-US" dirty="0"/>
              <a:t>1.</a:t>
            </a:r>
          </a:p>
          <a:p>
            <a:r>
              <a:rPr lang="en-US" dirty="0"/>
              <a:t>2.</a:t>
            </a:r>
          </a:p>
          <a:p>
            <a:r>
              <a:rPr lang="en-US" dirty="0"/>
              <a:t>3.</a:t>
            </a:r>
          </a:p>
        </p:txBody>
      </p:sp>
      <p:sp>
        <p:nvSpPr>
          <p:cNvPr id="14" name="TextBox 13"/>
          <p:cNvSpPr txBox="1"/>
          <p:nvPr/>
        </p:nvSpPr>
        <p:spPr>
          <a:xfrm>
            <a:off x="315126" y="5562600"/>
            <a:ext cx="1835277" cy="923330"/>
          </a:xfrm>
          <a:prstGeom prst="rect">
            <a:avLst/>
          </a:prstGeom>
          <a:solidFill>
            <a:srgbClr val="FFC000"/>
          </a:solidFill>
          <a:ln>
            <a:solidFill>
              <a:schemeClr val="accent1">
                <a:shade val="50000"/>
              </a:schemeClr>
            </a:solidFill>
          </a:ln>
        </p:spPr>
        <p:txBody>
          <a:bodyPr wrap="square" rtlCol="0">
            <a:spAutoFit/>
          </a:bodyPr>
          <a:lstStyle/>
          <a:p>
            <a:r>
              <a:rPr lang="en-US" dirty="0"/>
              <a:t>1.</a:t>
            </a:r>
          </a:p>
          <a:p>
            <a:r>
              <a:rPr lang="en-US" dirty="0"/>
              <a:t>2.</a:t>
            </a:r>
          </a:p>
          <a:p>
            <a:r>
              <a:rPr lang="en-US" dirty="0"/>
              <a:t>3.</a:t>
            </a:r>
          </a:p>
        </p:txBody>
      </p:sp>
      <p:sp>
        <p:nvSpPr>
          <p:cNvPr id="15" name="TextBox 14"/>
          <p:cNvSpPr txBox="1"/>
          <p:nvPr/>
        </p:nvSpPr>
        <p:spPr>
          <a:xfrm>
            <a:off x="6901080" y="310186"/>
            <a:ext cx="1835277" cy="923330"/>
          </a:xfrm>
          <a:prstGeom prst="rect">
            <a:avLst/>
          </a:prstGeom>
          <a:solidFill>
            <a:srgbClr val="FFC000"/>
          </a:solidFill>
          <a:ln>
            <a:solidFill>
              <a:schemeClr val="accent1">
                <a:shade val="50000"/>
              </a:schemeClr>
            </a:solidFill>
          </a:ln>
        </p:spPr>
        <p:txBody>
          <a:bodyPr wrap="square" rtlCol="0">
            <a:spAutoFit/>
          </a:bodyPr>
          <a:lstStyle/>
          <a:p>
            <a:r>
              <a:rPr lang="en-US" dirty="0"/>
              <a:t>1.</a:t>
            </a:r>
          </a:p>
          <a:p>
            <a:r>
              <a:rPr lang="en-US" dirty="0"/>
              <a:t>2.</a:t>
            </a:r>
          </a:p>
          <a:p>
            <a:r>
              <a:rPr lang="en-US" dirty="0"/>
              <a:t>3.</a:t>
            </a:r>
          </a:p>
        </p:txBody>
      </p:sp>
      <p:cxnSp>
        <p:nvCxnSpPr>
          <p:cNvPr id="7" name="Straight Arrow Connector 6"/>
          <p:cNvCxnSpPr>
            <a:stCxn id="4" idx="1"/>
          </p:cNvCxnSpPr>
          <p:nvPr/>
        </p:nvCxnSpPr>
        <p:spPr>
          <a:xfrm flipH="1" flipV="1">
            <a:off x="1232764" y="1233516"/>
            <a:ext cx="1122082" cy="11196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6139489" y="1371600"/>
            <a:ext cx="761591"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9" idx="4"/>
          </p:cNvCxnSpPr>
          <p:nvPr/>
        </p:nvCxnSpPr>
        <p:spPr>
          <a:xfrm flipH="1">
            <a:off x="2209800" y="4180033"/>
            <a:ext cx="2552985" cy="16873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0" idx="2"/>
            <a:endCxn id="13" idx="0"/>
          </p:cNvCxnSpPr>
          <p:nvPr/>
        </p:nvCxnSpPr>
        <p:spPr>
          <a:xfrm>
            <a:off x="7805501" y="4467150"/>
            <a:ext cx="198738" cy="1095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354846" y="76200"/>
            <a:ext cx="4426954" cy="830997"/>
          </a:xfrm>
          <a:prstGeom prst="rect">
            <a:avLst/>
          </a:prstGeom>
          <a:noFill/>
        </p:spPr>
        <p:txBody>
          <a:bodyPr wrap="square" rtlCol="0">
            <a:spAutoFit/>
          </a:bodyPr>
          <a:lstStyle/>
          <a:p>
            <a:pPr algn="ctr"/>
            <a:r>
              <a:rPr lang="en-US" sz="2400" b="1" i="1" dirty="0"/>
              <a:t>Three things that stick out about life in this zone…..</a:t>
            </a:r>
          </a:p>
        </p:txBody>
      </p:sp>
      <p:sp>
        <p:nvSpPr>
          <p:cNvPr id="2" name="Slide Number Placeholder 1"/>
          <p:cNvSpPr>
            <a:spLocks noGrp="1"/>
          </p:cNvSpPr>
          <p:nvPr>
            <p:ph type="sldNum" sz="quarter" idx="12"/>
          </p:nvPr>
        </p:nvSpPr>
        <p:spPr/>
        <p:txBody>
          <a:bodyPr/>
          <a:lstStyle/>
          <a:p>
            <a:fld id="{D6C903FC-2808-4419-96CE-68A2560AF466}" type="slidenum">
              <a:rPr lang="en-US" smtClean="0"/>
              <a:t>16</a:t>
            </a:fld>
            <a:endParaRPr lang="en-US"/>
          </a:p>
        </p:txBody>
      </p:sp>
    </p:spTree>
    <p:extLst>
      <p:ext uri="{BB962C8B-B14F-4D97-AF65-F5344CB8AC3E}">
        <p14:creationId xmlns:p14="http://schemas.microsoft.com/office/powerpoint/2010/main" val="2933961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Turn and Talk:</a:t>
            </a:r>
          </a:p>
        </p:txBody>
      </p:sp>
      <p:sp>
        <p:nvSpPr>
          <p:cNvPr id="3" name="Content Placeholder 2"/>
          <p:cNvSpPr>
            <a:spLocks noGrp="1"/>
          </p:cNvSpPr>
          <p:nvPr>
            <p:ph idx="1"/>
          </p:nvPr>
        </p:nvSpPr>
        <p:spPr/>
        <p:txBody>
          <a:bodyPr/>
          <a:lstStyle/>
          <a:p>
            <a:r>
              <a:rPr lang="en-US" dirty="0"/>
              <a:t>If we have been focusing on </a:t>
            </a:r>
            <a:r>
              <a:rPr lang="en-US" dirty="0" err="1"/>
              <a:t>Afroeurasia</a:t>
            </a:r>
            <a:r>
              <a:rPr lang="en-US" dirty="0"/>
              <a:t>… what do you think are the other areas of the world and what was happening in those places during Era 2?</a:t>
            </a:r>
          </a:p>
          <a:p>
            <a:endParaRPr lang="en-US" dirty="0"/>
          </a:p>
          <a:p>
            <a:r>
              <a:rPr lang="en-US" dirty="0"/>
              <a:t>Do you think there were people living in these areas, and if so, how do you think they lived?</a:t>
            </a:r>
          </a:p>
        </p:txBody>
      </p:sp>
      <p:sp>
        <p:nvSpPr>
          <p:cNvPr id="4" name="Slide Number Placeholder 3"/>
          <p:cNvSpPr>
            <a:spLocks noGrp="1"/>
          </p:cNvSpPr>
          <p:nvPr>
            <p:ph type="sldNum" sz="quarter" idx="12"/>
          </p:nvPr>
        </p:nvSpPr>
        <p:spPr/>
        <p:txBody>
          <a:bodyPr/>
          <a:lstStyle/>
          <a:p>
            <a:fld id="{D6C903FC-2808-4419-96CE-68A2560AF466}" type="slidenum">
              <a:rPr lang="en-US" smtClean="0"/>
              <a:t>2</a:t>
            </a:fld>
            <a:endParaRPr lang="en-US"/>
          </a:p>
        </p:txBody>
      </p:sp>
    </p:spTree>
    <p:extLst>
      <p:ext uri="{BB962C8B-B14F-4D97-AF65-F5344CB8AC3E}">
        <p14:creationId xmlns:p14="http://schemas.microsoft.com/office/powerpoint/2010/main" val="1859638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533400"/>
            <a:ext cx="8229600" cy="5592763"/>
          </a:xfrm>
        </p:spPr>
        <p:txBody>
          <a:bodyPr>
            <a:normAutofit fontScale="92500" lnSpcReduction="10000"/>
          </a:bodyPr>
          <a:lstStyle/>
          <a:p>
            <a:pPr marL="0" indent="0" algn="ctr">
              <a:buNone/>
            </a:pPr>
            <a:r>
              <a:rPr lang="en-US" sz="3500" b="1" dirty="0">
                <a:solidFill>
                  <a:srgbClr val="FF0000"/>
                </a:solidFill>
              </a:rPr>
              <a:t>World Zones:</a:t>
            </a:r>
          </a:p>
          <a:p>
            <a:pPr marL="0" indent="0">
              <a:buNone/>
            </a:pPr>
            <a:endParaRPr lang="en-US" dirty="0"/>
          </a:p>
          <a:p>
            <a:pPr marL="0" indent="0">
              <a:buNone/>
            </a:pPr>
            <a:r>
              <a:rPr lang="en-US" dirty="0"/>
              <a:t>“Large regions within which there were connections between human communities, but </a:t>
            </a:r>
            <a:r>
              <a:rPr lang="en-US" i="1" dirty="0"/>
              <a:t>between</a:t>
            </a:r>
            <a:r>
              <a:rPr lang="en-US" dirty="0"/>
              <a:t> which connections were so </a:t>
            </a:r>
            <a:r>
              <a:rPr lang="en-US" i="1" dirty="0"/>
              <a:t>sporadic</a:t>
            </a:r>
            <a:r>
              <a:rPr lang="en-US" dirty="0"/>
              <a:t>  (didn’t happen a lot) that they don't really count.”</a:t>
            </a:r>
          </a:p>
          <a:p>
            <a:pPr marL="0" indent="0">
              <a:buNone/>
            </a:pPr>
            <a:endParaRPr lang="en-US" dirty="0"/>
          </a:p>
          <a:p>
            <a:pPr marL="0" indent="0">
              <a:buNone/>
            </a:pPr>
            <a:r>
              <a:rPr lang="en-US" dirty="0"/>
              <a:t>In other words, world zones are areas that have lots of movement and interaction among the people who live there, but they are not connected to other world zones (the people in one zone generally did not have any contact with people in other zones). </a:t>
            </a:r>
          </a:p>
        </p:txBody>
      </p:sp>
      <p:sp>
        <p:nvSpPr>
          <p:cNvPr id="2" name="Slide Number Placeholder 1"/>
          <p:cNvSpPr>
            <a:spLocks noGrp="1"/>
          </p:cNvSpPr>
          <p:nvPr>
            <p:ph type="sldNum" sz="quarter" idx="12"/>
          </p:nvPr>
        </p:nvSpPr>
        <p:spPr/>
        <p:txBody>
          <a:bodyPr/>
          <a:lstStyle/>
          <a:p>
            <a:fld id="{D6C903FC-2808-4419-96CE-68A2560AF466}" type="slidenum">
              <a:rPr lang="en-US" smtClean="0"/>
              <a:t>3</a:t>
            </a:fld>
            <a:endParaRPr lang="en-US"/>
          </a:p>
        </p:txBody>
      </p:sp>
    </p:spTree>
    <p:extLst>
      <p:ext uri="{BB962C8B-B14F-4D97-AF65-F5344CB8AC3E}">
        <p14:creationId xmlns:p14="http://schemas.microsoft.com/office/powerpoint/2010/main" val="123053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historycooperative.org/journals/whc/5.2/images/christian_slide12b.jpg"/>
          <p:cNvPicPr/>
          <p:nvPr/>
        </p:nvPicPr>
        <p:blipFill>
          <a:blip r:embed="rId2">
            <a:extLst>
              <a:ext uri="{28A0092B-C50C-407E-A947-70E740481C1C}">
                <a14:useLocalDpi xmlns:a14="http://schemas.microsoft.com/office/drawing/2010/main" val="0"/>
              </a:ext>
            </a:extLst>
          </a:blip>
          <a:srcRect/>
          <a:stretch>
            <a:fillRect/>
          </a:stretch>
        </p:blipFill>
        <p:spPr bwMode="auto">
          <a:xfrm>
            <a:off x="838200" y="838200"/>
            <a:ext cx="7162800" cy="5410200"/>
          </a:xfrm>
          <a:prstGeom prst="rect">
            <a:avLst/>
          </a:prstGeom>
          <a:noFill/>
          <a:ln>
            <a:noFill/>
          </a:ln>
        </p:spPr>
      </p:pic>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3"/>
          <p:cNvSpPr>
            <a:spLocks noChangeArrowheads="1"/>
          </p:cNvSpPr>
          <p:nvPr/>
        </p:nvSpPr>
        <p:spPr bwMode="auto">
          <a:xfrm>
            <a:off x="-38100" y="6262301"/>
            <a:ext cx="91440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pitchFamily="34" charset="0"/>
                <a:cs typeface="Aharoni" pitchFamily="2" charset="-79"/>
                <a:hlinkClick r:id="rId3"/>
              </a:rPr>
              <a:t>http://www.historycooperative.org/journals/whc/5.2/christian.html</a:t>
            </a:r>
            <a:endParaRPr kumimoji="0" lang="en-US" sz="1200" b="0" i="0" u="none" strike="noStrike" cap="none" normalizeH="0" baseline="0" dirty="0">
              <a:ln>
                <a:noFill/>
              </a:ln>
              <a:solidFill>
                <a:schemeClr val="tx1"/>
              </a:solidFill>
              <a:effectLst/>
              <a:latin typeface="Arial" pitchFamily="34" charset="0"/>
              <a:cs typeface="Arial" pitchFamily="34" charset="0"/>
            </a:endParaRPr>
          </a:p>
        </p:txBody>
      </p:sp>
      <p:sp>
        <p:nvSpPr>
          <p:cNvPr id="9" name="TextBox 8"/>
          <p:cNvSpPr txBox="1"/>
          <p:nvPr/>
        </p:nvSpPr>
        <p:spPr>
          <a:xfrm>
            <a:off x="838200" y="152400"/>
            <a:ext cx="7315200" cy="369332"/>
          </a:xfrm>
          <a:prstGeom prst="rect">
            <a:avLst/>
          </a:prstGeom>
          <a:noFill/>
        </p:spPr>
        <p:txBody>
          <a:bodyPr wrap="square" rtlCol="0">
            <a:spAutoFit/>
          </a:bodyPr>
          <a:lstStyle/>
          <a:p>
            <a:pPr algn="ctr"/>
            <a:r>
              <a:rPr lang="en-US" b="1" i="1" dirty="0"/>
              <a:t>One idea about our World Zones….</a:t>
            </a:r>
          </a:p>
        </p:txBody>
      </p:sp>
      <p:sp>
        <p:nvSpPr>
          <p:cNvPr id="2" name="Slide Number Placeholder 1"/>
          <p:cNvSpPr>
            <a:spLocks noGrp="1"/>
          </p:cNvSpPr>
          <p:nvPr>
            <p:ph type="sldNum" sz="quarter" idx="12"/>
          </p:nvPr>
        </p:nvSpPr>
        <p:spPr/>
        <p:txBody>
          <a:bodyPr/>
          <a:lstStyle/>
          <a:p>
            <a:fld id="{D6C903FC-2808-4419-96CE-68A2560AF466}" type="slidenum">
              <a:rPr lang="en-US" smtClean="0"/>
              <a:t>4</a:t>
            </a:fld>
            <a:endParaRPr lang="en-US"/>
          </a:p>
        </p:txBody>
      </p:sp>
    </p:spTree>
    <p:extLst>
      <p:ext uri="{BB962C8B-B14F-4D97-AF65-F5344CB8AC3E}">
        <p14:creationId xmlns:p14="http://schemas.microsoft.com/office/powerpoint/2010/main" val="1103277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World 1500B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54" y="533400"/>
            <a:ext cx="9231923" cy="5334001"/>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609600" y="762000"/>
            <a:ext cx="2971800" cy="5334000"/>
          </a:xfrm>
          <a:prstGeom prst="ellipse">
            <a:avLst/>
          </a:prstGeom>
          <a:solidFill>
            <a:schemeClr val="accent3">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The Americas</a:t>
            </a:r>
          </a:p>
        </p:txBody>
      </p:sp>
      <p:sp>
        <p:nvSpPr>
          <p:cNvPr id="8" name="Freeform 7"/>
          <p:cNvSpPr/>
          <p:nvPr/>
        </p:nvSpPr>
        <p:spPr>
          <a:xfrm>
            <a:off x="4029740" y="1020726"/>
            <a:ext cx="5146158" cy="2658139"/>
          </a:xfrm>
          <a:custGeom>
            <a:avLst/>
            <a:gdLst>
              <a:gd name="connsiteX0" fmla="*/ 0 w 5146158"/>
              <a:gd name="connsiteY0" fmla="*/ 542260 h 2658139"/>
              <a:gd name="connsiteX1" fmla="*/ 0 w 5146158"/>
              <a:gd name="connsiteY1" fmla="*/ 1818167 h 2658139"/>
              <a:gd name="connsiteX2" fmla="*/ 382772 w 5146158"/>
              <a:gd name="connsiteY2" fmla="*/ 2126511 h 2658139"/>
              <a:gd name="connsiteX3" fmla="*/ 956930 w 5146158"/>
              <a:gd name="connsiteY3" fmla="*/ 2126511 h 2658139"/>
              <a:gd name="connsiteX4" fmla="*/ 1084520 w 5146158"/>
              <a:gd name="connsiteY4" fmla="*/ 2381693 h 2658139"/>
              <a:gd name="connsiteX5" fmla="*/ 1265274 w 5146158"/>
              <a:gd name="connsiteY5" fmla="*/ 2381693 h 2658139"/>
              <a:gd name="connsiteX6" fmla="*/ 2200939 w 5146158"/>
              <a:gd name="connsiteY6" fmla="*/ 2658139 h 2658139"/>
              <a:gd name="connsiteX7" fmla="*/ 2881423 w 5146158"/>
              <a:gd name="connsiteY7" fmla="*/ 2658139 h 2658139"/>
              <a:gd name="connsiteX8" fmla="*/ 3253562 w 5146158"/>
              <a:gd name="connsiteY8" fmla="*/ 2562446 h 2658139"/>
              <a:gd name="connsiteX9" fmla="*/ 3838353 w 5146158"/>
              <a:gd name="connsiteY9" fmla="*/ 2232837 h 2658139"/>
              <a:gd name="connsiteX10" fmla="*/ 4274288 w 5146158"/>
              <a:gd name="connsiteY10" fmla="*/ 1477925 h 2658139"/>
              <a:gd name="connsiteX11" fmla="*/ 4561367 w 5146158"/>
              <a:gd name="connsiteY11" fmla="*/ 978195 h 2658139"/>
              <a:gd name="connsiteX12" fmla="*/ 4752753 w 5146158"/>
              <a:gd name="connsiteY12" fmla="*/ 850604 h 2658139"/>
              <a:gd name="connsiteX13" fmla="*/ 4848446 w 5146158"/>
              <a:gd name="connsiteY13" fmla="*/ 786809 h 2658139"/>
              <a:gd name="connsiteX14" fmla="*/ 5146158 w 5146158"/>
              <a:gd name="connsiteY14" fmla="*/ 574158 h 2658139"/>
              <a:gd name="connsiteX15" fmla="*/ 4922874 w 5146158"/>
              <a:gd name="connsiteY15" fmla="*/ 361507 h 2658139"/>
              <a:gd name="connsiteX16" fmla="*/ 3880883 w 5146158"/>
              <a:gd name="connsiteY16" fmla="*/ 106325 h 2658139"/>
              <a:gd name="connsiteX17" fmla="*/ 3104707 w 5146158"/>
              <a:gd name="connsiteY17" fmla="*/ 0 h 2658139"/>
              <a:gd name="connsiteX18" fmla="*/ 2349795 w 5146158"/>
              <a:gd name="connsiteY18" fmla="*/ 31897 h 2658139"/>
              <a:gd name="connsiteX19" fmla="*/ 1977655 w 5146158"/>
              <a:gd name="connsiteY19" fmla="*/ 159488 h 2658139"/>
              <a:gd name="connsiteX20" fmla="*/ 1488558 w 5146158"/>
              <a:gd name="connsiteY20" fmla="*/ 276446 h 2658139"/>
              <a:gd name="connsiteX21" fmla="*/ 765544 w 5146158"/>
              <a:gd name="connsiteY21" fmla="*/ 350874 h 2658139"/>
              <a:gd name="connsiteX22" fmla="*/ 372139 w 5146158"/>
              <a:gd name="connsiteY22" fmla="*/ 446567 h 2658139"/>
              <a:gd name="connsiteX23" fmla="*/ 0 w 5146158"/>
              <a:gd name="connsiteY23" fmla="*/ 542260 h 2658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146158" h="2658139">
                <a:moveTo>
                  <a:pt x="0" y="542260"/>
                </a:moveTo>
                <a:lnTo>
                  <a:pt x="0" y="1818167"/>
                </a:lnTo>
                <a:lnTo>
                  <a:pt x="382772" y="2126511"/>
                </a:lnTo>
                <a:lnTo>
                  <a:pt x="956930" y="2126511"/>
                </a:lnTo>
                <a:lnTo>
                  <a:pt x="1084520" y="2381693"/>
                </a:lnTo>
                <a:lnTo>
                  <a:pt x="1265274" y="2381693"/>
                </a:lnTo>
                <a:lnTo>
                  <a:pt x="2200939" y="2658139"/>
                </a:lnTo>
                <a:lnTo>
                  <a:pt x="2881423" y="2658139"/>
                </a:lnTo>
                <a:lnTo>
                  <a:pt x="3253562" y="2562446"/>
                </a:lnTo>
                <a:lnTo>
                  <a:pt x="3838353" y="2232837"/>
                </a:lnTo>
                <a:lnTo>
                  <a:pt x="4274288" y="1477925"/>
                </a:lnTo>
                <a:lnTo>
                  <a:pt x="4561367" y="978195"/>
                </a:lnTo>
                <a:lnTo>
                  <a:pt x="4752753" y="850604"/>
                </a:lnTo>
                <a:lnTo>
                  <a:pt x="4848446" y="786809"/>
                </a:lnTo>
                <a:lnTo>
                  <a:pt x="5146158" y="574158"/>
                </a:lnTo>
                <a:lnTo>
                  <a:pt x="4922874" y="361507"/>
                </a:lnTo>
                <a:lnTo>
                  <a:pt x="3880883" y="106325"/>
                </a:lnTo>
                <a:lnTo>
                  <a:pt x="3104707" y="0"/>
                </a:lnTo>
                <a:lnTo>
                  <a:pt x="2349795" y="31897"/>
                </a:lnTo>
                <a:lnTo>
                  <a:pt x="1977655" y="159488"/>
                </a:lnTo>
                <a:lnTo>
                  <a:pt x="1488558" y="276446"/>
                </a:lnTo>
                <a:lnTo>
                  <a:pt x="765544" y="350874"/>
                </a:lnTo>
                <a:lnTo>
                  <a:pt x="372139" y="446567"/>
                </a:lnTo>
                <a:lnTo>
                  <a:pt x="0" y="542260"/>
                </a:lnTo>
                <a:close/>
              </a:path>
            </a:pathLst>
          </a:custGeom>
          <a:solidFill>
            <a:schemeClr val="accent6">
              <a:lumMod val="60000"/>
              <a:lumOff val="40000"/>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rgbClr val="FF0000"/>
                </a:solidFill>
              </a:rPr>
              <a:t>Afroeurasia</a:t>
            </a:r>
            <a:endParaRPr lang="en-US" b="1" dirty="0">
              <a:solidFill>
                <a:srgbClr val="FF0000"/>
              </a:solidFill>
            </a:endParaRPr>
          </a:p>
        </p:txBody>
      </p:sp>
      <p:sp>
        <p:nvSpPr>
          <p:cNvPr id="9" name="Freeform 8"/>
          <p:cNvSpPr/>
          <p:nvPr/>
        </p:nvSpPr>
        <p:spPr>
          <a:xfrm>
            <a:off x="3827721" y="2870791"/>
            <a:ext cx="1839432" cy="2286000"/>
          </a:xfrm>
          <a:custGeom>
            <a:avLst/>
            <a:gdLst>
              <a:gd name="connsiteX0" fmla="*/ 180753 w 1839432"/>
              <a:gd name="connsiteY0" fmla="*/ 0 h 2286000"/>
              <a:gd name="connsiteX1" fmla="*/ 0 w 1839432"/>
              <a:gd name="connsiteY1" fmla="*/ 489097 h 2286000"/>
              <a:gd name="connsiteX2" fmla="*/ 127591 w 1839432"/>
              <a:gd name="connsiteY2" fmla="*/ 935665 h 2286000"/>
              <a:gd name="connsiteX3" fmla="*/ 648586 w 1839432"/>
              <a:gd name="connsiteY3" fmla="*/ 1190846 h 2286000"/>
              <a:gd name="connsiteX4" fmla="*/ 818707 w 1839432"/>
              <a:gd name="connsiteY4" fmla="*/ 2190307 h 2286000"/>
              <a:gd name="connsiteX5" fmla="*/ 1158949 w 1839432"/>
              <a:gd name="connsiteY5" fmla="*/ 2286000 h 2286000"/>
              <a:gd name="connsiteX6" fmla="*/ 1722474 w 1839432"/>
              <a:gd name="connsiteY6" fmla="*/ 1967023 h 2286000"/>
              <a:gd name="connsiteX7" fmla="*/ 1807535 w 1839432"/>
              <a:gd name="connsiteY7" fmla="*/ 1594883 h 2286000"/>
              <a:gd name="connsiteX8" fmla="*/ 1839432 w 1839432"/>
              <a:gd name="connsiteY8" fmla="*/ 1041990 h 2286000"/>
              <a:gd name="connsiteX9" fmla="*/ 1775637 w 1839432"/>
              <a:gd name="connsiteY9" fmla="*/ 616688 h 2286000"/>
              <a:gd name="connsiteX10" fmla="*/ 1477926 w 1839432"/>
              <a:gd name="connsiteY10" fmla="*/ 531628 h 2286000"/>
              <a:gd name="connsiteX11" fmla="*/ 1297172 w 1839432"/>
              <a:gd name="connsiteY11" fmla="*/ 531628 h 2286000"/>
              <a:gd name="connsiteX12" fmla="*/ 1148316 w 1839432"/>
              <a:gd name="connsiteY12" fmla="*/ 276446 h 2286000"/>
              <a:gd name="connsiteX13" fmla="*/ 595423 w 1839432"/>
              <a:gd name="connsiteY13" fmla="*/ 276446 h 2286000"/>
              <a:gd name="connsiteX14" fmla="*/ 180753 w 1839432"/>
              <a:gd name="connsiteY14"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39432" h="2286000">
                <a:moveTo>
                  <a:pt x="180753" y="0"/>
                </a:moveTo>
                <a:lnTo>
                  <a:pt x="0" y="489097"/>
                </a:lnTo>
                <a:lnTo>
                  <a:pt x="127591" y="935665"/>
                </a:lnTo>
                <a:lnTo>
                  <a:pt x="648586" y="1190846"/>
                </a:lnTo>
                <a:lnTo>
                  <a:pt x="818707" y="2190307"/>
                </a:lnTo>
                <a:lnTo>
                  <a:pt x="1158949" y="2286000"/>
                </a:lnTo>
                <a:lnTo>
                  <a:pt x="1722474" y="1967023"/>
                </a:lnTo>
                <a:lnTo>
                  <a:pt x="1807535" y="1594883"/>
                </a:lnTo>
                <a:lnTo>
                  <a:pt x="1839432" y="1041990"/>
                </a:lnTo>
                <a:lnTo>
                  <a:pt x="1775637" y="616688"/>
                </a:lnTo>
                <a:lnTo>
                  <a:pt x="1477926" y="531628"/>
                </a:lnTo>
                <a:lnTo>
                  <a:pt x="1297172" y="531628"/>
                </a:lnTo>
                <a:lnTo>
                  <a:pt x="1148316" y="276446"/>
                </a:lnTo>
                <a:lnTo>
                  <a:pt x="595423" y="276446"/>
                </a:lnTo>
                <a:lnTo>
                  <a:pt x="180753" y="0"/>
                </a:lnTo>
                <a:close/>
              </a:path>
            </a:pathLst>
          </a:custGeom>
          <a:solidFill>
            <a:schemeClr val="accent4">
              <a:lumMod val="60000"/>
              <a:lumOff val="40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Sub-Saharan</a:t>
            </a:r>
          </a:p>
          <a:p>
            <a:pPr algn="ctr"/>
            <a:r>
              <a:rPr lang="en-US" b="1" dirty="0">
                <a:solidFill>
                  <a:srgbClr val="FF0000"/>
                </a:solidFill>
              </a:rPr>
              <a:t>Africa</a:t>
            </a:r>
          </a:p>
        </p:txBody>
      </p:sp>
      <p:sp>
        <p:nvSpPr>
          <p:cNvPr id="10" name="Freeform 9"/>
          <p:cNvSpPr/>
          <p:nvPr/>
        </p:nvSpPr>
        <p:spPr>
          <a:xfrm>
            <a:off x="6705600" y="3962400"/>
            <a:ext cx="2502195" cy="1651591"/>
          </a:xfrm>
          <a:custGeom>
            <a:avLst/>
            <a:gdLst>
              <a:gd name="connsiteX0" fmla="*/ 0 w 2583711"/>
              <a:gd name="connsiteY0" fmla="*/ 148856 h 1956391"/>
              <a:gd name="connsiteX1" fmla="*/ 95693 w 2583711"/>
              <a:gd name="connsiteY1" fmla="*/ 1850065 h 1956391"/>
              <a:gd name="connsiteX2" fmla="*/ 2573079 w 2583711"/>
              <a:gd name="connsiteY2" fmla="*/ 1956391 h 1956391"/>
              <a:gd name="connsiteX3" fmla="*/ 2583711 w 2583711"/>
              <a:gd name="connsiteY3" fmla="*/ 0 h 1956391"/>
              <a:gd name="connsiteX4" fmla="*/ 0 w 2583711"/>
              <a:gd name="connsiteY4" fmla="*/ 148856 h 1956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3711" h="1956391">
                <a:moveTo>
                  <a:pt x="0" y="148856"/>
                </a:moveTo>
                <a:lnTo>
                  <a:pt x="95693" y="1850065"/>
                </a:lnTo>
                <a:lnTo>
                  <a:pt x="2573079" y="1956391"/>
                </a:lnTo>
                <a:lnTo>
                  <a:pt x="2583711" y="0"/>
                </a:lnTo>
                <a:lnTo>
                  <a:pt x="0" y="148856"/>
                </a:lnTo>
                <a:close/>
              </a:path>
            </a:pathLst>
          </a:custGeom>
          <a:solidFill>
            <a:srgbClr val="FFC00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Oceania</a:t>
            </a:r>
          </a:p>
        </p:txBody>
      </p:sp>
      <p:sp>
        <p:nvSpPr>
          <p:cNvPr id="11" name="TextBox 10"/>
          <p:cNvSpPr txBox="1"/>
          <p:nvPr/>
        </p:nvSpPr>
        <p:spPr>
          <a:xfrm>
            <a:off x="304800" y="6127899"/>
            <a:ext cx="8763000" cy="646331"/>
          </a:xfrm>
          <a:prstGeom prst="rect">
            <a:avLst/>
          </a:prstGeom>
          <a:noFill/>
        </p:spPr>
        <p:txBody>
          <a:bodyPr wrap="square" rtlCol="0">
            <a:spAutoFit/>
          </a:bodyPr>
          <a:lstStyle/>
          <a:p>
            <a:pPr algn="ctr"/>
            <a:r>
              <a:rPr lang="en-US" b="1" dirty="0"/>
              <a:t>Turn and Talk:  What geographic features separate each world zone?  What would have prevented people from one zone from having contact with people in another zone?</a:t>
            </a:r>
          </a:p>
        </p:txBody>
      </p:sp>
      <p:sp>
        <p:nvSpPr>
          <p:cNvPr id="12" name="TextBox 11"/>
          <p:cNvSpPr txBox="1"/>
          <p:nvPr/>
        </p:nvSpPr>
        <p:spPr>
          <a:xfrm>
            <a:off x="762000" y="76200"/>
            <a:ext cx="7696200" cy="400110"/>
          </a:xfrm>
          <a:prstGeom prst="rect">
            <a:avLst/>
          </a:prstGeom>
          <a:noFill/>
        </p:spPr>
        <p:txBody>
          <a:bodyPr wrap="square" rtlCol="0">
            <a:spAutoFit/>
          </a:bodyPr>
          <a:lstStyle/>
          <a:p>
            <a:pPr algn="ctr"/>
            <a:r>
              <a:rPr lang="en-US" sz="2000" b="1" i="1" dirty="0"/>
              <a:t>Another idea about world zones in Era 2 </a:t>
            </a:r>
          </a:p>
        </p:txBody>
      </p:sp>
      <p:sp>
        <p:nvSpPr>
          <p:cNvPr id="2" name="Slide Number Placeholder 1"/>
          <p:cNvSpPr>
            <a:spLocks noGrp="1"/>
          </p:cNvSpPr>
          <p:nvPr>
            <p:ph type="sldNum" sz="quarter" idx="12"/>
          </p:nvPr>
        </p:nvSpPr>
        <p:spPr/>
        <p:txBody>
          <a:bodyPr/>
          <a:lstStyle/>
          <a:p>
            <a:fld id="{D6C903FC-2808-4419-96CE-68A2560AF466}" type="slidenum">
              <a:rPr lang="en-US" smtClean="0"/>
              <a:t>5</a:t>
            </a:fld>
            <a:endParaRPr lang="en-US"/>
          </a:p>
        </p:txBody>
      </p:sp>
    </p:spTree>
    <p:extLst>
      <p:ext uri="{BB962C8B-B14F-4D97-AF65-F5344CB8AC3E}">
        <p14:creationId xmlns:p14="http://schemas.microsoft.com/office/powerpoint/2010/main" val="3679808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Predicting similarities and differences:</a:t>
            </a:r>
          </a:p>
        </p:txBody>
      </p:sp>
      <p:sp>
        <p:nvSpPr>
          <p:cNvPr id="3" name="Content Placeholder 2"/>
          <p:cNvSpPr>
            <a:spLocks noGrp="1"/>
          </p:cNvSpPr>
          <p:nvPr>
            <p:ph idx="1"/>
          </p:nvPr>
        </p:nvSpPr>
        <p:spPr>
          <a:xfrm>
            <a:off x="457200" y="1371600"/>
            <a:ext cx="8382000" cy="3352800"/>
          </a:xfrm>
        </p:spPr>
        <p:txBody>
          <a:bodyPr>
            <a:normAutofit/>
          </a:bodyPr>
          <a:lstStyle/>
          <a:p>
            <a:pPr marL="0" indent="0">
              <a:buNone/>
            </a:pPr>
            <a:r>
              <a:rPr lang="en-US" sz="2600" u="sng" dirty="0"/>
              <a:t>Stop and Jot</a:t>
            </a:r>
            <a:r>
              <a:rPr lang="en-US" sz="2600" dirty="0"/>
              <a:t>:</a:t>
            </a:r>
          </a:p>
          <a:p>
            <a:pPr marL="0" indent="0">
              <a:buNone/>
            </a:pPr>
            <a:r>
              <a:rPr lang="en-US" sz="2600" dirty="0"/>
              <a:t>Make your own version of the table below.  For each world zone (the Americas, Sub-Saharan Africa, </a:t>
            </a:r>
            <a:r>
              <a:rPr lang="en-US" sz="2600" dirty="0" err="1"/>
              <a:t>Afroeurasia</a:t>
            </a:r>
            <a:r>
              <a:rPr lang="en-US" sz="2600" dirty="0"/>
              <a:t>, and Oceania) jot down your best guess as to how people lived there during Era 2.  Make a prediction for each of the questions below and briefly explain your thinking.   You will turn this in and re-visit it later.</a:t>
            </a:r>
          </a:p>
          <a:p>
            <a:pPr marL="0" indent="0">
              <a:buNone/>
            </a:pPr>
            <a:endParaRPr lang="en-US" dirty="0"/>
          </a:p>
        </p:txBody>
      </p:sp>
      <p:sp>
        <p:nvSpPr>
          <p:cNvPr id="4" name="Slide Number Placeholder 3"/>
          <p:cNvSpPr>
            <a:spLocks noGrp="1"/>
          </p:cNvSpPr>
          <p:nvPr>
            <p:ph type="sldNum" sz="quarter" idx="12"/>
          </p:nvPr>
        </p:nvSpPr>
        <p:spPr/>
        <p:txBody>
          <a:bodyPr/>
          <a:lstStyle/>
          <a:p>
            <a:fld id="{D6C903FC-2808-4419-96CE-68A2560AF466}" type="slidenum">
              <a:rPr lang="en-US" smtClean="0"/>
              <a:t>6</a:t>
            </a:fld>
            <a:endParaRPr lang="en-US"/>
          </a:p>
        </p:txBody>
      </p:sp>
      <p:graphicFrame>
        <p:nvGraphicFramePr>
          <p:cNvPr id="5" name="Content Placeholder 4"/>
          <p:cNvGraphicFramePr>
            <a:graphicFrameLocks/>
          </p:cNvGraphicFramePr>
          <p:nvPr>
            <p:extLst>
              <p:ext uri="{D42A27DB-BD31-4B8C-83A1-F6EECF244321}">
                <p14:modId xmlns:p14="http://schemas.microsoft.com/office/powerpoint/2010/main" val="2317365967"/>
              </p:ext>
            </p:extLst>
          </p:nvPr>
        </p:nvGraphicFramePr>
        <p:xfrm>
          <a:off x="304800" y="4343400"/>
          <a:ext cx="8534400" cy="2062480"/>
        </p:xfrm>
        <a:graphic>
          <a:graphicData uri="http://schemas.openxmlformats.org/drawingml/2006/table">
            <a:tbl>
              <a:tblPr firstRow="1" bandRow="1">
                <a:tableStyleId>{073A0DAA-6AF3-43AB-8588-CEC1D06C72B9}</a:tableStyleId>
              </a:tblPr>
              <a:tblGrid>
                <a:gridCol w="17526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tblGrid>
              <a:tr h="370840">
                <a:tc>
                  <a:txBody>
                    <a:bodyPr/>
                    <a:lstStyle/>
                    <a:p>
                      <a:r>
                        <a:rPr lang="en-US" sz="1600" dirty="0"/>
                        <a:t>During Era</a:t>
                      </a:r>
                      <a:r>
                        <a:rPr lang="en-US" sz="1600" baseline="0" dirty="0"/>
                        <a:t> 2:</a:t>
                      </a:r>
                      <a:endParaRPr lang="en-US" sz="1600" dirty="0"/>
                    </a:p>
                  </a:txBody>
                  <a:tcPr/>
                </a:tc>
                <a:tc>
                  <a:txBody>
                    <a:bodyPr/>
                    <a:lstStyle/>
                    <a:p>
                      <a:r>
                        <a:rPr lang="en-US" sz="1600" dirty="0"/>
                        <a:t>How did they get their food?</a:t>
                      </a:r>
                    </a:p>
                  </a:txBody>
                  <a:tcPr/>
                </a:tc>
                <a:tc>
                  <a:txBody>
                    <a:bodyPr/>
                    <a:lstStyle/>
                    <a:p>
                      <a:r>
                        <a:rPr lang="en-US" sz="1600" dirty="0"/>
                        <a:t>What technologies did they have?</a:t>
                      </a:r>
                    </a:p>
                  </a:txBody>
                  <a:tcPr/>
                </a:tc>
                <a:tc>
                  <a:txBody>
                    <a:bodyPr/>
                    <a:lstStyle/>
                    <a:p>
                      <a:r>
                        <a:rPr lang="en-US" sz="1600" dirty="0"/>
                        <a:t>How</a:t>
                      </a:r>
                      <a:r>
                        <a:rPr lang="en-US" sz="1600" baseline="0" dirty="0"/>
                        <a:t> did they live? Small groups or big towns?</a:t>
                      </a:r>
                      <a:endParaRPr lang="en-US" sz="1600" dirty="0"/>
                    </a:p>
                  </a:txBody>
                  <a:tcPr/>
                </a:tc>
                <a:extLst>
                  <a:ext uri="{0D108BD9-81ED-4DB2-BD59-A6C34878D82A}">
                    <a16:rowId xmlns:a16="http://schemas.microsoft.com/office/drawing/2014/main" val="10000"/>
                  </a:ext>
                </a:extLst>
              </a:tr>
              <a:tr h="370840">
                <a:tc>
                  <a:txBody>
                    <a:bodyPr/>
                    <a:lstStyle/>
                    <a:p>
                      <a:r>
                        <a:rPr lang="en-US" sz="1600" dirty="0" err="1"/>
                        <a:t>Afroeurasia</a:t>
                      </a:r>
                      <a:endParaRPr lang="en-US" sz="1600" dirty="0"/>
                    </a:p>
                  </a:txBody>
                  <a:tcPr/>
                </a:tc>
                <a:tc>
                  <a:txBody>
                    <a:bodyPr/>
                    <a:lstStyle/>
                    <a:p>
                      <a:endParaRPr lang="en-US" sz="160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10001"/>
                  </a:ext>
                </a:extLst>
              </a:tr>
              <a:tr h="370840">
                <a:tc>
                  <a:txBody>
                    <a:bodyPr/>
                    <a:lstStyle/>
                    <a:p>
                      <a:r>
                        <a:rPr lang="en-US" sz="1600" dirty="0"/>
                        <a:t>The</a:t>
                      </a:r>
                      <a:r>
                        <a:rPr lang="en-US" sz="1600" baseline="0" dirty="0"/>
                        <a:t> Americas</a:t>
                      </a:r>
                      <a:endParaRPr lang="en-US" sz="1600" dirty="0"/>
                    </a:p>
                  </a:txBody>
                  <a:tcPr/>
                </a:tc>
                <a:tc>
                  <a:txBody>
                    <a:bodyPr/>
                    <a:lstStyle/>
                    <a:p>
                      <a:endParaRPr lang="en-US" sz="1600" dirty="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10002"/>
                  </a:ext>
                </a:extLst>
              </a:tr>
              <a:tr h="370840">
                <a:tc>
                  <a:txBody>
                    <a:bodyPr/>
                    <a:lstStyle/>
                    <a:p>
                      <a:r>
                        <a:rPr lang="en-US" sz="1600" dirty="0"/>
                        <a:t>Oceania</a:t>
                      </a:r>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0003"/>
                  </a:ext>
                </a:extLst>
              </a:tr>
              <a:tr h="370840">
                <a:tc>
                  <a:txBody>
                    <a:bodyPr/>
                    <a:lstStyle/>
                    <a:p>
                      <a:r>
                        <a:rPr lang="en-US" sz="1600" dirty="0"/>
                        <a:t>Sub-Saharan</a:t>
                      </a:r>
                      <a:r>
                        <a:rPr lang="en-US" sz="1600" baseline="0" dirty="0"/>
                        <a:t> Africa</a:t>
                      </a:r>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57875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a:solidFill>
                  <a:srgbClr val="FF0000"/>
                </a:solidFill>
                <a:latin typeface="Arial Rounded MT Bold" pitchFamily="34" charset="0"/>
              </a:rPr>
              <a:t>Exploring life in these world zones during Era 2</a:t>
            </a:r>
            <a:br>
              <a:rPr lang="en-US" dirty="0">
                <a:solidFill>
                  <a:srgbClr val="FF0000"/>
                </a:solidFill>
                <a:latin typeface="Arial Rounded MT Bold" pitchFamily="34" charset="0"/>
              </a:rPr>
            </a:br>
            <a:br>
              <a:rPr lang="en-US" dirty="0">
                <a:solidFill>
                  <a:srgbClr val="FF0000"/>
                </a:solidFill>
                <a:latin typeface="Arial Rounded MT Bold" pitchFamily="34" charset="0"/>
              </a:rPr>
            </a:br>
            <a:br>
              <a:rPr lang="en-US" dirty="0">
                <a:solidFill>
                  <a:srgbClr val="FF0000"/>
                </a:solidFill>
                <a:latin typeface="Arial Rounded MT Bold" pitchFamily="34" charset="0"/>
              </a:rPr>
            </a:br>
            <a:r>
              <a:rPr lang="en-US" sz="3100" i="1" dirty="0">
                <a:solidFill>
                  <a:srgbClr val="FF0000"/>
                </a:solidFill>
                <a:latin typeface="Arial Rounded MT Bold" pitchFamily="34" charset="0"/>
              </a:rPr>
              <a:t>Where would you have wanted to live?</a:t>
            </a:r>
          </a:p>
        </p:txBody>
      </p:sp>
      <p:sp>
        <p:nvSpPr>
          <p:cNvPr id="2" name="Slide Number Placeholder 1"/>
          <p:cNvSpPr>
            <a:spLocks noGrp="1"/>
          </p:cNvSpPr>
          <p:nvPr>
            <p:ph type="sldNum" sz="quarter" idx="12"/>
          </p:nvPr>
        </p:nvSpPr>
        <p:spPr/>
        <p:txBody>
          <a:bodyPr/>
          <a:lstStyle/>
          <a:p>
            <a:fld id="{D6C903FC-2808-4419-96CE-68A2560AF466}" type="slidenum">
              <a:rPr lang="en-US" smtClean="0"/>
              <a:t>7</a:t>
            </a:fld>
            <a:endParaRPr lang="en-US"/>
          </a:p>
        </p:txBody>
      </p:sp>
    </p:spTree>
    <p:extLst>
      <p:ext uri="{BB962C8B-B14F-4D97-AF65-F5344CB8AC3E}">
        <p14:creationId xmlns:p14="http://schemas.microsoft.com/office/powerpoint/2010/main" val="2236995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40015659"/>
              </p:ext>
            </p:extLst>
          </p:nvPr>
        </p:nvGraphicFramePr>
        <p:xfrm>
          <a:off x="152400" y="304796"/>
          <a:ext cx="8610600" cy="6380233"/>
        </p:xfrm>
        <a:graphic>
          <a:graphicData uri="http://schemas.openxmlformats.org/drawingml/2006/table">
            <a:tbl>
              <a:tblPr firstRow="1" firstCol="1" bandRow="1">
                <a:tableStyleId>{69C7853C-536D-4A76-A0AE-DD22124D55A5}</a:tableStyleId>
              </a:tblPr>
              <a:tblGrid>
                <a:gridCol w="10668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5334000">
                  <a:extLst>
                    <a:ext uri="{9D8B030D-6E8A-4147-A177-3AD203B41FA5}">
                      <a16:colId xmlns:a16="http://schemas.microsoft.com/office/drawing/2014/main" val="20005"/>
                    </a:ext>
                  </a:extLst>
                </a:gridCol>
              </a:tblGrid>
              <a:tr h="485695">
                <a:tc>
                  <a:txBody>
                    <a:bodyPr/>
                    <a:lstStyle/>
                    <a:p>
                      <a:pPr marL="0" marR="0">
                        <a:lnSpc>
                          <a:spcPct val="115000"/>
                        </a:lnSpc>
                        <a:spcBef>
                          <a:spcPts val="0"/>
                        </a:spcBef>
                        <a:spcAft>
                          <a:spcPts val="0"/>
                        </a:spcAft>
                      </a:pPr>
                      <a:r>
                        <a:rPr lang="en-US" sz="1000" dirty="0">
                          <a:effectLst/>
                        </a:rPr>
                        <a:t> </a:t>
                      </a:r>
                      <a:r>
                        <a:rPr lang="en-US" sz="1400" b="1" i="1" dirty="0">
                          <a:solidFill>
                            <a:schemeClr val="tx1"/>
                          </a:solidFill>
                          <a:effectLst/>
                        </a:rPr>
                        <a:t>BCE</a:t>
                      </a:r>
                      <a:endParaRPr lang="en-US" sz="1400" b="1" i="1" dirty="0">
                        <a:solidFill>
                          <a:schemeClr val="tx1"/>
                        </a:solidFill>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400">
                          <a:solidFill>
                            <a:schemeClr val="tx1"/>
                          </a:solidFill>
                          <a:effectLst/>
                        </a:rPr>
                        <a:t>3500</a:t>
                      </a:r>
                      <a:endParaRPr lang="en-US" sz="1400">
                        <a:solidFill>
                          <a:schemeClr val="tx1"/>
                        </a:solidFill>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400">
                          <a:solidFill>
                            <a:schemeClr val="tx1"/>
                          </a:solidFill>
                          <a:effectLst/>
                        </a:rPr>
                        <a:t>2500</a:t>
                      </a:r>
                      <a:endParaRPr lang="en-US" sz="1400">
                        <a:solidFill>
                          <a:schemeClr val="tx1"/>
                        </a:solidFill>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400">
                          <a:solidFill>
                            <a:schemeClr val="tx1"/>
                          </a:solidFill>
                          <a:effectLst/>
                        </a:rPr>
                        <a:t>1500</a:t>
                      </a:r>
                      <a:endParaRPr lang="en-US" sz="1400">
                        <a:solidFill>
                          <a:schemeClr val="tx1"/>
                        </a:solidFill>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400">
                          <a:solidFill>
                            <a:schemeClr val="tx1"/>
                          </a:solidFill>
                          <a:effectLst/>
                        </a:rPr>
                        <a:t>1000</a:t>
                      </a:r>
                      <a:endParaRPr lang="en-US" sz="1400">
                        <a:solidFill>
                          <a:schemeClr val="tx1"/>
                        </a:solidFill>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400" dirty="0">
                          <a:solidFill>
                            <a:schemeClr val="tx1"/>
                          </a:solidFill>
                          <a:effectLst/>
                        </a:rPr>
                        <a:t>Does it exist in this zone at this time?</a:t>
                      </a:r>
                      <a:endParaRPr lang="en-US" sz="1400" dirty="0">
                        <a:solidFill>
                          <a:schemeClr val="tx1"/>
                        </a:solidFill>
                        <a:effectLst/>
                        <a:latin typeface="Calibri"/>
                        <a:ea typeface="Calibri"/>
                        <a:cs typeface="Times New Roman"/>
                      </a:endParaRPr>
                    </a:p>
                  </a:txBody>
                  <a:tcPr marL="61821" marR="61821" marT="0" marB="0"/>
                </a:tc>
                <a:extLst>
                  <a:ext uri="{0D108BD9-81ED-4DB2-BD59-A6C34878D82A}">
                    <a16:rowId xmlns:a16="http://schemas.microsoft.com/office/drawing/2014/main" val="10000"/>
                  </a:ext>
                </a:extLst>
              </a:tr>
              <a:tr h="242848">
                <a:tc rowSpan="6">
                  <a:txBody>
                    <a:bodyPr/>
                    <a:lstStyle/>
                    <a:p>
                      <a:pPr marL="0" marR="0">
                        <a:lnSpc>
                          <a:spcPct val="115000"/>
                        </a:lnSpc>
                        <a:spcBef>
                          <a:spcPts val="0"/>
                        </a:spcBef>
                        <a:spcAft>
                          <a:spcPts val="0"/>
                        </a:spcAft>
                      </a:pPr>
                      <a:r>
                        <a:rPr lang="en-US" sz="1400" b="0" dirty="0" err="1">
                          <a:effectLst/>
                        </a:rPr>
                        <a:t>Afroeurasia</a:t>
                      </a:r>
                      <a:endParaRPr lang="en-US" sz="1400" b="0" dirty="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400" dirty="0">
                          <a:effectLst/>
                        </a:rPr>
                        <a:t>Foraging</a:t>
                      </a:r>
                      <a:endParaRPr lang="en-US" sz="1400" dirty="0">
                        <a:effectLst/>
                        <a:latin typeface="Calibri"/>
                        <a:ea typeface="Calibri"/>
                        <a:cs typeface="Times New Roman"/>
                      </a:endParaRPr>
                    </a:p>
                  </a:txBody>
                  <a:tcPr marL="61821" marR="61821" marT="0" marB="0"/>
                </a:tc>
                <a:extLst>
                  <a:ext uri="{0D108BD9-81ED-4DB2-BD59-A6C34878D82A}">
                    <a16:rowId xmlns:a16="http://schemas.microsoft.com/office/drawing/2014/main" val="10001"/>
                  </a:ext>
                </a:extLst>
              </a:tr>
              <a:tr h="242848">
                <a:tc vMerge="1">
                  <a:txBody>
                    <a:bodyPr/>
                    <a:lstStyle/>
                    <a:p>
                      <a:endParaRPr lang="en-US"/>
                    </a:p>
                  </a:txBody>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400" dirty="0">
                          <a:effectLst/>
                        </a:rPr>
                        <a:t>Pastoral nomadism</a:t>
                      </a:r>
                      <a:endParaRPr lang="en-US" sz="1400" dirty="0">
                        <a:effectLst/>
                        <a:latin typeface="Calibri"/>
                        <a:ea typeface="Calibri"/>
                        <a:cs typeface="Times New Roman"/>
                      </a:endParaRPr>
                    </a:p>
                  </a:txBody>
                  <a:tcPr marL="61821" marR="61821" marT="0" marB="0"/>
                </a:tc>
                <a:extLst>
                  <a:ext uri="{0D108BD9-81ED-4DB2-BD59-A6C34878D82A}">
                    <a16:rowId xmlns:a16="http://schemas.microsoft.com/office/drawing/2014/main" val="10002"/>
                  </a:ext>
                </a:extLst>
              </a:tr>
              <a:tr h="242848">
                <a:tc vMerge="1">
                  <a:txBody>
                    <a:bodyPr/>
                    <a:lstStyle/>
                    <a:p>
                      <a:endParaRPr lang="en-US"/>
                    </a:p>
                  </a:txBody>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400" dirty="0">
                          <a:effectLst/>
                        </a:rPr>
                        <a:t>Small-scale Farming / </a:t>
                      </a:r>
                      <a:r>
                        <a:rPr lang="en-US" sz="1400" dirty="0" err="1">
                          <a:effectLst/>
                        </a:rPr>
                        <a:t>Sedentism</a:t>
                      </a:r>
                      <a:r>
                        <a:rPr lang="en-US" sz="1400" dirty="0">
                          <a:effectLst/>
                        </a:rPr>
                        <a:t> (small villages)</a:t>
                      </a:r>
                      <a:endParaRPr lang="en-US" sz="1400" dirty="0">
                        <a:effectLst/>
                        <a:latin typeface="Calibri"/>
                        <a:ea typeface="Calibri"/>
                        <a:cs typeface="Times New Roman"/>
                      </a:endParaRPr>
                    </a:p>
                  </a:txBody>
                  <a:tcPr marL="61821" marR="61821" marT="0" marB="0"/>
                </a:tc>
                <a:extLst>
                  <a:ext uri="{0D108BD9-81ED-4DB2-BD59-A6C34878D82A}">
                    <a16:rowId xmlns:a16="http://schemas.microsoft.com/office/drawing/2014/main" val="10003"/>
                  </a:ext>
                </a:extLst>
              </a:tr>
              <a:tr h="242848">
                <a:tc vMerge="1">
                  <a:txBody>
                    <a:bodyPr/>
                    <a:lstStyle/>
                    <a:p>
                      <a:endParaRPr lang="en-US"/>
                    </a:p>
                  </a:txBody>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tabLst>
                          <a:tab pos="1531620" algn="ctr"/>
                        </a:tabLst>
                      </a:pPr>
                      <a:r>
                        <a:rPr lang="en-US" sz="1400" dirty="0">
                          <a:effectLst/>
                        </a:rPr>
                        <a:t>Large-scale Farming / Cities	</a:t>
                      </a:r>
                      <a:endParaRPr lang="en-US" sz="1400" dirty="0">
                        <a:effectLst/>
                        <a:latin typeface="Calibri"/>
                        <a:ea typeface="Calibri"/>
                        <a:cs typeface="Times New Roman"/>
                      </a:endParaRPr>
                    </a:p>
                  </a:txBody>
                  <a:tcPr marL="61821" marR="61821" marT="0" marB="0"/>
                </a:tc>
                <a:extLst>
                  <a:ext uri="{0D108BD9-81ED-4DB2-BD59-A6C34878D82A}">
                    <a16:rowId xmlns:a16="http://schemas.microsoft.com/office/drawing/2014/main" val="10004"/>
                  </a:ext>
                </a:extLst>
              </a:tr>
              <a:tr h="242848">
                <a:tc vMerge="1">
                  <a:txBody>
                    <a:bodyPr/>
                    <a:lstStyle/>
                    <a:p>
                      <a:endParaRPr lang="en-US"/>
                    </a:p>
                  </a:txBody>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400" dirty="0">
                          <a:effectLst/>
                        </a:rPr>
                        <a:t>Metallurgy </a:t>
                      </a:r>
                      <a:r>
                        <a:rPr lang="en-US" sz="1400" b="0" kern="1200" dirty="0">
                          <a:solidFill>
                            <a:schemeClr val="dk1"/>
                          </a:solidFill>
                          <a:effectLst/>
                          <a:latin typeface="+mn-lt"/>
                          <a:ea typeface="+mn-ea"/>
                          <a:cs typeface="+mn-cs"/>
                        </a:rPr>
                        <a:t>and metal tools</a:t>
                      </a:r>
                      <a:endParaRPr lang="en-US" sz="1400" b="0" dirty="0">
                        <a:effectLst/>
                        <a:latin typeface="Calibri"/>
                        <a:ea typeface="Calibri"/>
                        <a:cs typeface="Times New Roman"/>
                      </a:endParaRPr>
                    </a:p>
                  </a:txBody>
                  <a:tcPr marL="61821" marR="61821" marT="0" marB="0"/>
                </a:tc>
                <a:extLst>
                  <a:ext uri="{0D108BD9-81ED-4DB2-BD59-A6C34878D82A}">
                    <a16:rowId xmlns:a16="http://schemas.microsoft.com/office/drawing/2014/main" val="10005"/>
                  </a:ext>
                </a:extLst>
              </a:tr>
              <a:tr h="243967">
                <a:tc vMerge="1">
                  <a:txBody>
                    <a:bodyPr/>
                    <a:lstStyle/>
                    <a:p>
                      <a:endParaRPr lang="en-US"/>
                    </a:p>
                  </a:txBody>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tc>
                <a:tc>
                  <a:txBody>
                    <a:bodyPr/>
                    <a:lstStyle/>
                    <a:p>
                      <a:pPr marL="0" marR="0">
                        <a:lnSpc>
                          <a:spcPct val="115000"/>
                        </a:lnSpc>
                        <a:spcBef>
                          <a:spcPts val="0"/>
                        </a:spcBef>
                        <a:spcAft>
                          <a:spcPts val="0"/>
                        </a:spcAft>
                      </a:pPr>
                      <a:r>
                        <a:rPr lang="en-US" sz="1400" dirty="0">
                          <a:effectLst/>
                        </a:rPr>
                        <a:t>Kingdoms/empires</a:t>
                      </a:r>
                      <a:endParaRPr lang="en-US" sz="1400" dirty="0">
                        <a:effectLst/>
                        <a:latin typeface="Calibri"/>
                        <a:ea typeface="Calibri"/>
                        <a:cs typeface="Times New Roman"/>
                      </a:endParaRPr>
                    </a:p>
                  </a:txBody>
                  <a:tcPr marL="61821" marR="61821" marT="0" marB="0"/>
                </a:tc>
                <a:extLst>
                  <a:ext uri="{0D108BD9-81ED-4DB2-BD59-A6C34878D82A}">
                    <a16:rowId xmlns:a16="http://schemas.microsoft.com/office/drawing/2014/main" val="10006"/>
                  </a:ext>
                </a:extLst>
              </a:tr>
              <a:tr h="242848">
                <a:tc rowSpan="6">
                  <a:txBody>
                    <a:bodyPr/>
                    <a:lstStyle/>
                    <a:p>
                      <a:pPr marL="0" marR="0">
                        <a:lnSpc>
                          <a:spcPct val="115000"/>
                        </a:lnSpc>
                        <a:spcBef>
                          <a:spcPts val="0"/>
                        </a:spcBef>
                        <a:spcAft>
                          <a:spcPts val="0"/>
                        </a:spcAft>
                      </a:pPr>
                      <a:r>
                        <a:rPr lang="en-US" sz="1400" b="0" dirty="0">
                          <a:effectLst/>
                        </a:rPr>
                        <a:t>The Americas</a:t>
                      </a:r>
                      <a:endParaRPr lang="en-US" sz="1400" b="0" dirty="0">
                        <a:effectLst/>
                        <a:latin typeface="Calibri"/>
                        <a:ea typeface="Calibri"/>
                        <a:cs typeface="Times New Roman"/>
                      </a:endParaRPr>
                    </a:p>
                  </a:txBody>
                  <a:tcPr marL="61821" marR="61821" marT="0" marB="0">
                    <a:solidFill>
                      <a:schemeClr val="accent6">
                        <a:lumMod val="60000"/>
                        <a:lumOff val="40000"/>
                      </a:schemeClr>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accent6">
                        <a:lumMod val="60000"/>
                        <a:lumOff val="40000"/>
                      </a:schemeClr>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accent6">
                        <a:lumMod val="60000"/>
                        <a:lumOff val="40000"/>
                      </a:schemeClr>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accent6">
                        <a:lumMod val="60000"/>
                        <a:lumOff val="4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solidFill>
                      <a:schemeClr val="accent6">
                        <a:lumMod val="60000"/>
                        <a:lumOff val="40000"/>
                      </a:schemeClr>
                    </a:solidFill>
                  </a:tcPr>
                </a:tc>
                <a:tc>
                  <a:txBody>
                    <a:bodyPr/>
                    <a:lstStyle/>
                    <a:p>
                      <a:pPr marL="0" marR="0">
                        <a:lnSpc>
                          <a:spcPct val="115000"/>
                        </a:lnSpc>
                        <a:spcBef>
                          <a:spcPts val="0"/>
                        </a:spcBef>
                        <a:spcAft>
                          <a:spcPts val="0"/>
                        </a:spcAft>
                      </a:pPr>
                      <a:r>
                        <a:rPr lang="en-US" sz="1400">
                          <a:effectLst/>
                        </a:rPr>
                        <a:t>Foraging</a:t>
                      </a:r>
                      <a:endParaRPr lang="en-US" sz="1400">
                        <a:effectLst/>
                        <a:latin typeface="Calibri"/>
                        <a:ea typeface="Calibri"/>
                        <a:cs typeface="Times New Roman"/>
                      </a:endParaRPr>
                    </a:p>
                  </a:txBody>
                  <a:tcPr marL="61821" marR="61821" marT="0" marB="0">
                    <a:solidFill>
                      <a:schemeClr val="accent6">
                        <a:lumMod val="60000"/>
                        <a:lumOff val="40000"/>
                      </a:schemeClr>
                    </a:solidFill>
                  </a:tcPr>
                </a:tc>
                <a:extLst>
                  <a:ext uri="{0D108BD9-81ED-4DB2-BD59-A6C34878D82A}">
                    <a16:rowId xmlns:a16="http://schemas.microsoft.com/office/drawing/2014/main" val="10007"/>
                  </a:ext>
                </a:extLst>
              </a:tr>
              <a:tr h="242848">
                <a:tc vMerge="1">
                  <a:txBody>
                    <a:bodyPr/>
                    <a:lstStyle/>
                    <a:p>
                      <a:endParaRPr lang="en-US"/>
                    </a:p>
                  </a:txBody>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400" dirty="0">
                          <a:effectLst/>
                        </a:rPr>
                        <a:t>Pastoral Nomadism</a:t>
                      </a:r>
                      <a:endParaRPr lang="en-US" sz="1400" dirty="0">
                        <a:effectLst/>
                        <a:latin typeface="Calibri"/>
                        <a:ea typeface="Calibri"/>
                        <a:cs typeface="Times New Roman"/>
                      </a:endParaRPr>
                    </a:p>
                  </a:txBody>
                  <a:tcPr marL="61821" marR="61821" marT="0" marB="0">
                    <a:solidFill>
                      <a:schemeClr val="bg1"/>
                    </a:solidFill>
                  </a:tcPr>
                </a:tc>
                <a:extLst>
                  <a:ext uri="{0D108BD9-81ED-4DB2-BD59-A6C34878D82A}">
                    <a16:rowId xmlns:a16="http://schemas.microsoft.com/office/drawing/2014/main" val="10008"/>
                  </a:ext>
                </a:extLst>
              </a:tr>
              <a:tr h="242848">
                <a:tc vMerge="1">
                  <a:txBody>
                    <a:bodyPr/>
                    <a:lstStyle/>
                    <a:p>
                      <a:endParaRPr lang="en-US"/>
                    </a:p>
                  </a:txBody>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accent6">
                        <a:lumMod val="60000"/>
                        <a:lumOff val="40000"/>
                      </a:schemeClr>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accent6">
                        <a:lumMod val="60000"/>
                        <a:lumOff val="40000"/>
                      </a:schemeClr>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accent6">
                        <a:lumMod val="60000"/>
                        <a:lumOff val="40000"/>
                      </a:schemeClr>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accent6">
                        <a:lumMod val="60000"/>
                        <a:lumOff val="40000"/>
                      </a:schemeClr>
                    </a:solidFill>
                  </a:tcPr>
                </a:tc>
                <a:tc>
                  <a:txBody>
                    <a:bodyPr/>
                    <a:lstStyle/>
                    <a:p>
                      <a:pPr marL="0" marR="0">
                        <a:lnSpc>
                          <a:spcPct val="115000"/>
                        </a:lnSpc>
                        <a:spcBef>
                          <a:spcPts val="0"/>
                        </a:spcBef>
                        <a:spcAft>
                          <a:spcPts val="0"/>
                        </a:spcAft>
                      </a:pPr>
                      <a:r>
                        <a:rPr lang="en-US" sz="1400" dirty="0">
                          <a:effectLst/>
                        </a:rPr>
                        <a:t>Small-scale Farming / </a:t>
                      </a:r>
                      <a:r>
                        <a:rPr lang="en-US" sz="1400" dirty="0" err="1">
                          <a:effectLst/>
                        </a:rPr>
                        <a:t>Sedentism</a:t>
                      </a:r>
                      <a:r>
                        <a:rPr lang="en-US" sz="1400" dirty="0">
                          <a:effectLst/>
                        </a:rPr>
                        <a:t> (small villages)</a:t>
                      </a:r>
                      <a:endParaRPr lang="en-US" sz="1400" dirty="0">
                        <a:effectLst/>
                        <a:latin typeface="Calibri"/>
                        <a:ea typeface="Calibri"/>
                        <a:cs typeface="Times New Roman"/>
                      </a:endParaRPr>
                    </a:p>
                  </a:txBody>
                  <a:tcPr marL="61821" marR="61821" marT="0" marB="0">
                    <a:solidFill>
                      <a:schemeClr val="accent6">
                        <a:lumMod val="60000"/>
                        <a:lumOff val="40000"/>
                      </a:schemeClr>
                    </a:solidFill>
                  </a:tcPr>
                </a:tc>
                <a:extLst>
                  <a:ext uri="{0D108BD9-81ED-4DB2-BD59-A6C34878D82A}">
                    <a16:rowId xmlns:a16="http://schemas.microsoft.com/office/drawing/2014/main" val="10009"/>
                  </a:ext>
                </a:extLst>
              </a:tr>
              <a:tr h="242848">
                <a:tc vMerge="1">
                  <a:txBody>
                    <a:bodyPr/>
                    <a:lstStyle/>
                    <a:p>
                      <a:endParaRPr lang="en-US"/>
                    </a:p>
                  </a:txBody>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400" dirty="0">
                          <a:effectLst/>
                        </a:rPr>
                        <a:t>Large-scale Farming / Cities</a:t>
                      </a:r>
                      <a:endParaRPr lang="en-US" sz="1400" dirty="0">
                        <a:effectLst/>
                        <a:latin typeface="Calibri"/>
                        <a:ea typeface="Calibri"/>
                        <a:cs typeface="Times New Roman"/>
                      </a:endParaRPr>
                    </a:p>
                  </a:txBody>
                  <a:tcPr marL="61821" marR="61821" marT="0" marB="0">
                    <a:solidFill>
                      <a:schemeClr val="bg1"/>
                    </a:solidFill>
                  </a:tcPr>
                </a:tc>
                <a:extLst>
                  <a:ext uri="{0D108BD9-81ED-4DB2-BD59-A6C34878D82A}">
                    <a16:rowId xmlns:a16="http://schemas.microsoft.com/office/drawing/2014/main" val="10010"/>
                  </a:ext>
                </a:extLst>
              </a:tr>
              <a:tr h="242848">
                <a:tc vMerge="1">
                  <a:txBody>
                    <a:bodyPr/>
                    <a:lstStyle/>
                    <a:p>
                      <a:endParaRPr lang="en-US"/>
                    </a:p>
                  </a:txBody>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solidFill>
                      <a:schemeClr val="accent6">
                        <a:lumMod val="60000"/>
                        <a:lumOff val="4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solidFill>
                      <a:schemeClr val="accent6">
                        <a:lumMod val="60000"/>
                        <a:lumOff val="4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solidFill>
                      <a:schemeClr val="accent6">
                        <a:lumMod val="60000"/>
                        <a:lumOff val="4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solidFill>
                      <a:schemeClr val="accent6">
                        <a:lumMod val="60000"/>
                        <a:lumOff val="40000"/>
                      </a:schemeClr>
                    </a:solidFill>
                  </a:tcPr>
                </a:tc>
                <a:tc>
                  <a:txBody>
                    <a:bodyPr/>
                    <a:lstStyle/>
                    <a:p>
                      <a:pPr marL="0" marR="0">
                        <a:lnSpc>
                          <a:spcPct val="115000"/>
                        </a:lnSpc>
                        <a:spcBef>
                          <a:spcPts val="0"/>
                        </a:spcBef>
                        <a:spcAft>
                          <a:spcPts val="0"/>
                        </a:spcAft>
                      </a:pPr>
                      <a:r>
                        <a:rPr lang="en-US" sz="1400" dirty="0">
                          <a:effectLst/>
                        </a:rPr>
                        <a:t>Metallurgy </a:t>
                      </a:r>
                      <a:r>
                        <a:rPr lang="en-US" sz="1400" b="0" kern="1200" dirty="0">
                          <a:solidFill>
                            <a:schemeClr val="dk1"/>
                          </a:solidFill>
                          <a:effectLst/>
                          <a:latin typeface="+mn-lt"/>
                          <a:ea typeface="+mn-ea"/>
                          <a:cs typeface="+mn-cs"/>
                        </a:rPr>
                        <a:t>and metal tools</a:t>
                      </a:r>
                      <a:endParaRPr lang="en-US" sz="1400" dirty="0">
                        <a:effectLst/>
                        <a:latin typeface="Calibri"/>
                        <a:ea typeface="Calibri"/>
                        <a:cs typeface="Times New Roman"/>
                      </a:endParaRPr>
                    </a:p>
                  </a:txBody>
                  <a:tcPr marL="61821" marR="61821" marT="0" marB="0">
                    <a:solidFill>
                      <a:schemeClr val="accent6">
                        <a:lumMod val="60000"/>
                        <a:lumOff val="40000"/>
                      </a:schemeClr>
                    </a:solidFill>
                  </a:tcPr>
                </a:tc>
                <a:extLst>
                  <a:ext uri="{0D108BD9-81ED-4DB2-BD59-A6C34878D82A}">
                    <a16:rowId xmlns:a16="http://schemas.microsoft.com/office/drawing/2014/main" val="10011"/>
                  </a:ext>
                </a:extLst>
              </a:tr>
              <a:tr h="242848">
                <a:tc vMerge="1">
                  <a:txBody>
                    <a:bodyPr/>
                    <a:lstStyle/>
                    <a:p>
                      <a:endParaRPr lang="en-US"/>
                    </a:p>
                  </a:txBody>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400" dirty="0">
                          <a:effectLst/>
                        </a:rPr>
                        <a:t>Kingdoms/empires</a:t>
                      </a:r>
                      <a:endParaRPr lang="en-US" sz="1400" dirty="0">
                        <a:effectLst/>
                        <a:latin typeface="Calibri"/>
                        <a:ea typeface="Calibri"/>
                        <a:cs typeface="Times New Roman"/>
                      </a:endParaRPr>
                    </a:p>
                  </a:txBody>
                  <a:tcPr marL="61821" marR="61821" marT="0" marB="0">
                    <a:solidFill>
                      <a:schemeClr val="bg1"/>
                    </a:solidFill>
                  </a:tcPr>
                </a:tc>
                <a:extLst>
                  <a:ext uri="{0D108BD9-81ED-4DB2-BD59-A6C34878D82A}">
                    <a16:rowId xmlns:a16="http://schemas.microsoft.com/office/drawing/2014/main" val="10012"/>
                  </a:ext>
                </a:extLst>
              </a:tr>
              <a:tr h="242848">
                <a:tc rowSpan="6">
                  <a:txBody>
                    <a:bodyPr/>
                    <a:lstStyle/>
                    <a:p>
                      <a:pPr marL="0" marR="0">
                        <a:lnSpc>
                          <a:spcPct val="115000"/>
                        </a:lnSpc>
                        <a:spcBef>
                          <a:spcPts val="0"/>
                        </a:spcBef>
                        <a:spcAft>
                          <a:spcPts val="0"/>
                        </a:spcAft>
                      </a:pPr>
                      <a:r>
                        <a:rPr lang="en-US" sz="1400" b="0" dirty="0">
                          <a:effectLst/>
                        </a:rPr>
                        <a:t>Sub-Saharan Africa</a:t>
                      </a:r>
                      <a:endParaRPr lang="en-US" sz="1400" b="0" dirty="0">
                        <a:effectLst/>
                        <a:latin typeface="Calibri"/>
                        <a:ea typeface="Calibri"/>
                        <a:cs typeface="Times New Roman"/>
                      </a:endParaRPr>
                    </a:p>
                  </a:txBody>
                  <a:tcPr marL="61821" marR="61821" marT="0" marB="0">
                    <a:solidFill>
                      <a:schemeClr val="tx2">
                        <a:lumMod val="20000"/>
                        <a:lumOff val="80000"/>
                      </a:schemeClr>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400" dirty="0">
                          <a:effectLst/>
                        </a:rPr>
                        <a:t>Foraging</a:t>
                      </a:r>
                      <a:endParaRPr lang="en-US" sz="1400" dirty="0">
                        <a:effectLst/>
                        <a:latin typeface="Calibri"/>
                        <a:ea typeface="Calibri"/>
                        <a:cs typeface="Times New Roman"/>
                      </a:endParaRPr>
                    </a:p>
                  </a:txBody>
                  <a:tcPr marL="61821" marR="61821" marT="0" marB="0">
                    <a:solidFill>
                      <a:schemeClr val="bg1"/>
                    </a:solidFill>
                  </a:tcPr>
                </a:tc>
                <a:extLst>
                  <a:ext uri="{0D108BD9-81ED-4DB2-BD59-A6C34878D82A}">
                    <a16:rowId xmlns:a16="http://schemas.microsoft.com/office/drawing/2014/main" val="10013"/>
                  </a:ext>
                </a:extLst>
              </a:tr>
              <a:tr h="242848">
                <a:tc vMerge="1">
                  <a:txBody>
                    <a:bodyPr/>
                    <a:lstStyle/>
                    <a:p>
                      <a:endParaRPr lang="en-US"/>
                    </a:p>
                  </a:txBody>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tx2">
                        <a:lumMod val="20000"/>
                        <a:lumOff val="80000"/>
                      </a:schemeClr>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tx2">
                        <a:lumMod val="20000"/>
                        <a:lumOff val="80000"/>
                      </a:schemeClr>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tx2">
                        <a:lumMod val="20000"/>
                        <a:lumOff val="80000"/>
                      </a:schemeClr>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tx2">
                        <a:lumMod val="20000"/>
                        <a:lumOff val="80000"/>
                      </a:schemeClr>
                    </a:solidFill>
                  </a:tcPr>
                </a:tc>
                <a:tc>
                  <a:txBody>
                    <a:bodyPr/>
                    <a:lstStyle/>
                    <a:p>
                      <a:pPr marL="0" marR="0">
                        <a:lnSpc>
                          <a:spcPct val="115000"/>
                        </a:lnSpc>
                        <a:spcBef>
                          <a:spcPts val="0"/>
                        </a:spcBef>
                        <a:spcAft>
                          <a:spcPts val="0"/>
                        </a:spcAft>
                      </a:pPr>
                      <a:r>
                        <a:rPr lang="en-US" sz="1400" dirty="0">
                          <a:effectLst/>
                        </a:rPr>
                        <a:t>Pastoral Nomadism</a:t>
                      </a:r>
                      <a:endParaRPr lang="en-US" sz="1400" dirty="0">
                        <a:effectLst/>
                        <a:latin typeface="Calibri"/>
                        <a:ea typeface="Calibri"/>
                        <a:cs typeface="Times New Roman"/>
                      </a:endParaRPr>
                    </a:p>
                  </a:txBody>
                  <a:tcPr marL="61821" marR="61821" marT="0" marB="0">
                    <a:solidFill>
                      <a:schemeClr val="tx2">
                        <a:lumMod val="20000"/>
                        <a:lumOff val="80000"/>
                      </a:schemeClr>
                    </a:solidFill>
                  </a:tcPr>
                </a:tc>
                <a:extLst>
                  <a:ext uri="{0D108BD9-81ED-4DB2-BD59-A6C34878D82A}">
                    <a16:rowId xmlns:a16="http://schemas.microsoft.com/office/drawing/2014/main" val="10014"/>
                  </a:ext>
                </a:extLst>
              </a:tr>
              <a:tr h="242848">
                <a:tc vMerge="1">
                  <a:txBody>
                    <a:bodyPr/>
                    <a:lstStyle/>
                    <a:p>
                      <a:endParaRPr lang="en-US"/>
                    </a:p>
                  </a:txBody>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400" dirty="0">
                          <a:effectLst/>
                        </a:rPr>
                        <a:t>Small-scale Farming / </a:t>
                      </a:r>
                      <a:r>
                        <a:rPr lang="en-US" sz="1400" dirty="0" err="1">
                          <a:effectLst/>
                        </a:rPr>
                        <a:t>Sedentism</a:t>
                      </a:r>
                      <a:r>
                        <a:rPr lang="en-US" sz="1400" dirty="0">
                          <a:effectLst/>
                        </a:rPr>
                        <a:t> (small villages)</a:t>
                      </a:r>
                      <a:endParaRPr lang="en-US" sz="1400" dirty="0">
                        <a:effectLst/>
                        <a:latin typeface="Calibri"/>
                        <a:ea typeface="Calibri"/>
                        <a:cs typeface="Times New Roman"/>
                      </a:endParaRPr>
                    </a:p>
                  </a:txBody>
                  <a:tcPr marL="61821" marR="61821" marT="0" marB="0">
                    <a:solidFill>
                      <a:schemeClr val="bg1"/>
                    </a:solidFill>
                  </a:tcPr>
                </a:tc>
                <a:extLst>
                  <a:ext uri="{0D108BD9-81ED-4DB2-BD59-A6C34878D82A}">
                    <a16:rowId xmlns:a16="http://schemas.microsoft.com/office/drawing/2014/main" val="10015"/>
                  </a:ext>
                </a:extLst>
              </a:tr>
              <a:tr h="242848">
                <a:tc vMerge="1">
                  <a:txBody>
                    <a:bodyPr/>
                    <a:lstStyle/>
                    <a:p>
                      <a:endParaRPr lang="en-US"/>
                    </a:p>
                  </a:txBody>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accent1">
                        <a:lumMod val="40000"/>
                        <a:lumOff val="60000"/>
                      </a:schemeClr>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accent1">
                        <a:lumMod val="40000"/>
                        <a:lumOff val="60000"/>
                      </a:schemeClr>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accent1">
                        <a:lumMod val="40000"/>
                        <a:lumOff val="60000"/>
                      </a:schemeClr>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accent1">
                        <a:lumMod val="40000"/>
                        <a:lumOff val="60000"/>
                      </a:schemeClr>
                    </a:solidFill>
                  </a:tcPr>
                </a:tc>
                <a:tc>
                  <a:txBody>
                    <a:bodyPr/>
                    <a:lstStyle/>
                    <a:p>
                      <a:pPr marL="0" marR="0">
                        <a:lnSpc>
                          <a:spcPct val="115000"/>
                        </a:lnSpc>
                        <a:spcBef>
                          <a:spcPts val="0"/>
                        </a:spcBef>
                        <a:spcAft>
                          <a:spcPts val="0"/>
                        </a:spcAft>
                      </a:pPr>
                      <a:r>
                        <a:rPr lang="en-US" sz="1400" dirty="0">
                          <a:effectLst/>
                        </a:rPr>
                        <a:t>Large-scale Farming / Cities</a:t>
                      </a:r>
                      <a:endParaRPr lang="en-US" sz="1400" dirty="0">
                        <a:effectLst/>
                        <a:latin typeface="Calibri"/>
                        <a:ea typeface="Calibri"/>
                        <a:cs typeface="Times New Roman"/>
                      </a:endParaRPr>
                    </a:p>
                  </a:txBody>
                  <a:tcPr marL="61821" marR="61821" marT="0" marB="0">
                    <a:solidFill>
                      <a:schemeClr val="accent1">
                        <a:lumMod val="40000"/>
                        <a:lumOff val="60000"/>
                      </a:schemeClr>
                    </a:solidFill>
                  </a:tcPr>
                </a:tc>
                <a:extLst>
                  <a:ext uri="{0D108BD9-81ED-4DB2-BD59-A6C34878D82A}">
                    <a16:rowId xmlns:a16="http://schemas.microsoft.com/office/drawing/2014/main" val="10016"/>
                  </a:ext>
                </a:extLst>
              </a:tr>
              <a:tr h="242848">
                <a:tc vMerge="1">
                  <a:txBody>
                    <a:bodyPr/>
                    <a:lstStyle/>
                    <a:p>
                      <a:endParaRPr lang="en-US"/>
                    </a:p>
                  </a:txBody>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400" dirty="0">
                          <a:effectLst/>
                        </a:rPr>
                        <a:t>Metallurgy </a:t>
                      </a:r>
                      <a:r>
                        <a:rPr lang="en-US" sz="1400" b="0" kern="1200" dirty="0">
                          <a:solidFill>
                            <a:schemeClr val="dk1"/>
                          </a:solidFill>
                          <a:effectLst/>
                          <a:latin typeface="+mn-lt"/>
                          <a:ea typeface="+mn-ea"/>
                          <a:cs typeface="+mn-cs"/>
                        </a:rPr>
                        <a:t>and metal tools</a:t>
                      </a:r>
                      <a:endParaRPr lang="en-US" sz="1400" dirty="0">
                        <a:effectLst/>
                        <a:latin typeface="Calibri"/>
                        <a:ea typeface="Calibri"/>
                        <a:cs typeface="Times New Roman"/>
                      </a:endParaRPr>
                    </a:p>
                  </a:txBody>
                  <a:tcPr marL="61821" marR="61821" marT="0" marB="0">
                    <a:solidFill>
                      <a:schemeClr val="bg1"/>
                    </a:solidFill>
                  </a:tcPr>
                </a:tc>
                <a:extLst>
                  <a:ext uri="{0D108BD9-81ED-4DB2-BD59-A6C34878D82A}">
                    <a16:rowId xmlns:a16="http://schemas.microsoft.com/office/drawing/2014/main" val="10017"/>
                  </a:ext>
                </a:extLst>
              </a:tr>
              <a:tr h="243967">
                <a:tc vMerge="1">
                  <a:txBody>
                    <a:bodyPr/>
                    <a:lstStyle/>
                    <a:p>
                      <a:endParaRPr lang="en-US"/>
                    </a:p>
                  </a:txBody>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accent1">
                        <a:lumMod val="40000"/>
                        <a:lumOff val="60000"/>
                      </a:schemeClr>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accent1">
                        <a:lumMod val="40000"/>
                        <a:lumOff val="60000"/>
                      </a:schemeClr>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accent1">
                        <a:lumMod val="40000"/>
                        <a:lumOff val="60000"/>
                      </a:schemeClr>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accent1">
                        <a:lumMod val="40000"/>
                        <a:lumOff val="60000"/>
                      </a:schemeClr>
                    </a:solidFill>
                  </a:tcPr>
                </a:tc>
                <a:tc>
                  <a:txBody>
                    <a:bodyPr/>
                    <a:lstStyle/>
                    <a:p>
                      <a:pPr marL="0" marR="0">
                        <a:lnSpc>
                          <a:spcPct val="115000"/>
                        </a:lnSpc>
                        <a:spcBef>
                          <a:spcPts val="0"/>
                        </a:spcBef>
                        <a:spcAft>
                          <a:spcPts val="0"/>
                        </a:spcAft>
                      </a:pPr>
                      <a:r>
                        <a:rPr lang="en-US" sz="1400" dirty="0">
                          <a:effectLst/>
                        </a:rPr>
                        <a:t>Kingdoms/empires</a:t>
                      </a:r>
                      <a:endParaRPr lang="en-US" sz="1400" dirty="0">
                        <a:effectLst/>
                        <a:latin typeface="Calibri"/>
                        <a:ea typeface="Calibri"/>
                        <a:cs typeface="Times New Roman"/>
                      </a:endParaRPr>
                    </a:p>
                  </a:txBody>
                  <a:tcPr marL="61821" marR="61821" marT="0" marB="0">
                    <a:solidFill>
                      <a:schemeClr val="accent1">
                        <a:lumMod val="40000"/>
                        <a:lumOff val="60000"/>
                      </a:schemeClr>
                    </a:solidFill>
                  </a:tcPr>
                </a:tc>
                <a:extLst>
                  <a:ext uri="{0D108BD9-81ED-4DB2-BD59-A6C34878D82A}">
                    <a16:rowId xmlns:a16="http://schemas.microsoft.com/office/drawing/2014/main" val="10018"/>
                  </a:ext>
                </a:extLst>
              </a:tr>
              <a:tr h="242848">
                <a:tc rowSpan="6">
                  <a:txBody>
                    <a:bodyPr/>
                    <a:lstStyle/>
                    <a:p>
                      <a:pPr marL="0" marR="0">
                        <a:lnSpc>
                          <a:spcPct val="115000"/>
                        </a:lnSpc>
                        <a:spcBef>
                          <a:spcPts val="0"/>
                        </a:spcBef>
                        <a:spcAft>
                          <a:spcPts val="0"/>
                        </a:spcAft>
                      </a:pPr>
                      <a:r>
                        <a:rPr lang="en-US" sz="1400" b="0" dirty="0">
                          <a:effectLst/>
                        </a:rPr>
                        <a:t>Oceania</a:t>
                      </a:r>
                      <a:endParaRPr lang="en-US" sz="1400" b="0" dirty="0">
                        <a:effectLst/>
                        <a:latin typeface="Calibri"/>
                        <a:ea typeface="Calibri"/>
                        <a:cs typeface="Times New Roman"/>
                      </a:endParaRPr>
                    </a:p>
                  </a:txBody>
                  <a:tcPr marL="61821" marR="61821" marT="0" marB="0">
                    <a:solidFill>
                      <a:schemeClr val="accent4">
                        <a:lumMod val="40000"/>
                        <a:lumOff val="60000"/>
                      </a:schemeClr>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accent4">
                        <a:lumMod val="40000"/>
                        <a:lumOff val="6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solidFill>
                      <a:schemeClr val="accent4">
                        <a:lumMod val="40000"/>
                        <a:lumOff val="6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solidFill>
                      <a:schemeClr val="accent4">
                        <a:lumMod val="40000"/>
                        <a:lumOff val="6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solidFill>
                      <a:schemeClr val="accent4">
                        <a:lumMod val="40000"/>
                        <a:lumOff val="60000"/>
                      </a:schemeClr>
                    </a:solidFill>
                  </a:tcPr>
                </a:tc>
                <a:tc>
                  <a:txBody>
                    <a:bodyPr/>
                    <a:lstStyle/>
                    <a:p>
                      <a:pPr marL="0" marR="0">
                        <a:lnSpc>
                          <a:spcPct val="115000"/>
                        </a:lnSpc>
                        <a:spcBef>
                          <a:spcPts val="0"/>
                        </a:spcBef>
                        <a:spcAft>
                          <a:spcPts val="0"/>
                        </a:spcAft>
                      </a:pPr>
                      <a:r>
                        <a:rPr lang="en-US" sz="1400">
                          <a:effectLst/>
                        </a:rPr>
                        <a:t>Foraging</a:t>
                      </a:r>
                      <a:endParaRPr lang="en-US" sz="1400">
                        <a:effectLst/>
                        <a:latin typeface="Calibri"/>
                        <a:ea typeface="Calibri"/>
                        <a:cs typeface="Times New Roman"/>
                      </a:endParaRPr>
                    </a:p>
                  </a:txBody>
                  <a:tcPr marL="61821" marR="61821" marT="0" marB="0">
                    <a:solidFill>
                      <a:schemeClr val="accent4">
                        <a:lumMod val="40000"/>
                        <a:lumOff val="60000"/>
                      </a:schemeClr>
                    </a:solidFill>
                  </a:tcPr>
                </a:tc>
                <a:extLst>
                  <a:ext uri="{0D108BD9-81ED-4DB2-BD59-A6C34878D82A}">
                    <a16:rowId xmlns:a16="http://schemas.microsoft.com/office/drawing/2014/main" val="10019"/>
                  </a:ext>
                </a:extLst>
              </a:tr>
              <a:tr h="242848">
                <a:tc vMerge="1">
                  <a:txBody>
                    <a:bodyPr/>
                    <a:lstStyle/>
                    <a:p>
                      <a:endParaRPr lang="en-US"/>
                    </a:p>
                  </a:txBody>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400" dirty="0">
                          <a:effectLst/>
                        </a:rPr>
                        <a:t>Pastoral Nomadism</a:t>
                      </a:r>
                      <a:endParaRPr lang="en-US" sz="1400" dirty="0">
                        <a:effectLst/>
                        <a:latin typeface="Calibri"/>
                        <a:ea typeface="Calibri"/>
                        <a:cs typeface="Times New Roman"/>
                      </a:endParaRPr>
                    </a:p>
                  </a:txBody>
                  <a:tcPr marL="61821" marR="61821" marT="0" marB="0">
                    <a:solidFill>
                      <a:schemeClr val="bg1"/>
                    </a:solidFill>
                  </a:tcPr>
                </a:tc>
                <a:extLst>
                  <a:ext uri="{0D108BD9-81ED-4DB2-BD59-A6C34878D82A}">
                    <a16:rowId xmlns:a16="http://schemas.microsoft.com/office/drawing/2014/main" val="10020"/>
                  </a:ext>
                </a:extLst>
              </a:tr>
              <a:tr h="242848">
                <a:tc vMerge="1">
                  <a:txBody>
                    <a:bodyPr/>
                    <a:lstStyle/>
                    <a:p>
                      <a:endParaRPr lang="en-US"/>
                    </a:p>
                  </a:txBody>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solidFill>
                      <a:schemeClr val="accent4">
                        <a:lumMod val="40000"/>
                        <a:lumOff val="6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solidFill>
                      <a:schemeClr val="accent4">
                        <a:lumMod val="40000"/>
                        <a:lumOff val="6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solidFill>
                      <a:schemeClr val="accent4">
                        <a:lumMod val="40000"/>
                        <a:lumOff val="60000"/>
                      </a:schemeClr>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accent4">
                        <a:lumMod val="40000"/>
                        <a:lumOff val="60000"/>
                      </a:schemeClr>
                    </a:solidFill>
                  </a:tcPr>
                </a:tc>
                <a:tc>
                  <a:txBody>
                    <a:bodyPr/>
                    <a:lstStyle/>
                    <a:p>
                      <a:pPr marL="0" marR="0">
                        <a:lnSpc>
                          <a:spcPct val="115000"/>
                        </a:lnSpc>
                        <a:spcBef>
                          <a:spcPts val="0"/>
                        </a:spcBef>
                        <a:spcAft>
                          <a:spcPts val="0"/>
                        </a:spcAft>
                      </a:pPr>
                      <a:r>
                        <a:rPr lang="en-US" sz="1400">
                          <a:effectLst/>
                        </a:rPr>
                        <a:t>Small-scale Farming / Sedentism (small villages)</a:t>
                      </a:r>
                      <a:endParaRPr lang="en-US" sz="1400">
                        <a:effectLst/>
                        <a:latin typeface="Calibri"/>
                        <a:ea typeface="Calibri"/>
                        <a:cs typeface="Times New Roman"/>
                      </a:endParaRPr>
                    </a:p>
                  </a:txBody>
                  <a:tcPr marL="61821" marR="61821" marT="0" marB="0">
                    <a:solidFill>
                      <a:schemeClr val="accent4">
                        <a:lumMod val="40000"/>
                        <a:lumOff val="60000"/>
                      </a:schemeClr>
                    </a:solidFill>
                  </a:tcPr>
                </a:tc>
                <a:extLst>
                  <a:ext uri="{0D108BD9-81ED-4DB2-BD59-A6C34878D82A}">
                    <a16:rowId xmlns:a16="http://schemas.microsoft.com/office/drawing/2014/main" val="10021"/>
                  </a:ext>
                </a:extLst>
              </a:tr>
              <a:tr h="242848">
                <a:tc vMerge="1">
                  <a:txBody>
                    <a:bodyPr/>
                    <a:lstStyle/>
                    <a:p>
                      <a:endParaRPr lang="en-US"/>
                    </a:p>
                  </a:txBody>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400" dirty="0">
                          <a:effectLst/>
                        </a:rPr>
                        <a:t>Large-scale Farming / Cities</a:t>
                      </a:r>
                      <a:endParaRPr lang="en-US" sz="1400" dirty="0">
                        <a:effectLst/>
                        <a:latin typeface="Calibri"/>
                        <a:ea typeface="Calibri"/>
                        <a:cs typeface="Times New Roman"/>
                      </a:endParaRPr>
                    </a:p>
                  </a:txBody>
                  <a:tcPr marL="61821" marR="61821" marT="0" marB="0">
                    <a:solidFill>
                      <a:schemeClr val="bg1"/>
                    </a:solidFill>
                  </a:tcPr>
                </a:tc>
                <a:extLst>
                  <a:ext uri="{0D108BD9-81ED-4DB2-BD59-A6C34878D82A}">
                    <a16:rowId xmlns:a16="http://schemas.microsoft.com/office/drawing/2014/main" val="10022"/>
                  </a:ext>
                </a:extLst>
              </a:tr>
              <a:tr h="242848">
                <a:tc vMerge="1">
                  <a:txBody>
                    <a:bodyPr/>
                    <a:lstStyle/>
                    <a:p>
                      <a:endParaRPr lang="en-US"/>
                    </a:p>
                  </a:txBody>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solidFill>
                      <a:schemeClr val="accent4">
                        <a:lumMod val="40000"/>
                        <a:lumOff val="6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solidFill>
                      <a:schemeClr val="accent4">
                        <a:lumMod val="40000"/>
                        <a:lumOff val="6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solidFill>
                      <a:schemeClr val="accent4">
                        <a:lumMod val="40000"/>
                        <a:lumOff val="6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solidFill>
                      <a:schemeClr val="accent4">
                        <a:lumMod val="40000"/>
                        <a:lumOff val="60000"/>
                      </a:schemeClr>
                    </a:solidFill>
                  </a:tcPr>
                </a:tc>
                <a:tc>
                  <a:txBody>
                    <a:bodyPr/>
                    <a:lstStyle/>
                    <a:p>
                      <a:pPr marL="0" marR="0">
                        <a:lnSpc>
                          <a:spcPct val="115000"/>
                        </a:lnSpc>
                        <a:spcBef>
                          <a:spcPts val="0"/>
                        </a:spcBef>
                        <a:spcAft>
                          <a:spcPts val="0"/>
                        </a:spcAft>
                      </a:pPr>
                      <a:r>
                        <a:rPr lang="en-US" sz="1400" dirty="0">
                          <a:effectLst/>
                        </a:rPr>
                        <a:t>Metallurgy </a:t>
                      </a:r>
                      <a:r>
                        <a:rPr lang="en-US" sz="1400" b="0" kern="1200" dirty="0">
                          <a:solidFill>
                            <a:schemeClr val="dk1"/>
                          </a:solidFill>
                          <a:effectLst/>
                          <a:latin typeface="+mn-lt"/>
                          <a:ea typeface="+mn-ea"/>
                          <a:cs typeface="+mn-cs"/>
                        </a:rPr>
                        <a:t>and metal tools</a:t>
                      </a:r>
                      <a:endParaRPr lang="en-US" sz="1400" dirty="0">
                        <a:effectLst/>
                        <a:latin typeface="Calibri"/>
                        <a:ea typeface="Calibri"/>
                        <a:cs typeface="Times New Roman"/>
                      </a:endParaRPr>
                    </a:p>
                  </a:txBody>
                  <a:tcPr marL="61821" marR="61821" marT="0" marB="0">
                    <a:solidFill>
                      <a:schemeClr val="accent4">
                        <a:lumMod val="40000"/>
                        <a:lumOff val="60000"/>
                      </a:schemeClr>
                    </a:solidFill>
                  </a:tcPr>
                </a:tc>
                <a:extLst>
                  <a:ext uri="{0D108BD9-81ED-4DB2-BD59-A6C34878D82A}">
                    <a16:rowId xmlns:a16="http://schemas.microsoft.com/office/drawing/2014/main" val="10023"/>
                  </a:ext>
                </a:extLst>
              </a:tr>
              <a:tr h="251166">
                <a:tc vMerge="1">
                  <a:txBody>
                    <a:bodyPr/>
                    <a:lstStyle/>
                    <a:p>
                      <a:endParaRPr lang="en-US"/>
                    </a:p>
                  </a:txBody>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1821" marR="61821" marT="0" marB="0">
                    <a:solidFill>
                      <a:schemeClr val="bg1"/>
                    </a:solidFill>
                  </a:tcPr>
                </a:tc>
                <a:tc>
                  <a:txBody>
                    <a:bodyPr/>
                    <a:lstStyle/>
                    <a:p>
                      <a:pPr marL="0" marR="0">
                        <a:lnSpc>
                          <a:spcPct val="115000"/>
                        </a:lnSpc>
                        <a:spcBef>
                          <a:spcPts val="0"/>
                        </a:spcBef>
                        <a:spcAft>
                          <a:spcPts val="0"/>
                        </a:spcAft>
                      </a:pPr>
                      <a:r>
                        <a:rPr lang="en-US" sz="1400" dirty="0">
                          <a:effectLst/>
                        </a:rPr>
                        <a:t>Kingdoms/empires</a:t>
                      </a:r>
                      <a:endParaRPr lang="en-US" sz="1400" dirty="0">
                        <a:effectLst/>
                        <a:latin typeface="Calibri"/>
                        <a:ea typeface="Calibri"/>
                        <a:cs typeface="Times New Roman"/>
                      </a:endParaRPr>
                    </a:p>
                  </a:txBody>
                  <a:tcPr marL="61821" marR="61821" marT="0" marB="0">
                    <a:solidFill>
                      <a:schemeClr val="bg1"/>
                    </a:solidFill>
                  </a:tcPr>
                </a:tc>
                <a:extLst>
                  <a:ext uri="{0D108BD9-81ED-4DB2-BD59-A6C34878D82A}">
                    <a16:rowId xmlns:a16="http://schemas.microsoft.com/office/drawing/2014/main" val="10024"/>
                  </a:ext>
                </a:extLst>
              </a:tr>
            </a:tbl>
          </a:graphicData>
        </a:graphic>
      </p:graphicFrame>
      <p:sp>
        <p:nvSpPr>
          <p:cNvPr id="5" name="Rectangle 1"/>
          <p:cNvSpPr>
            <a:spLocks noChangeArrowheads="1"/>
          </p:cNvSpPr>
          <p:nvPr/>
        </p:nvSpPr>
        <p:spPr bwMode="auto">
          <a:xfrm>
            <a:off x="641350" y="15827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D6C903FC-2808-4419-96CE-68A2560AF466}" type="slidenum">
              <a:rPr lang="en-US" smtClean="0"/>
              <a:t>8</a:t>
            </a:fld>
            <a:endParaRPr lang="en-US"/>
          </a:p>
        </p:txBody>
      </p:sp>
      <p:sp>
        <p:nvSpPr>
          <p:cNvPr id="3" name="Rectangle 2"/>
          <p:cNvSpPr/>
          <p:nvPr/>
        </p:nvSpPr>
        <p:spPr>
          <a:xfrm>
            <a:off x="2514600" y="1404"/>
            <a:ext cx="4173900" cy="369332"/>
          </a:xfrm>
          <a:prstGeom prst="rect">
            <a:avLst/>
          </a:prstGeom>
        </p:spPr>
        <p:txBody>
          <a:bodyPr wrap="none">
            <a:spAutoFit/>
          </a:bodyPr>
          <a:lstStyle/>
          <a:p>
            <a:r>
              <a:rPr lang="en-US" b="1" dirty="0"/>
              <a:t>Student Handout 1:  World Zone Checklist</a:t>
            </a:r>
            <a:endParaRPr lang="en-US" dirty="0"/>
          </a:p>
        </p:txBody>
      </p:sp>
    </p:spTree>
    <p:extLst>
      <p:ext uri="{BB962C8B-B14F-4D97-AF65-F5344CB8AC3E}">
        <p14:creationId xmlns:p14="http://schemas.microsoft.com/office/powerpoint/2010/main" val="2487166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6C903FC-2808-4419-96CE-68A2560AF466}" type="slidenum">
              <a:rPr lang="en-US" smtClean="0"/>
              <a:t>9</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75459158"/>
              </p:ext>
            </p:extLst>
          </p:nvPr>
        </p:nvGraphicFramePr>
        <p:xfrm>
          <a:off x="457200" y="609600"/>
          <a:ext cx="8305800" cy="5486399"/>
        </p:xfrm>
        <a:graphic>
          <a:graphicData uri="http://schemas.openxmlformats.org/drawingml/2006/table">
            <a:tbl>
              <a:tblPr firstRow="1" firstCol="1" bandRow="1">
                <a:tableStyleId>{C4B1156A-380E-4F78-BDF5-A606A8083BF9}</a:tableStyleId>
              </a:tblPr>
              <a:tblGrid>
                <a:gridCol w="3209361">
                  <a:extLst>
                    <a:ext uri="{9D8B030D-6E8A-4147-A177-3AD203B41FA5}">
                      <a16:colId xmlns:a16="http://schemas.microsoft.com/office/drawing/2014/main" val="20000"/>
                    </a:ext>
                  </a:extLst>
                </a:gridCol>
                <a:gridCol w="5096439">
                  <a:extLst>
                    <a:ext uri="{9D8B030D-6E8A-4147-A177-3AD203B41FA5}">
                      <a16:colId xmlns:a16="http://schemas.microsoft.com/office/drawing/2014/main" val="20001"/>
                    </a:ext>
                  </a:extLst>
                </a:gridCol>
              </a:tblGrid>
              <a:tr h="837763">
                <a:tc>
                  <a:txBody>
                    <a:bodyPr/>
                    <a:lstStyle/>
                    <a:p>
                      <a:pPr marL="0" marR="0">
                        <a:lnSpc>
                          <a:spcPct val="115000"/>
                        </a:lnSpc>
                        <a:spcBef>
                          <a:spcPts val="0"/>
                        </a:spcBef>
                        <a:spcAft>
                          <a:spcPts val="0"/>
                        </a:spcAft>
                      </a:pPr>
                      <a:r>
                        <a:rPr lang="en-US" sz="1600" kern="1200" dirty="0">
                          <a:effectLst/>
                        </a:rPr>
                        <a:t>Pastoral nomadism</a:t>
                      </a:r>
                      <a:endParaRPr lang="en-US" sz="1600" dirty="0">
                        <a:solidFill>
                          <a:srgbClr val="000000"/>
                        </a:solidFill>
                        <a:effectLst/>
                        <a:latin typeface="Times New Roman"/>
                        <a:ea typeface="ヒラギノ角ゴ Pro W3"/>
                      </a:endParaRPr>
                    </a:p>
                  </a:txBody>
                  <a:tcPr marL="68580" marR="68580" marT="0" marB="0"/>
                </a:tc>
                <a:tc>
                  <a:txBody>
                    <a:bodyPr/>
                    <a:lstStyle/>
                    <a:p>
                      <a:pPr marL="0" marR="0">
                        <a:lnSpc>
                          <a:spcPct val="115000"/>
                        </a:lnSpc>
                        <a:spcBef>
                          <a:spcPts val="0"/>
                        </a:spcBef>
                        <a:spcAft>
                          <a:spcPts val="0"/>
                        </a:spcAft>
                      </a:pPr>
                      <a:r>
                        <a:rPr lang="en-US" sz="1400" b="0" kern="1200" dirty="0">
                          <a:effectLst/>
                        </a:rPr>
                        <a:t>People who live by herding larger mammals, moving from place to place to find new pastures.</a:t>
                      </a:r>
                      <a:endParaRPr lang="en-US" sz="1400" b="0" dirty="0">
                        <a:solidFill>
                          <a:srgbClr val="000000"/>
                        </a:solidFill>
                        <a:effectLst/>
                        <a:latin typeface="Times New Roman"/>
                        <a:ea typeface="ヒラギノ角ゴ Pro W3"/>
                      </a:endParaRPr>
                    </a:p>
                  </a:txBody>
                  <a:tcPr marL="68580" marR="68580" marT="0" marB="0"/>
                </a:tc>
                <a:extLst>
                  <a:ext uri="{0D108BD9-81ED-4DB2-BD59-A6C34878D82A}">
                    <a16:rowId xmlns:a16="http://schemas.microsoft.com/office/drawing/2014/main" val="10000"/>
                  </a:ext>
                </a:extLst>
              </a:tr>
              <a:tr h="1270291">
                <a:tc>
                  <a:txBody>
                    <a:bodyPr/>
                    <a:lstStyle/>
                    <a:p>
                      <a:pPr marL="0" marR="0">
                        <a:lnSpc>
                          <a:spcPct val="115000"/>
                        </a:lnSpc>
                        <a:spcBef>
                          <a:spcPts val="0"/>
                        </a:spcBef>
                        <a:spcAft>
                          <a:spcPts val="0"/>
                        </a:spcAft>
                      </a:pPr>
                      <a:r>
                        <a:rPr lang="en-US" sz="1600" kern="1200" dirty="0">
                          <a:effectLst/>
                        </a:rPr>
                        <a:t>Small-scale Farming / </a:t>
                      </a:r>
                      <a:r>
                        <a:rPr lang="en-US" sz="1600" kern="1200" dirty="0" err="1">
                          <a:effectLst/>
                        </a:rPr>
                        <a:t>Sedentism</a:t>
                      </a:r>
                      <a:r>
                        <a:rPr lang="en-US" sz="1600" kern="1200" dirty="0">
                          <a:effectLst/>
                        </a:rPr>
                        <a:t> (small villages)</a:t>
                      </a:r>
                      <a:endParaRPr lang="en-US" sz="1600" dirty="0">
                        <a:solidFill>
                          <a:srgbClr val="000000"/>
                        </a:solidFill>
                        <a:effectLst/>
                        <a:latin typeface="Times New Roman"/>
                        <a:ea typeface="ヒラギノ角ゴ Pro W3"/>
                      </a:endParaRPr>
                    </a:p>
                  </a:txBody>
                  <a:tcPr marL="68580" marR="68580" marT="0" marB="0"/>
                </a:tc>
                <a:tc>
                  <a:txBody>
                    <a:bodyPr/>
                    <a:lstStyle/>
                    <a:p>
                      <a:pPr marL="0" marR="0">
                        <a:lnSpc>
                          <a:spcPct val="115000"/>
                        </a:lnSpc>
                        <a:spcBef>
                          <a:spcPts val="0"/>
                        </a:spcBef>
                        <a:spcAft>
                          <a:spcPts val="0"/>
                        </a:spcAft>
                      </a:pPr>
                      <a:r>
                        <a:rPr lang="en-US" sz="1400" kern="1200">
                          <a:effectLst/>
                        </a:rPr>
                        <a:t>Small villages with some farming, but also some foraging.  They have enough food available so that they don’t have to move around, but not enough to support a large population.</a:t>
                      </a:r>
                      <a:endParaRPr lang="en-US" sz="1400">
                        <a:solidFill>
                          <a:srgbClr val="000000"/>
                        </a:solidFill>
                        <a:effectLst/>
                        <a:latin typeface="Times New Roman"/>
                        <a:ea typeface="ヒラギノ角ゴ Pro W3"/>
                      </a:endParaRPr>
                    </a:p>
                  </a:txBody>
                  <a:tcPr marL="68580" marR="68580" marT="0" marB="0"/>
                </a:tc>
                <a:extLst>
                  <a:ext uri="{0D108BD9-81ED-4DB2-BD59-A6C34878D82A}">
                    <a16:rowId xmlns:a16="http://schemas.microsoft.com/office/drawing/2014/main" val="10001"/>
                  </a:ext>
                </a:extLst>
              </a:tr>
              <a:tr h="1270291">
                <a:tc>
                  <a:txBody>
                    <a:bodyPr/>
                    <a:lstStyle/>
                    <a:p>
                      <a:pPr marL="0" marR="0">
                        <a:lnSpc>
                          <a:spcPct val="115000"/>
                        </a:lnSpc>
                        <a:spcBef>
                          <a:spcPts val="0"/>
                        </a:spcBef>
                        <a:spcAft>
                          <a:spcPts val="0"/>
                        </a:spcAft>
                        <a:tabLst>
                          <a:tab pos="1531620" algn="ctr"/>
                        </a:tabLst>
                      </a:pPr>
                      <a:r>
                        <a:rPr lang="en-US" sz="1600" kern="1200">
                          <a:effectLst/>
                        </a:rPr>
                        <a:t>Large-scale Farming / Cities	</a:t>
                      </a:r>
                      <a:endParaRPr lang="en-US" sz="1600">
                        <a:solidFill>
                          <a:srgbClr val="000000"/>
                        </a:solidFill>
                        <a:effectLst/>
                        <a:latin typeface="Times New Roman"/>
                        <a:ea typeface="ヒラギノ角ゴ Pro W3"/>
                      </a:endParaRPr>
                    </a:p>
                  </a:txBody>
                  <a:tcPr marL="68580" marR="68580" marT="0" marB="0"/>
                </a:tc>
                <a:tc>
                  <a:txBody>
                    <a:bodyPr/>
                    <a:lstStyle/>
                    <a:p>
                      <a:pPr marL="0" marR="0">
                        <a:lnSpc>
                          <a:spcPct val="115000"/>
                        </a:lnSpc>
                        <a:spcBef>
                          <a:spcPts val="0"/>
                        </a:spcBef>
                        <a:spcAft>
                          <a:spcPts val="0"/>
                        </a:spcAft>
                        <a:tabLst>
                          <a:tab pos="1531620" algn="ctr"/>
                        </a:tabLst>
                      </a:pPr>
                      <a:r>
                        <a:rPr lang="en-US" sz="1400" kern="1200">
                          <a:effectLst/>
                        </a:rPr>
                        <a:t>Cities with possibly thousands of people, made possible because there is enough agriculture to allow for surpluses of food.  Not everyone has to farm and many people specialize in other areas.</a:t>
                      </a:r>
                      <a:endParaRPr lang="en-US" sz="1400">
                        <a:solidFill>
                          <a:srgbClr val="000000"/>
                        </a:solidFill>
                        <a:effectLst/>
                        <a:latin typeface="Times New Roman"/>
                        <a:ea typeface="ヒラギノ角ゴ Pro W3"/>
                      </a:endParaRPr>
                    </a:p>
                  </a:txBody>
                  <a:tcPr marL="68580" marR="68580" marT="0" marB="0"/>
                </a:tc>
                <a:extLst>
                  <a:ext uri="{0D108BD9-81ED-4DB2-BD59-A6C34878D82A}">
                    <a16:rowId xmlns:a16="http://schemas.microsoft.com/office/drawing/2014/main" val="10002"/>
                  </a:ext>
                </a:extLst>
              </a:tr>
              <a:tr h="837763">
                <a:tc>
                  <a:txBody>
                    <a:bodyPr/>
                    <a:lstStyle/>
                    <a:p>
                      <a:pPr marL="0" marR="0">
                        <a:lnSpc>
                          <a:spcPct val="115000"/>
                        </a:lnSpc>
                        <a:spcBef>
                          <a:spcPts val="0"/>
                        </a:spcBef>
                        <a:spcAft>
                          <a:spcPts val="0"/>
                        </a:spcAft>
                      </a:pPr>
                      <a:r>
                        <a:rPr lang="en-US" sz="1600" kern="1200">
                          <a:effectLst/>
                        </a:rPr>
                        <a:t>Metallurgy</a:t>
                      </a:r>
                      <a:endParaRPr lang="en-US" sz="1600">
                        <a:solidFill>
                          <a:srgbClr val="000000"/>
                        </a:solidFill>
                        <a:effectLst/>
                        <a:latin typeface="Times New Roman"/>
                        <a:ea typeface="ヒラギノ角ゴ Pro W3"/>
                      </a:endParaRPr>
                    </a:p>
                  </a:txBody>
                  <a:tcPr marL="68580" marR="68580" marT="0" marB="0"/>
                </a:tc>
                <a:tc>
                  <a:txBody>
                    <a:bodyPr/>
                    <a:lstStyle/>
                    <a:p>
                      <a:pPr marL="0" marR="0">
                        <a:lnSpc>
                          <a:spcPct val="115000"/>
                        </a:lnSpc>
                        <a:spcBef>
                          <a:spcPts val="0"/>
                        </a:spcBef>
                        <a:spcAft>
                          <a:spcPts val="0"/>
                        </a:spcAft>
                      </a:pPr>
                      <a:r>
                        <a:rPr lang="en-US" sz="1400" kern="1200">
                          <a:effectLst/>
                        </a:rPr>
                        <a:t>The knowledge of how to mine, process, and use metals for tools, weapons, and jewelry.  Bronze was the first highly useful metal for tools and weapons.</a:t>
                      </a:r>
                      <a:endParaRPr lang="en-US" sz="1400">
                        <a:solidFill>
                          <a:srgbClr val="000000"/>
                        </a:solidFill>
                        <a:effectLst/>
                        <a:latin typeface="Times New Roman"/>
                        <a:ea typeface="ヒラギノ角ゴ Pro W3"/>
                      </a:endParaRPr>
                    </a:p>
                  </a:txBody>
                  <a:tcPr marL="68580" marR="68580" marT="0" marB="0"/>
                </a:tc>
                <a:extLst>
                  <a:ext uri="{0D108BD9-81ED-4DB2-BD59-A6C34878D82A}">
                    <a16:rowId xmlns:a16="http://schemas.microsoft.com/office/drawing/2014/main" val="10003"/>
                  </a:ext>
                </a:extLst>
              </a:tr>
              <a:tr h="1270291">
                <a:tc>
                  <a:txBody>
                    <a:bodyPr/>
                    <a:lstStyle/>
                    <a:p>
                      <a:pPr marL="0" marR="0">
                        <a:lnSpc>
                          <a:spcPct val="115000"/>
                        </a:lnSpc>
                        <a:spcBef>
                          <a:spcPts val="0"/>
                        </a:spcBef>
                        <a:spcAft>
                          <a:spcPts val="0"/>
                        </a:spcAft>
                      </a:pPr>
                      <a:r>
                        <a:rPr lang="en-US" sz="1600" kern="1200" dirty="0">
                          <a:effectLst/>
                        </a:rPr>
                        <a:t>Kingdoms/empires</a:t>
                      </a:r>
                      <a:endParaRPr lang="en-US" sz="1600" dirty="0">
                        <a:solidFill>
                          <a:srgbClr val="000000"/>
                        </a:solidFill>
                        <a:effectLst/>
                        <a:latin typeface="Times New Roman"/>
                        <a:ea typeface="ヒラギノ角ゴ Pro W3"/>
                      </a:endParaRPr>
                    </a:p>
                  </a:txBody>
                  <a:tcPr marL="68580" marR="68580" marT="0" marB="0"/>
                </a:tc>
                <a:tc>
                  <a:txBody>
                    <a:bodyPr/>
                    <a:lstStyle/>
                    <a:p>
                      <a:pPr marL="0" marR="0">
                        <a:lnSpc>
                          <a:spcPct val="115000"/>
                        </a:lnSpc>
                        <a:spcBef>
                          <a:spcPts val="0"/>
                        </a:spcBef>
                        <a:spcAft>
                          <a:spcPts val="0"/>
                        </a:spcAft>
                      </a:pPr>
                      <a:r>
                        <a:rPr lang="en-US" sz="1400" kern="1200" dirty="0">
                          <a:effectLst/>
                        </a:rPr>
                        <a:t>Societies with agricultural surpluses, cities, and centralized governments ruled by some sort of king.   They often expanded and tried to rule other areas through force, but also traded with other kingdoms.</a:t>
                      </a:r>
                      <a:endParaRPr lang="en-US" sz="1400" dirty="0">
                        <a:solidFill>
                          <a:srgbClr val="000000"/>
                        </a:solidFill>
                        <a:effectLst/>
                        <a:latin typeface="Times New Roman"/>
                        <a:ea typeface="ヒラギノ角ゴ Pro W3"/>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00032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1644</TotalTime>
  <Words>1649</Words>
  <Application>Microsoft Office PowerPoint</Application>
  <PresentationFormat>On-screen Show (4:3)</PresentationFormat>
  <Paragraphs>262</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Aharoni</vt:lpstr>
      <vt:lpstr>Arial</vt:lpstr>
      <vt:lpstr>Arial Rounded MT Bold</vt:lpstr>
      <vt:lpstr>Calibri</vt:lpstr>
      <vt:lpstr>Times New Roman</vt:lpstr>
      <vt:lpstr>ヒラギノ角ゴ Pro W3</vt:lpstr>
      <vt:lpstr>Office Theme</vt:lpstr>
      <vt:lpstr>Unit 3 Lesson 8</vt:lpstr>
      <vt:lpstr>Turn and Talk:</vt:lpstr>
      <vt:lpstr>PowerPoint Presentation</vt:lpstr>
      <vt:lpstr>PowerPoint Presentation</vt:lpstr>
      <vt:lpstr>PowerPoint Presentation</vt:lpstr>
      <vt:lpstr>Predicting similarities and differences:</vt:lpstr>
      <vt:lpstr>Exploring life in these world zones during Era 2   Where would you have wanted to live?</vt:lpstr>
      <vt:lpstr>PowerPoint Presentation</vt:lpstr>
      <vt:lpstr>PowerPoint Presentation</vt:lpstr>
      <vt:lpstr>A Global Snapshot:  3500 BCE</vt:lpstr>
      <vt:lpstr>A Global Snapshot: 2500 BCE</vt:lpstr>
      <vt:lpstr>A Global Snapshot: 1500 BCE</vt:lpstr>
      <vt:lpstr>A Global Snapshot: 1000 BCE</vt:lpstr>
      <vt:lpstr>Turn and Talk:</vt:lpstr>
      <vt:lpstr>PowerPoint Presentation</vt:lpstr>
      <vt:lpstr>PowerPoint Presentation</vt:lpstr>
    </vt:vector>
  </TitlesOfParts>
  <Company>Oakland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Stockdill, Darin</dc:creator>
  <cp:lastModifiedBy>CLINT SABON</cp:lastModifiedBy>
  <cp:revision>52</cp:revision>
  <dcterms:created xsi:type="dcterms:W3CDTF">2012-07-02T13:30:25Z</dcterms:created>
  <dcterms:modified xsi:type="dcterms:W3CDTF">2018-12-27T06:31:58Z</dcterms:modified>
</cp:coreProperties>
</file>