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77" r:id="rId3"/>
    <p:sldId id="260" r:id="rId4"/>
    <p:sldId id="282" r:id="rId5"/>
    <p:sldId id="259" r:id="rId6"/>
    <p:sldId id="279" r:id="rId7"/>
    <p:sldId id="274" r:id="rId8"/>
    <p:sldId id="283" r:id="rId9"/>
    <p:sldId id="276" r:id="rId10"/>
    <p:sldId id="303" r:id="rId11"/>
    <p:sldId id="275" r:id="rId12"/>
    <p:sldId id="280" r:id="rId13"/>
    <p:sldId id="281" r:id="rId14"/>
    <p:sldId id="289" r:id="rId15"/>
    <p:sldId id="268" r:id="rId16"/>
    <p:sldId id="293" r:id="rId17"/>
    <p:sldId id="294" r:id="rId18"/>
    <p:sldId id="295" r:id="rId19"/>
    <p:sldId id="296" r:id="rId20"/>
    <p:sldId id="297" r:id="rId21"/>
    <p:sldId id="298" r:id="rId22"/>
    <p:sldId id="299" r:id="rId23"/>
    <p:sldId id="300" r:id="rId24"/>
    <p:sldId id="301"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8" autoAdjust="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A1FEB-4525-4BFD-8DA3-CEB24A4DCC7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C8F97A0-E872-41D1-B852-B8750456ED52}">
      <dgm:prSet phldrT="[Text]"/>
      <dgm:spPr>
        <a:solidFill>
          <a:schemeClr val="accent6">
            <a:lumMod val="40000"/>
            <a:lumOff val="60000"/>
          </a:schemeClr>
        </a:solidFill>
      </dgm:spPr>
      <dgm:t>
        <a:bodyPr/>
        <a:lstStyle/>
        <a:p>
          <a:r>
            <a:rPr lang="en-US" b="1" dirty="0">
              <a:solidFill>
                <a:schemeClr val="tx1"/>
              </a:solidFill>
            </a:rPr>
            <a:t>Need for more resources</a:t>
          </a:r>
        </a:p>
      </dgm:t>
    </dgm:pt>
    <dgm:pt modelId="{09378619-6A5A-4922-A906-6918053AE7FF}" type="parTrans" cxnId="{6BEBA4BE-14E8-47EB-8A87-1A6B5BEBF38D}">
      <dgm:prSet/>
      <dgm:spPr/>
      <dgm:t>
        <a:bodyPr/>
        <a:lstStyle/>
        <a:p>
          <a:endParaRPr lang="en-US"/>
        </a:p>
      </dgm:t>
    </dgm:pt>
    <dgm:pt modelId="{7E090A7D-46BC-4886-B5C6-9A9DDA6BABFD}" type="sibTrans" cxnId="{6BEBA4BE-14E8-47EB-8A87-1A6B5BEBF38D}">
      <dgm:prSet/>
      <dgm:spPr/>
      <dgm:t>
        <a:bodyPr/>
        <a:lstStyle/>
        <a:p>
          <a:endParaRPr lang="en-US"/>
        </a:p>
      </dgm:t>
    </dgm:pt>
    <dgm:pt modelId="{E17C18B7-E069-4CC1-8BD3-08D691C35E58}">
      <dgm:prSet phldrT="[Text]"/>
      <dgm:spPr>
        <a:solidFill>
          <a:schemeClr val="accent6">
            <a:lumMod val="40000"/>
            <a:lumOff val="60000"/>
          </a:schemeClr>
        </a:solidFill>
      </dgm:spPr>
      <dgm:t>
        <a:bodyPr/>
        <a:lstStyle/>
        <a:p>
          <a:r>
            <a:rPr lang="en-US" b="1" dirty="0">
              <a:solidFill>
                <a:schemeClr val="tx1"/>
              </a:solidFill>
            </a:rPr>
            <a:t>Trade and conflict</a:t>
          </a:r>
        </a:p>
      </dgm:t>
    </dgm:pt>
    <dgm:pt modelId="{4CF8E5B9-B8C2-43B6-A1E2-5299957A255D}" type="parTrans" cxnId="{ACBAE9A6-84CE-460C-84E1-E3BDCC2AF53E}">
      <dgm:prSet/>
      <dgm:spPr/>
      <dgm:t>
        <a:bodyPr/>
        <a:lstStyle/>
        <a:p>
          <a:endParaRPr lang="en-US"/>
        </a:p>
      </dgm:t>
    </dgm:pt>
    <dgm:pt modelId="{7F3701CD-DBE5-4A09-B4C1-DEB0376561E6}" type="sibTrans" cxnId="{ACBAE9A6-84CE-460C-84E1-E3BDCC2AF53E}">
      <dgm:prSet/>
      <dgm:spPr/>
      <dgm:t>
        <a:bodyPr/>
        <a:lstStyle/>
        <a:p>
          <a:endParaRPr lang="en-US"/>
        </a:p>
      </dgm:t>
    </dgm:pt>
    <dgm:pt modelId="{088CE032-31FD-4FF9-B4B5-CF9B830E6FA4}">
      <dgm:prSet phldrT="[Text]"/>
      <dgm:spPr>
        <a:solidFill>
          <a:schemeClr val="accent6">
            <a:lumMod val="40000"/>
            <a:lumOff val="60000"/>
          </a:schemeClr>
        </a:solidFill>
      </dgm:spPr>
      <dgm:t>
        <a:bodyPr/>
        <a:lstStyle/>
        <a:p>
          <a:r>
            <a:rPr lang="en-US" b="1" dirty="0">
              <a:solidFill>
                <a:schemeClr val="tx1"/>
              </a:solidFill>
            </a:rPr>
            <a:t>Spread of ideas and technologies</a:t>
          </a:r>
        </a:p>
      </dgm:t>
    </dgm:pt>
    <dgm:pt modelId="{D3EB89DA-D256-4FF0-BE42-62AF101CA492}" type="parTrans" cxnId="{E5002F56-921C-44D9-8EBD-970D0A0EB02D}">
      <dgm:prSet/>
      <dgm:spPr/>
      <dgm:t>
        <a:bodyPr/>
        <a:lstStyle/>
        <a:p>
          <a:endParaRPr lang="en-US"/>
        </a:p>
      </dgm:t>
    </dgm:pt>
    <dgm:pt modelId="{17E1EEDF-6C72-4D12-838D-6F0A6C8DCC8A}" type="sibTrans" cxnId="{E5002F56-921C-44D9-8EBD-970D0A0EB02D}">
      <dgm:prSet/>
      <dgm:spPr/>
      <dgm:t>
        <a:bodyPr/>
        <a:lstStyle/>
        <a:p>
          <a:endParaRPr lang="en-US"/>
        </a:p>
      </dgm:t>
    </dgm:pt>
    <dgm:pt modelId="{46B01296-2B5B-4A3F-83D1-7969A593D404}">
      <dgm:prSet phldrT="[Text]"/>
      <dgm:spPr>
        <a:solidFill>
          <a:schemeClr val="accent6">
            <a:lumMod val="40000"/>
            <a:lumOff val="60000"/>
          </a:schemeClr>
        </a:solidFill>
      </dgm:spPr>
      <dgm:t>
        <a:bodyPr/>
        <a:lstStyle/>
        <a:p>
          <a:r>
            <a:rPr lang="en-US" b="1" dirty="0">
              <a:solidFill>
                <a:schemeClr val="tx1"/>
              </a:solidFill>
            </a:rPr>
            <a:t>New technologies</a:t>
          </a:r>
        </a:p>
      </dgm:t>
    </dgm:pt>
    <dgm:pt modelId="{497BBB7F-0BEE-4F0F-92CA-F51A84E60F12}" type="parTrans" cxnId="{EEC79E01-C8D2-4B29-BACB-830E1F6AEE3A}">
      <dgm:prSet/>
      <dgm:spPr/>
      <dgm:t>
        <a:bodyPr/>
        <a:lstStyle/>
        <a:p>
          <a:endParaRPr lang="en-US"/>
        </a:p>
      </dgm:t>
    </dgm:pt>
    <dgm:pt modelId="{6AC1E7F4-6EEF-4AF6-A4E1-4FDBE244FD0B}" type="sibTrans" cxnId="{EEC79E01-C8D2-4B29-BACB-830E1F6AEE3A}">
      <dgm:prSet/>
      <dgm:spPr/>
      <dgm:t>
        <a:bodyPr/>
        <a:lstStyle/>
        <a:p>
          <a:endParaRPr lang="en-US"/>
        </a:p>
      </dgm:t>
    </dgm:pt>
    <dgm:pt modelId="{FBB879EE-21C2-401B-960B-855194FE62F6}" type="pres">
      <dgm:prSet presAssocID="{392A1FEB-4525-4BFD-8DA3-CEB24A4DCC7B}" presName="cycle" presStyleCnt="0">
        <dgm:presLayoutVars>
          <dgm:dir/>
          <dgm:resizeHandles val="exact"/>
        </dgm:presLayoutVars>
      </dgm:prSet>
      <dgm:spPr/>
    </dgm:pt>
    <dgm:pt modelId="{FBB75BDD-B077-4555-9862-1547CCA95CC5}" type="pres">
      <dgm:prSet presAssocID="{8C8F97A0-E872-41D1-B852-B8750456ED52}" presName="node" presStyleLbl="node1" presStyleIdx="0" presStyleCnt="4">
        <dgm:presLayoutVars>
          <dgm:bulletEnabled val="1"/>
        </dgm:presLayoutVars>
      </dgm:prSet>
      <dgm:spPr/>
    </dgm:pt>
    <dgm:pt modelId="{EFBAA71B-2698-455A-A3F7-22F101366977}" type="pres">
      <dgm:prSet presAssocID="{8C8F97A0-E872-41D1-B852-B8750456ED52}" presName="spNode" presStyleCnt="0"/>
      <dgm:spPr/>
    </dgm:pt>
    <dgm:pt modelId="{B8475B0A-049B-40A2-B682-2B4124A3BF44}" type="pres">
      <dgm:prSet presAssocID="{7E090A7D-46BC-4886-B5C6-9A9DDA6BABFD}" presName="sibTrans" presStyleLbl="sibTrans1D1" presStyleIdx="0" presStyleCnt="4"/>
      <dgm:spPr/>
    </dgm:pt>
    <dgm:pt modelId="{F320896A-9D01-4D5B-A431-5E3D85D36A5D}" type="pres">
      <dgm:prSet presAssocID="{E17C18B7-E069-4CC1-8BD3-08D691C35E58}" presName="node" presStyleLbl="node1" presStyleIdx="1" presStyleCnt="4">
        <dgm:presLayoutVars>
          <dgm:bulletEnabled val="1"/>
        </dgm:presLayoutVars>
      </dgm:prSet>
      <dgm:spPr/>
    </dgm:pt>
    <dgm:pt modelId="{F0357EA8-8AB8-4CA3-9688-5B5B18407357}" type="pres">
      <dgm:prSet presAssocID="{E17C18B7-E069-4CC1-8BD3-08D691C35E58}" presName="spNode" presStyleCnt="0"/>
      <dgm:spPr/>
    </dgm:pt>
    <dgm:pt modelId="{6546611B-4C66-4363-9080-3D85D70126D6}" type="pres">
      <dgm:prSet presAssocID="{7F3701CD-DBE5-4A09-B4C1-DEB0376561E6}" presName="sibTrans" presStyleLbl="sibTrans1D1" presStyleIdx="1" presStyleCnt="4"/>
      <dgm:spPr/>
    </dgm:pt>
    <dgm:pt modelId="{2F202BE6-1086-496B-9232-BFE3D170ECAA}" type="pres">
      <dgm:prSet presAssocID="{088CE032-31FD-4FF9-B4B5-CF9B830E6FA4}" presName="node" presStyleLbl="node1" presStyleIdx="2" presStyleCnt="4" custRadScaleRad="100145" custRadScaleInc="1061">
        <dgm:presLayoutVars>
          <dgm:bulletEnabled val="1"/>
        </dgm:presLayoutVars>
      </dgm:prSet>
      <dgm:spPr/>
    </dgm:pt>
    <dgm:pt modelId="{64EC658F-E848-40DA-AF08-32CE56C0E58B}" type="pres">
      <dgm:prSet presAssocID="{088CE032-31FD-4FF9-B4B5-CF9B830E6FA4}" presName="spNode" presStyleCnt="0"/>
      <dgm:spPr/>
    </dgm:pt>
    <dgm:pt modelId="{52F14A4F-61A4-4ABC-925B-D69613F25E68}" type="pres">
      <dgm:prSet presAssocID="{17E1EEDF-6C72-4D12-838D-6F0A6C8DCC8A}" presName="sibTrans" presStyleLbl="sibTrans1D1" presStyleIdx="2" presStyleCnt="4"/>
      <dgm:spPr/>
    </dgm:pt>
    <dgm:pt modelId="{AE1FDA04-FA34-4DB8-87BC-4DD2396481E3}" type="pres">
      <dgm:prSet presAssocID="{46B01296-2B5B-4A3F-83D1-7969A593D404}" presName="node" presStyleLbl="node1" presStyleIdx="3" presStyleCnt="4">
        <dgm:presLayoutVars>
          <dgm:bulletEnabled val="1"/>
        </dgm:presLayoutVars>
      </dgm:prSet>
      <dgm:spPr/>
    </dgm:pt>
    <dgm:pt modelId="{8FE58959-7D5C-4137-99E5-8A364877AEEC}" type="pres">
      <dgm:prSet presAssocID="{46B01296-2B5B-4A3F-83D1-7969A593D404}" presName="spNode" presStyleCnt="0"/>
      <dgm:spPr/>
    </dgm:pt>
    <dgm:pt modelId="{4D10CF3E-8153-4EDA-9BFF-F64529CFA591}" type="pres">
      <dgm:prSet presAssocID="{6AC1E7F4-6EEF-4AF6-A4E1-4FDBE244FD0B}" presName="sibTrans" presStyleLbl="sibTrans1D1" presStyleIdx="3" presStyleCnt="4"/>
      <dgm:spPr/>
    </dgm:pt>
  </dgm:ptLst>
  <dgm:cxnLst>
    <dgm:cxn modelId="{EEC79E01-C8D2-4B29-BACB-830E1F6AEE3A}" srcId="{392A1FEB-4525-4BFD-8DA3-CEB24A4DCC7B}" destId="{46B01296-2B5B-4A3F-83D1-7969A593D404}" srcOrd="3" destOrd="0" parTransId="{497BBB7F-0BEE-4F0F-92CA-F51A84E60F12}" sibTransId="{6AC1E7F4-6EEF-4AF6-A4E1-4FDBE244FD0B}"/>
    <dgm:cxn modelId="{E5002F56-921C-44D9-8EBD-970D0A0EB02D}" srcId="{392A1FEB-4525-4BFD-8DA3-CEB24A4DCC7B}" destId="{088CE032-31FD-4FF9-B4B5-CF9B830E6FA4}" srcOrd="2" destOrd="0" parTransId="{D3EB89DA-D256-4FF0-BE42-62AF101CA492}" sibTransId="{17E1EEDF-6C72-4D12-838D-6F0A6C8DCC8A}"/>
    <dgm:cxn modelId="{2AFF4576-7C96-4288-B98F-C9879D0EB7CB}" type="presOf" srcId="{46B01296-2B5B-4A3F-83D1-7969A593D404}" destId="{AE1FDA04-FA34-4DB8-87BC-4DD2396481E3}" srcOrd="0" destOrd="0" presId="urn:microsoft.com/office/officeart/2005/8/layout/cycle5"/>
    <dgm:cxn modelId="{24F2C676-3948-43C9-B704-3D426AB1DB54}" type="presOf" srcId="{E17C18B7-E069-4CC1-8BD3-08D691C35E58}" destId="{F320896A-9D01-4D5B-A431-5E3D85D36A5D}" srcOrd="0" destOrd="0" presId="urn:microsoft.com/office/officeart/2005/8/layout/cycle5"/>
    <dgm:cxn modelId="{44FB9B7D-CFBC-4F1A-9D0F-E3CCA1842E8A}" type="presOf" srcId="{7E090A7D-46BC-4886-B5C6-9A9DDA6BABFD}" destId="{B8475B0A-049B-40A2-B682-2B4124A3BF44}" srcOrd="0" destOrd="0" presId="urn:microsoft.com/office/officeart/2005/8/layout/cycle5"/>
    <dgm:cxn modelId="{28AFDC84-7B27-4A46-9939-38A29766D71B}" type="presOf" srcId="{8C8F97A0-E872-41D1-B852-B8750456ED52}" destId="{FBB75BDD-B077-4555-9862-1547CCA95CC5}" srcOrd="0" destOrd="0" presId="urn:microsoft.com/office/officeart/2005/8/layout/cycle5"/>
    <dgm:cxn modelId="{3907158D-E698-4E4D-AF5E-29F87E604DD3}" type="presOf" srcId="{392A1FEB-4525-4BFD-8DA3-CEB24A4DCC7B}" destId="{FBB879EE-21C2-401B-960B-855194FE62F6}" srcOrd="0" destOrd="0" presId="urn:microsoft.com/office/officeart/2005/8/layout/cycle5"/>
    <dgm:cxn modelId="{76FF2999-0271-4973-8D4F-AA6B6391BEDE}" type="presOf" srcId="{17E1EEDF-6C72-4D12-838D-6F0A6C8DCC8A}" destId="{52F14A4F-61A4-4ABC-925B-D69613F25E68}" srcOrd="0" destOrd="0" presId="urn:microsoft.com/office/officeart/2005/8/layout/cycle5"/>
    <dgm:cxn modelId="{ACBAE9A6-84CE-460C-84E1-E3BDCC2AF53E}" srcId="{392A1FEB-4525-4BFD-8DA3-CEB24A4DCC7B}" destId="{E17C18B7-E069-4CC1-8BD3-08D691C35E58}" srcOrd="1" destOrd="0" parTransId="{4CF8E5B9-B8C2-43B6-A1E2-5299957A255D}" sibTransId="{7F3701CD-DBE5-4A09-B4C1-DEB0376561E6}"/>
    <dgm:cxn modelId="{33FB3BAA-5C07-4690-877A-B4AA697FEEC3}" type="presOf" srcId="{6AC1E7F4-6EEF-4AF6-A4E1-4FDBE244FD0B}" destId="{4D10CF3E-8153-4EDA-9BFF-F64529CFA591}" srcOrd="0" destOrd="0" presId="urn:microsoft.com/office/officeart/2005/8/layout/cycle5"/>
    <dgm:cxn modelId="{6BEBA4BE-14E8-47EB-8A87-1A6B5BEBF38D}" srcId="{392A1FEB-4525-4BFD-8DA3-CEB24A4DCC7B}" destId="{8C8F97A0-E872-41D1-B852-B8750456ED52}" srcOrd="0" destOrd="0" parTransId="{09378619-6A5A-4922-A906-6918053AE7FF}" sibTransId="{7E090A7D-46BC-4886-B5C6-9A9DDA6BABFD}"/>
    <dgm:cxn modelId="{F6C38DDF-510D-4AD2-B44A-5B04B145FA4F}" type="presOf" srcId="{088CE032-31FD-4FF9-B4B5-CF9B830E6FA4}" destId="{2F202BE6-1086-496B-9232-BFE3D170ECAA}" srcOrd="0" destOrd="0" presId="urn:microsoft.com/office/officeart/2005/8/layout/cycle5"/>
    <dgm:cxn modelId="{A9B0B8F8-45FF-40AE-B2AF-0E24A9BD07BF}" type="presOf" srcId="{7F3701CD-DBE5-4A09-B4C1-DEB0376561E6}" destId="{6546611B-4C66-4363-9080-3D85D70126D6}" srcOrd="0" destOrd="0" presId="urn:microsoft.com/office/officeart/2005/8/layout/cycle5"/>
    <dgm:cxn modelId="{091F697D-8BF9-4503-9F3A-5BECA557D9B1}" type="presParOf" srcId="{FBB879EE-21C2-401B-960B-855194FE62F6}" destId="{FBB75BDD-B077-4555-9862-1547CCA95CC5}" srcOrd="0" destOrd="0" presId="urn:microsoft.com/office/officeart/2005/8/layout/cycle5"/>
    <dgm:cxn modelId="{CDF69EC4-3378-4F62-AD3E-D9CE05E407BD}" type="presParOf" srcId="{FBB879EE-21C2-401B-960B-855194FE62F6}" destId="{EFBAA71B-2698-455A-A3F7-22F101366977}" srcOrd="1" destOrd="0" presId="urn:microsoft.com/office/officeart/2005/8/layout/cycle5"/>
    <dgm:cxn modelId="{3E9D55D4-B227-42ED-81D9-9C16C2BDD831}" type="presParOf" srcId="{FBB879EE-21C2-401B-960B-855194FE62F6}" destId="{B8475B0A-049B-40A2-B682-2B4124A3BF44}" srcOrd="2" destOrd="0" presId="urn:microsoft.com/office/officeart/2005/8/layout/cycle5"/>
    <dgm:cxn modelId="{45C5F06D-968C-4940-B64D-2C91DE25C0A1}" type="presParOf" srcId="{FBB879EE-21C2-401B-960B-855194FE62F6}" destId="{F320896A-9D01-4D5B-A431-5E3D85D36A5D}" srcOrd="3" destOrd="0" presId="urn:microsoft.com/office/officeart/2005/8/layout/cycle5"/>
    <dgm:cxn modelId="{11C3122A-690B-43B8-A390-E9FD0C8F9146}" type="presParOf" srcId="{FBB879EE-21C2-401B-960B-855194FE62F6}" destId="{F0357EA8-8AB8-4CA3-9688-5B5B18407357}" srcOrd="4" destOrd="0" presId="urn:microsoft.com/office/officeart/2005/8/layout/cycle5"/>
    <dgm:cxn modelId="{C3FC474B-43C7-407C-B883-FEFD65E5227A}" type="presParOf" srcId="{FBB879EE-21C2-401B-960B-855194FE62F6}" destId="{6546611B-4C66-4363-9080-3D85D70126D6}" srcOrd="5" destOrd="0" presId="urn:microsoft.com/office/officeart/2005/8/layout/cycle5"/>
    <dgm:cxn modelId="{AB6E2833-F70C-44EE-8029-A703E04380D9}" type="presParOf" srcId="{FBB879EE-21C2-401B-960B-855194FE62F6}" destId="{2F202BE6-1086-496B-9232-BFE3D170ECAA}" srcOrd="6" destOrd="0" presId="urn:microsoft.com/office/officeart/2005/8/layout/cycle5"/>
    <dgm:cxn modelId="{7132C94F-7F9B-4084-AACE-C8D3D1C96EB8}" type="presParOf" srcId="{FBB879EE-21C2-401B-960B-855194FE62F6}" destId="{64EC658F-E848-40DA-AF08-32CE56C0E58B}" srcOrd="7" destOrd="0" presId="urn:microsoft.com/office/officeart/2005/8/layout/cycle5"/>
    <dgm:cxn modelId="{7F55FD15-03A9-4D31-8D23-E55C656F1AC7}" type="presParOf" srcId="{FBB879EE-21C2-401B-960B-855194FE62F6}" destId="{52F14A4F-61A4-4ABC-925B-D69613F25E68}" srcOrd="8" destOrd="0" presId="urn:microsoft.com/office/officeart/2005/8/layout/cycle5"/>
    <dgm:cxn modelId="{59D45B24-E5E2-4DC0-A92D-CE64318C5DC6}" type="presParOf" srcId="{FBB879EE-21C2-401B-960B-855194FE62F6}" destId="{AE1FDA04-FA34-4DB8-87BC-4DD2396481E3}" srcOrd="9" destOrd="0" presId="urn:microsoft.com/office/officeart/2005/8/layout/cycle5"/>
    <dgm:cxn modelId="{4B664548-7E01-4998-9CDA-D714F93D5997}" type="presParOf" srcId="{FBB879EE-21C2-401B-960B-855194FE62F6}" destId="{8FE58959-7D5C-4137-99E5-8A364877AEEC}" srcOrd="10" destOrd="0" presId="urn:microsoft.com/office/officeart/2005/8/layout/cycle5"/>
    <dgm:cxn modelId="{0A358AE0-2A5C-46B7-AE9C-B818A5A57303}" type="presParOf" srcId="{FBB879EE-21C2-401B-960B-855194FE62F6}" destId="{4D10CF3E-8153-4EDA-9BFF-F64529CFA591}"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75BDD-B077-4555-9862-1547CCA95CC5}">
      <dsp:nvSpPr>
        <dsp:cNvPr id="0" name=""/>
        <dsp:cNvSpPr/>
      </dsp:nvSpPr>
      <dsp:spPr>
        <a:xfrm>
          <a:off x="2601181" y="555"/>
          <a:ext cx="1816371" cy="1180641"/>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Need for more resources</a:t>
          </a:r>
        </a:p>
      </dsp:txBody>
      <dsp:txXfrm>
        <a:off x="2658815" y="58189"/>
        <a:ext cx="1701103" cy="1065373"/>
      </dsp:txXfrm>
    </dsp:sp>
    <dsp:sp modelId="{B8475B0A-049B-40A2-B682-2B4124A3BF44}">
      <dsp:nvSpPr>
        <dsp:cNvPr id="0" name=""/>
        <dsp:cNvSpPr/>
      </dsp:nvSpPr>
      <dsp:spPr>
        <a:xfrm>
          <a:off x="1555282" y="590876"/>
          <a:ext cx="3908169" cy="3908169"/>
        </a:xfrm>
        <a:custGeom>
          <a:avLst/>
          <a:gdLst/>
          <a:ahLst/>
          <a:cxnLst/>
          <a:rect l="0" t="0" r="0" b="0"/>
          <a:pathLst>
            <a:path>
              <a:moveTo>
                <a:pt x="3114056" y="381534"/>
              </a:moveTo>
              <a:arcTo wR="1954084" hR="1954084" stAng="18384832" swAng="1637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20896A-9D01-4D5B-A431-5E3D85D36A5D}">
      <dsp:nvSpPr>
        <dsp:cNvPr id="0" name=""/>
        <dsp:cNvSpPr/>
      </dsp:nvSpPr>
      <dsp:spPr>
        <a:xfrm>
          <a:off x="4555266" y="1954640"/>
          <a:ext cx="1816371" cy="1180641"/>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Trade and conflict</a:t>
          </a:r>
        </a:p>
      </dsp:txBody>
      <dsp:txXfrm>
        <a:off x="4612900" y="2012274"/>
        <a:ext cx="1701103" cy="1065373"/>
      </dsp:txXfrm>
    </dsp:sp>
    <dsp:sp modelId="{6546611B-4C66-4363-9080-3D85D70126D6}">
      <dsp:nvSpPr>
        <dsp:cNvPr id="0" name=""/>
        <dsp:cNvSpPr/>
      </dsp:nvSpPr>
      <dsp:spPr>
        <a:xfrm>
          <a:off x="1555032" y="591664"/>
          <a:ext cx="3908169" cy="3908169"/>
        </a:xfrm>
        <a:custGeom>
          <a:avLst/>
          <a:gdLst/>
          <a:ahLst/>
          <a:cxnLst/>
          <a:rect l="0" t="0" r="0" b="0"/>
          <a:pathLst>
            <a:path>
              <a:moveTo>
                <a:pt x="3705174" y="2821340"/>
              </a:moveTo>
              <a:arcTo wR="1954084" hR="1954084" stAng="1580860" swAng="16512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202BE6-1086-496B-9232-BFE3D170ECAA}">
      <dsp:nvSpPr>
        <dsp:cNvPr id="0" name=""/>
        <dsp:cNvSpPr/>
      </dsp:nvSpPr>
      <dsp:spPr>
        <a:xfrm>
          <a:off x="2590309" y="3909280"/>
          <a:ext cx="1816371" cy="1180641"/>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Spread of ideas and technologies</a:t>
          </a:r>
        </a:p>
      </dsp:txBody>
      <dsp:txXfrm>
        <a:off x="2647943" y="3966914"/>
        <a:ext cx="1701103" cy="1065373"/>
      </dsp:txXfrm>
    </dsp:sp>
    <dsp:sp modelId="{52F14A4F-61A4-4ABC-925B-D69613F25E68}">
      <dsp:nvSpPr>
        <dsp:cNvPr id="0" name=""/>
        <dsp:cNvSpPr/>
      </dsp:nvSpPr>
      <dsp:spPr>
        <a:xfrm>
          <a:off x="1555534" y="591674"/>
          <a:ext cx="3908169" cy="3908169"/>
        </a:xfrm>
        <a:custGeom>
          <a:avLst/>
          <a:gdLst/>
          <a:ahLst/>
          <a:cxnLst/>
          <a:rect l="0" t="0" r="0" b="0"/>
          <a:pathLst>
            <a:path>
              <a:moveTo>
                <a:pt x="785752" y="3520433"/>
              </a:moveTo>
              <a:arcTo wR="1954084" hR="1954084" stAng="7603147" swAng="16240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1FDA04-FA34-4DB8-87BC-4DD2396481E3}">
      <dsp:nvSpPr>
        <dsp:cNvPr id="0" name=""/>
        <dsp:cNvSpPr/>
      </dsp:nvSpPr>
      <dsp:spPr>
        <a:xfrm>
          <a:off x="647096" y="1954640"/>
          <a:ext cx="1816371" cy="1180641"/>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New technologies</a:t>
          </a:r>
        </a:p>
      </dsp:txBody>
      <dsp:txXfrm>
        <a:off x="704730" y="2012274"/>
        <a:ext cx="1701103" cy="1065373"/>
      </dsp:txXfrm>
    </dsp:sp>
    <dsp:sp modelId="{4D10CF3E-8153-4EDA-9BFF-F64529CFA591}">
      <dsp:nvSpPr>
        <dsp:cNvPr id="0" name=""/>
        <dsp:cNvSpPr/>
      </dsp:nvSpPr>
      <dsp:spPr>
        <a:xfrm>
          <a:off x="1555282" y="590876"/>
          <a:ext cx="3908169" cy="3908169"/>
        </a:xfrm>
        <a:custGeom>
          <a:avLst/>
          <a:gdLst/>
          <a:ahLst/>
          <a:cxnLst/>
          <a:rect l="0" t="0" r="0" b="0"/>
          <a:pathLst>
            <a:path>
              <a:moveTo>
                <a:pt x="202312" y="1088209"/>
              </a:moveTo>
              <a:arcTo wR="1954084" hR="1954084" stAng="12378151" swAng="1637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BB32C-DD48-45AF-8143-29677C45567E}" type="datetimeFigureOut">
              <a:rPr lang="en-US" smtClean="0"/>
              <a:t>12/27/2018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614D5-3E2F-4D01-B513-2D281CD8D5ED}" type="slidenum">
              <a:rPr lang="en-US" smtClean="0"/>
              <a:t>‹#›</a:t>
            </a:fld>
            <a:endParaRPr lang="en-US"/>
          </a:p>
        </p:txBody>
      </p:sp>
    </p:spTree>
    <p:extLst>
      <p:ext uri="{BB962C8B-B14F-4D97-AF65-F5344CB8AC3E}">
        <p14:creationId xmlns:p14="http://schemas.microsoft.com/office/powerpoint/2010/main" val="118112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of this timeline shows our</a:t>
            </a:r>
            <a:r>
              <a:rPr lang="en-US" baseline="0" dirty="0"/>
              <a:t> Wide Lens view of world history… large patterns over almost all of human history.  The bottom zooms in on the patterns of change during Era 2.  </a:t>
            </a:r>
            <a:endParaRPr lang="en-US" dirty="0"/>
          </a:p>
        </p:txBody>
      </p:sp>
      <p:sp>
        <p:nvSpPr>
          <p:cNvPr id="4" name="Slide Number Placeholder 3"/>
          <p:cNvSpPr>
            <a:spLocks noGrp="1"/>
          </p:cNvSpPr>
          <p:nvPr>
            <p:ph type="sldNum" sz="quarter" idx="10"/>
          </p:nvPr>
        </p:nvSpPr>
        <p:spPr/>
        <p:txBody>
          <a:bodyPr/>
          <a:lstStyle/>
          <a:p>
            <a:fld id="{FAA614D5-3E2F-4D01-B513-2D281CD8D5ED}" type="slidenum">
              <a:rPr lang="en-US" smtClean="0"/>
              <a:t>3</a:t>
            </a:fld>
            <a:endParaRPr lang="en-US"/>
          </a:p>
        </p:txBody>
      </p:sp>
    </p:spTree>
    <p:extLst>
      <p:ext uri="{BB962C8B-B14F-4D97-AF65-F5344CB8AC3E}">
        <p14:creationId xmlns:p14="http://schemas.microsoft.com/office/powerpoint/2010/main" val="330937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FC6A83-B320-4DF8-9B55-8EE011D7BCE3}"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220110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14CD9F-6F8F-4A14-A37C-4F6EB248F847}"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211289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6F3264-A866-47F5-9867-346BD16F5BC5}"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205351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B278D-7D4E-4C69-9B4B-BAFA23599B9D}"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51126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FB484C-C7EB-4301-A76F-2550C7FEBCAD}"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145558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C66802-28EC-4309-8006-376928A31005}" type="datetime1">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66010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238A93-5126-450D-95B8-D6968901E404}" type="datetime1">
              <a:rPr lang="en-US" smtClean="0"/>
              <a:t>12/27/2018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273044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DDE9F7-DB6A-4928-8E72-090A989D2AD2}" type="datetime1">
              <a:rPr lang="en-US" smtClean="0"/>
              <a:t>12/27/2018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42256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CEC4F-88F8-4051-9FFA-9DB76540B176}" type="datetime1">
              <a:rPr lang="en-US" smtClean="0"/>
              <a:t>12/27/2018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413606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17082-F9D5-4317-ABDC-70EC06C56532}" type="datetime1">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265774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7719AD-8D4F-4102-A9AB-B6EFDC1AB055}" type="datetime1">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CBBF2-B8E4-4D69-BE8A-3D0BA19CC3A1}" type="slidenum">
              <a:rPr lang="en-US" smtClean="0"/>
              <a:t>‹#›</a:t>
            </a:fld>
            <a:endParaRPr lang="en-US"/>
          </a:p>
        </p:txBody>
      </p:sp>
    </p:spTree>
    <p:extLst>
      <p:ext uri="{BB962C8B-B14F-4D97-AF65-F5344CB8AC3E}">
        <p14:creationId xmlns:p14="http://schemas.microsoft.com/office/powerpoint/2010/main" val="25578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duotone>
              <a:schemeClr val="bg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3237-A203-4264-962C-DC97562902D0}" type="datetime1">
              <a:rPr lang="en-US" smtClean="0"/>
              <a:t>12/27/2018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CBBF2-B8E4-4D69-BE8A-3D0BA19CC3A1}" type="slidenum">
              <a:rPr lang="en-US" smtClean="0"/>
              <a:t>‹#›</a:t>
            </a:fld>
            <a:endParaRPr lang="en-US"/>
          </a:p>
        </p:txBody>
      </p:sp>
    </p:spTree>
    <p:extLst>
      <p:ext uri="{BB962C8B-B14F-4D97-AF65-F5344CB8AC3E}">
        <p14:creationId xmlns:p14="http://schemas.microsoft.com/office/powerpoint/2010/main" val="407827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orldhistoryforusall.sdsu.edu/eras/era3.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a:solidFill>
                  <a:schemeClr val="accent6">
                    <a:lumMod val="50000"/>
                  </a:schemeClr>
                </a:solidFill>
                <a:latin typeface="Aharoni" pitchFamily="2" charset="-79"/>
                <a:cs typeface="Aharoni" pitchFamily="2" charset="-79"/>
              </a:rPr>
              <a:t>Lesson 7:  Interaction in Era 2 – Conflict and Cooperation</a:t>
            </a:r>
            <a:br>
              <a:rPr lang="en-US" b="1" dirty="0">
                <a:solidFill>
                  <a:schemeClr val="accent6">
                    <a:lumMod val="50000"/>
                  </a:schemeClr>
                </a:solidFill>
                <a:latin typeface="Aharoni" pitchFamily="2" charset="-79"/>
                <a:cs typeface="Aharoni" pitchFamily="2" charset="-79"/>
              </a:rPr>
            </a:br>
            <a:endParaRPr lang="en-US" dirty="0">
              <a:solidFill>
                <a:schemeClr val="accent6">
                  <a:lumMod val="50000"/>
                </a:schemeClr>
              </a:solidFill>
              <a:latin typeface="Aharoni" pitchFamily="2" charset="-79"/>
              <a:cs typeface="Aharoni" pitchFamily="2" charset="-79"/>
            </a:endParaRPr>
          </a:p>
        </p:txBody>
      </p:sp>
      <p:sp>
        <p:nvSpPr>
          <p:cNvPr id="3" name="Slide Number Placeholder 2"/>
          <p:cNvSpPr>
            <a:spLocks noGrp="1"/>
          </p:cNvSpPr>
          <p:nvPr>
            <p:ph type="sldNum" sz="quarter" idx="12"/>
          </p:nvPr>
        </p:nvSpPr>
        <p:spPr/>
        <p:txBody>
          <a:bodyPr/>
          <a:lstStyle/>
          <a:p>
            <a:fld id="{0C6CBBF2-B8E4-4D69-BE8A-3D0BA19CC3A1}" type="slidenum">
              <a:rPr lang="en-US" b="1" smtClean="0">
                <a:solidFill>
                  <a:schemeClr val="tx1"/>
                </a:solidFill>
              </a:rPr>
              <a:t>1</a:t>
            </a:fld>
            <a:endParaRPr lang="en-US" b="1" dirty="0">
              <a:solidFill>
                <a:schemeClr val="tx1"/>
              </a:solidFill>
            </a:endParaRPr>
          </a:p>
        </p:txBody>
      </p:sp>
    </p:spTree>
    <p:extLst>
      <p:ext uri="{BB962C8B-B14F-4D97-AF65-F5344CB8AC3E}">
        <p14:creationId xmlns:p14="http://schemas.microsoft.com/office/powerpoint/2010/main" val="1405417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a:t>Graph</a:t>
            </a:r>
          </a:p>
        </p:txBody>
      </p:sp>
      <p:sp>
        <p:nvSpPr>
          <p:cNvPr id="3" name="Slide Number Placeholder 2"/>
          <p:cNvSpPr>
            <a:spLocks noGrp="1"/>
          </p:cNvSpPr>
          <p:nvPr>
            <p:ph type="sldNum" sz="quarter" idx="12"/>
          </p:nvPr>
        </p:nvSpPr>
        <p:spPr/>
        <p:txBody>
          <a:bodyPr/>
          <a:lstStyle/>
          <a:p>
            <a:fld id="{0C6CBBF2-B8E4-4D69-BE8A-3D0BA19CC3A1}" type="slidenum">
              <a:rPr lang="en-US" smtClean="0"/>
              <a:t>10</a:t>
            </a:fld>
            <a:endParaRPr lang="en-US"/>
          </a:p>
        </p:txBody>
      </p:sp>
      <p:sp>
        <p:nvSpPr>
          <p:cNvPr id="5" name="TextBox 4"/>
          <p:cNvSpPr txBox="1"/>
          <p:nvPr/>
        </p:nvSpPr>
        <p:spPr>
          <a:xfrm>
            <a:off x="76200" y="762000"/>
            <a:ext cx="8610600" cy="6463308"/>
          </a:xfrm>
          <a:prstGeom prst="rect">
            <a:avLst/>
          </a:prstGeom>
          <a:noFill/>
        </p:spPr>
        <p:txBody>
          <a:bodyPr wrap="square" rtlCol="0">
            <a:spAutoFit/>
          </a:bodyPr>
          <a:lstStyle/>
          <a:p>
            <a:r>
              <a:rPr lang="en-US" dirty="0"/>
              <a:t>What is the title of the graph?</a:t>
            </a:r>
          </a:p>
          <a:p>
            <a:r>
              <a:rPr lang="en-US" dirty="0">
                <a:solidFill>
                  <a:srgbClr val="C00000"/>
                </a:solidFill>
              </a:rPr>
              <a:t>World Population Growth Over Time</a:t>
            </a:r>
          </a:p>
          <a:p>
            <a:endParaRPr lang="en-US" dirty="0"/>
          </a:p>
          <a:p>
            <a:r>
              <a:rPr lang="en-US" dirty="0"/>
              <a:t>What does the horizontal axis represent? </a:t>
            </a:r>
          </a:p>
          <a:p>
            <a:endParaRPr lang="en-US" dirty="0">
              <a:solidFill>
                <a:srgbClr val="C00000"/>
              </a:solidFill>
            </a:endParaRPr>
          </a:p>
          <a:p>
            <a:r>
              <a:rPr lang="en-US" dirty="0">
                <a:solidFill>
                  <a:srgbClr val="C00000"/>
                </a:solidFill>
              </a:rPr>
              <a:t>Passage of time from 8000 BCE to 2000 BCE</a:t>
            </a:r>
          </a:p>
          <a:p>
            <a:endParaRPr lang="en-US" dirty="0"/>
          </a:p>
          <a:p>
            <a:r>
              <a:rPr lang="en-US" dirty="0"/>
              <a:t>What does the vertical axis represent?</a:t>
            </a:r>
          </a:p>
          <a:p>
            <a:endParaRPr lang="en-US" dirty="0"/>
          </a:p>
          <a:p>
            <a:r>
              <a:rPr lang="en-US" dirty="0">
                <a:solidFill>
                  <a:srgbClr val="C00000"/>
                </a:solidFill>
              </a:rPr>
              <a:t>Human Population in billions</a:t>
            </a:r>
          </a:p>
          <a:p>
            <a:endParaRPr lang="en-US" dirty="0"/>
          </a:p>
          <a:p>
            <a:r>
              <a:rPr lang="en-US" dirty="0"/>
              <a:t>At what point in time did the biggest change in population take place?</a:t>
            </a:r>
          </a:p>
          <a:p>
            <a:endParaRPr lang="en-US" dirty="0"/>
          </a:p>
          <a:p>
            <a:r>
              <a:rPr lang="en-US" dirty="0">
                <a:solidFill>
                  <a:srgbClr val="C00000"/>
                </a:solidFill>
              </a:rPr>
              <a:t>Roughly 250 </a:t>
            </a:r>
            <a:r>
              <a:rPr lang="en-US">
                <a:solidFill>
                  <a:srgbClr val="C00000"/>
                </a:solidFill>
              </a:rPr>
              <a:t>years ago </a:t>
            </a:r>
            <a:r>
              <a:rPr lang="en-US" dirty="0">
                <a:solidFill>
                  <a:srgbClr val="C00000"/>
                </a:solidFill>
              </a:rPr>
              <a:t>the line graph goes straight up, around the time of the Industrial Revolution</a:t>
            </a:r>
          </a:p>
          <a:p>
            <a:r>
              <a:rPr lang="en-US" dirty="0"/>
              <a:t>How can you summarize the trends shown in the graph?</a:t>
            </a:r>
          </a:p>
          <a:p>
            <a:r>
              <a:rPr lang="en-US" dirty="0">
                <a:solidFill>
                  <a:srgbClr val="C00000"/>
                </a:solidFill>
              </a:rPr>
              <a:t>The population grew slowly but steadily during Era 2 but it has exploded in recent time</a:t>
            </a:r>
            <a:endParaRPr lang="en-US" dirty="0"/>
          </a:p>
          <a:p>
            <a:r>
              <a:rPr lang="en-US" dirty="0"/>
              <a:t>What was the trend in Era 1? </a:t>
            </a:r>
          </a:p>
          <a:p>
            <a:r>
              <a:rPr lang="en-US" dirty="0"/>
              <a:t> </a:t>
            </a:r>
            <a:r>
              <a:rPr lang="en-US" dirty="0">
                <a:solidFill>
                  <a:srgbClr val="C00000"/>
                </a:solidFill>
              </a:rPr>
              <a:t>Little to no growth</a:t>
            </a:r>
          </a:p>
          <a:p>
            <a:r>
              <a:rPr lang="en-US" dirty="0"/>
              <a:t>What was the trend in Era 2?</a:t>
            </a:r>
          </a:p>
          <a:p>
            <a:r>
              <a:rPr lang="en-US" dirty="0">
                <a:solidFill>
                  <a:srgbClr val="C00000"/>
                </a:solidFill>
              </a:rPr>
              <a:t> Slow but steady growth</a:t>
            </a:r>
          </a:p>
          <a:p>
            <a:endParaRPr lang="en-US" dirty="0"/>
          </a:p>
          <a:p>
            <a:endParaRPr lang="en-US" dirty="0"/>
          </a:p>
        </p:txBody>
      </p:sp>
    </p:spTree>
    <p:extLst>
      <p:ext uri="{BB962C8B-B14F-4D97-AF65-F5344CB8AC3E}">
        <p14:creationId xmlns:p14="http://schemas.microsoft.com/office/powerpoint/2010/main" val="24647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1000"/>
                                        <p:tgtEl>
                                          <p:spTgt spid="5">
                                            <p:txEl>
                                              <p:pRg st="9" end="9"/>
                                            </p:txEl>
                                          </p:spTgt>
                                        </p:tgtEl>
                                      </p:cBhvr>
                                    </p:animEffect>
                                    <p:anim calcmode="lin" valueType="num">
                                      <p:cBhvr>
                                        <p:cTn id="4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Effect transition="in" filter="fade">
                                      <p:cBhvr>
                                        <p:cTn id="49" dur="1000"/>
                                        <p:tgtEl>
                                          <p:spTgt spid="5">
                                            <p:txEl>
                                              <p:pRg st="11" end="11"/>
                                            </p:txEl>
                                          </p:spTgt>
                                        </p:tgtEl>
                                      </p:cBhvr>
                                    </p:animEffect>
                                    <p:anim calcmode="lin" valueType="num">
                                      <p:cBhvr>
                                        <p:cTn id="50"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fade">
                                      <p:cBhvr>
                                        <p:cTn id="56" dur="1000"/>
                                        <p:tgtEl>
                                          <p:spTgt spid="5">
                                            <p:txEl>
                                              <p:pRg st="13" end="13"/>
                                            </p:txEl>
                                          </p:spTgt>
                                        </p:tgtEl>
                                      </p:cBhvr>
                                    </p:animEffect>
                                    <p:anim calcmode="lin" valueType="num">
                                      <p:cBhvr>
                                        <p:cTn id="57"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Effect transition="in" filter="fade">
                                      <p:cBhvr>
                                        <p:cTn id="63" dur="1000"/>
                                        <p:tgtEl>
                                          <p:spTgt spid="5">
                                            <p:txEl>
                                              <p:pRg st="14" end="14"/>
                                            </p:txEl>
                                          </p:spTgt>
                                        </p:tgtEl>
                                      </p:cBhvr>
                                    </p:animEffect>
                                    <p:anim calcmode="lin" valueType="num">
                                      <p:cBhvr>
                                        <p:cTn id="64"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15" end="15"/>
                                            </p:txEl>
                                          </p:spTgt>
                                        </p:tgtEl>
                                        <p:attrNameLst>
                                          <p:attrName>style.visibility</p:attrName>
                                        </p:attrNameLst>
                                      </p:cBhvr>
                                      <p:to>
                                        <p:strVal val="visible"/>
                                      </p:to>
                                    </p:set>
                                    <p:animEffect transition="in" filter="fade">
                                      <p:cBhvr>
                                        <p:cTn id="70" dur="1000"/>
                                        <p:tgtEl>
                                          <p:spTgt spid="5">
                                            <p:txEl>
                                              <p:pRg st="15" end="15"/>
                                            </p:txEl>
                                          </p:spTgt>
                                        </p:tgtEl>
                                      </p:cBhvr>
                                    </p:animEffect>
                                    <p:anim calcmode="lin" valueType="num">
                                      <p:cBhvr>
                                        <p:cTn id="71"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6" end="16"/>
                                            </p:txEl>
                                          </p:spTgt>
                                        </p:tgtEl>
                                        <p:attrNameLst>
                                          <p:attrName>style.visibility</p:attrName>
                                        </p:attrNameLst>
                                      </p:cBhvr>
                                      <p:to>
                                        <p:strVal val="visible"/>
                                      </p:to>
                                    </p:set>
                                    <p:animEffect transition="in" filter="fade">
                                      <p:cBhvr>
                                        <p:cTn id="77" dur="1000"/>
                                        <p:tgtEl>
                                          <p:spTgt spid="5">
                                            <p:txEl>
                                              <p:pRg st="16" end="16"/>
                                            </p:txEl>
                                          </p:spTgt>
                                        </p:tgtEl>
                                      </p:cBhvr>
                                    </p:animEffect>
                                    <p:anim calcmode="lin" valueType="num">
                                      <p:cBhvr>
                                        <p:cTn id="78"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7" end="17"/>
                                            </p:txEl>
                                          </p:spTgt>
                                        </p:tgtEl>
                                        <p:attrNameLst>
                                          <p:attrName>style.visibility</p:attrName>
                                        </p:attrNameLst>
                                      </p:cBhvr>
                                      <p:to>
                                        <p:strVal val="visible"/>
                                      </p:to>
                                    </p:set>
                                    <p:animEffect transition="in" filter="fade">
                                      <p:cBhvr>
                                        <p:cTn id="84" dur="1000"/>
                                        <p:tgtEl>
                                          <p:spTgt spid="5">
                                            <p:txEl>
                                              <p:pRg st="17" end="17"/>
                                            </p:txEl>
                                          </p:spTgt>
                                        </p:tgtEl>
                                      </p:cBhvr>
                                    </p:animEffect>
                                    <p:anim calcmode="lin" valueType="num">
                                      <p:cBhvr>
                                        <p:cTn id="85"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8" end="18"/>
                                            </p:txEl>
                                          </p:spTgt>
                                        </p:tgtEl>
                                        <p:attrNameLst>
                                          <p:attrName>style.visibility</p:attrName>
                                        </p:attrNameLst>
                                      </p:cBhvr>
                                      <p:to>
                                        <p:strVal val="visible"/>
                                      </p:to>
                                    </p:set>
                                    <p:animEffect transition="in" filter="fade">
                                      <p:cBhvr>
                                        <p:cTn id="91" dur="1000"/>
                                        <p:tgtEl>
                                          <p:spTgt spid="5">
                                            <p:txEl>
                                              <p:pRg st="18" end="18"/>
                                            </p:txEl>
                                          </p:spTgt>
                                        </p:tgtEl>
                                      </p:cBhvr>
                                    </p:animEffect>
                                    <p:anim calcmode="lin" valueType="num">
                                      <p:cBhvr>
                                        <p:cTn id="92" dur="1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
                                            <p:txEl>
                                              <p:pRg st="19" end="19"/>
                                            </p:txEl>
                                          </p:spTgt>
                                        </p:tgtEl>
                                        <p:attrNameLst>
                                          <p:attrName>style.visibility</p:attrName>
                                        </p:attrNameLst>
                                      </p:cBhvr>
                                      <p:to>
                                        <p:strVal val="visible"/>
                                      </p:to>
                                    </p:set>
                                    <p:animEffect transition="in" filter="fade">
                                      <p:cBhvr>
                                        <p:cTn id="98" dur="1000"/>
                                        <p:tgtEl>
                                          <p:spTgt spid="5">
                                            <p:txEl>
                                              <p:pRg st="19" end="19"/>
                                            </p:txEl>
                                          </p:spTgt>
                                        </p:tgtEl>
                                      </p:cBhvr>
                                    </p:animEffect>
                                    <p:anim calcmode="lin" valueType="num">
                                      <p:cBhvr>
                                        <p:cTn id="99" dur="1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229600" cy="6019800"/>
          </a:xfrm>
        </p:spPr>
        <p:txBody>
          <a:bodyPr>
            <a:normAutofit fontScale="77500" lnSpcReduction="20000"/>
          </a:bodyPr>
          <a:lstStyle/>
          <a:p>
            <a:pPr marL="0" indent="0">
              <a:buNone/>
            </a:pPr>
            <a:r>
              <a:rPr lang="en-US" b="1" dirty="0">
                <a:solidFill>
                  <a:schemeClr val="accent6">
                    <a:lumMod val="50000"/>
                  </a:schemeClr>
                </a:solidFill>
              </a:rPr>
              <a:t>Think back to Lesson 6 and the growth of new technologies during Era 2.</a:t>
            </a:r>
          </a:p>
          <a:p>
            <a:endParaRPr lang="en-US" dirty="0">
              <a:solidFill>
                <a:schemeClr val="accent6">
                  <a:lumMod val="50000"/>
                </a:schemeClr>
              </a:solidFill>
            </a:endParaRPr>
          </a:p>
          <a:p>
            <a:r>
              <a:rPr lang="en-US" dirty="0">
                <a:solidFill>
                  <a:schemeClr val="accent6">
                    <a:lumMod val="50000"/>
                  </a:schemeClr>
                </a:solidFill>
              </a:rPr>
              <a:t>Ceramics (pottery)</a:t>
            </a:r>
          </a:p>
          <a:p>
            <a:r>
              <a:rPr lang="en-US" dirty="0">
                <a:solidFill>
                  <a:schemeClr val="accent6">
                    <a:lumMod val="50000"/>
                  </a:schemeClr>
                </a:solidFill>
              </a:rPr>
              <a:t>The plow</a:t>
            </a:r>
          </a:p>
          <a:p>
            <a:r>
              <a:rPr lang="en-US" dirty="0">
                <a:solidFill>
                  <a:schemeClr val="accent6">
                    <a:lumMod val="50000"/>
                  </a:schemeClr>
                </a:solidFill>
              </a:rPr>
              <a:t>Metallurgy… particularly the use of bronze</a:t>
            </a:r>
          </a:p>
          <a:p>
            <a:r>
              <a:rPr lang="en-US" dirty="0">
                <a:solidFill>
                  <a:schemeClr val="accent6">
                    <a:lumMod val="50000"/>
                  </a:schemeClr>
                </a:solidFill>
              </a:rPr>
              <a:t>Textiles</a:t>
            </a:r>
          </a:p>
          <a:p>
            <a:r>
              <a:rPr lang="en-US" dirty="0">
                <a:solidFill>
                  <a:schemeClr val="accent6">
                    <a:lumMod val="50000"/>
                  </a:schemeClr>
                </a:solidFill>
              </a:rPr>
              <a:t>Wheels and wheeled vehicles</a:t>
            </a:r>
          </a:p>
          <a:p>
            <a:pPr marL="971530" lvl="2"/>
            <a:endParaRPr lang="en-US" dirty="0">
              <a:solidFill>
                <a:schemeClr val="accent6">
                  <a:lumMod val="50000"/>
                </a:schemeClr>
              </a:solidFill>
            </a:endParaRPr>
          </a:p>
          <a:p>
            <a:pPr marL="571480" lvl="1"/>
            <a:r>
              <a:rPr lang="en-US" sz="3200" b="1" dirty="0">
                <a:solidFill>
                  <a:schemeClr val="accent6">
                    <a:lumMod val="50000"/>
                  </a:schemeClr>
                </a:solidFill>
              </a:rPr>
              <a:t>What is the connection between more technology and more people?</a:t>
            </a:r>
          </a:p>
          <a:p>
            <a:pPr marL="285730" lvl="1" indent="0">
              <a:buNone/>
            </a:pPr>
            <a:endParaRPr lang="en-US" sz="3200" b="1" dirty="0">
              <a:solidFill>
                <a:schemeClr val="accent6">
                  <a:lumMod val="50000"/>
                </a:schemeClr>
              </a:solidFill>
            </a:endParaRPr>
          </a:p>
          <a:p>
            <a:pPr marL="571480" lvl="1"/>
            <a:r>
              <a:rPr lang="en-US" sz="3200" b="1" dirty="0">
                <a:solidFill>
                  <a:schemeClr val="accent6">
                    <a:lumMod val="50000"/>
                  </a:schemeClr>
                </a:solidFill>
              </a:rPr>
              <a:t>How does more technology allow for more people, and how do more people create a need for new technology?</a:t>
            </a:r>
          </a:p>
          <a:p>
            <a:pPr marL="971530" lvl="2"/>
            <a:endParaRPr lang="en-US" sz="2800" b="1" dirty="0">
              <a:solidFill>
                <a:schemeClr val="accent6">
                  <a:lumMod val="50000"/>
                </a:schemeClr>
              </a:solidFill>
            </a:endParaRPr>
          </a:p>
          <a:p>
            <a:pPr marL="285730" lvl="1" indent="0">
              <a:buNone/>
            </a:pPr>
            <a:r>
              <a:rPr lang="en-US" sz="3200" b="1" dirty="0">
                <a:solidFill>
                  <a:schemeClr val="accent6">
                    <a:lumMod val="50000"/>
                  </a:schemeClr>
                </a:solidFill>
              </a:rPr>
              <a:t>Turn and Talk about your ideas, then be ready to share.</a:t>
            </a:r>
            <a:endParaRPr lang="en-US"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fld id="{0C6CBBF2-B8E4-4D69-BE8A-3D0BA19CC3A1}" type="slidenum">
              <a:rPr lang="en-US" b="1" smtClean="0">
                <a:solidFill>
                  <a:schemeClr val="tx1"/>
                </a:solidFill>
              </a:rPr>
              <a:t>11</a:t>
            </a:fld>
            <a:endParaRPr lang="en-US" b="1" dirty="0">
              <a:solidFill>
                <a:schemeClr val="tx1"/>
              </a:solidFill>
            </a:endParaRPr>
          </a:p>
        </p:txBody>
      </p:sp>
    </p:spTree>
    <p:extLst>
      <p:ext uri="{BB962C8B-B14F-4D97-AF65-F5344CB8AC3E}">
        <p14:creationId xmlns:p14="http://schemas.microsoft.com/office/powerpoint/2010/main" val="54124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6">
                    <a:lumMod val="50000"/>
                  </a:schemeClr>
                </a:solidFill>
              </a:rPr>
              <a:t>The technology feedback loop….</a:t>
            </a:r>
          </a:p>
        </p:txBody>
      </p:sp>
      <p:sp>
        <p:nvSpPr>
          <p:cNvPr id="4" name="Slide Number Placeholder 3"/>
          <p:cNvSpPr>
            <a:spLocks noGrp="1"/>
          </p:cNvSpPr>
          <p:nvPr>
            <p:ph type="sldNum" sz="quarter" idx="12"/>
          </p:nvPr>
        </p:nvSpPr>
        <p:spPr/>
        <p:txBody>
          <a:bodyPr/>
          <a:lstStyle/>
          <a:p>
            <a:fld id="{0C6CBBF2-B8E4-4D69-BE8A-3D0BA19CC3A1}" type="slidenum">
              <a:rPr lang="en-US" b="1" smtClean="0">
                <a:solidFill>
                  <a:schemeClr val="tx1"/>
                </a:solidFill>
              </a:rPr>
              <a:t>12</a:t>
            </a:fld>
            <a:endParaRPr lang="en-US" b="1" dirty="0">
              <a:solidFill>
                <a:schemeClr val="tx1"/>
              </a:solidFill>
            </a:endParaRPr>
          </a:p>
        </p:txBody>
      </p:sp>
      <p:graphicFrame>
        <p:nvGraphicFramePr>
          <p:cNvPr id="6" name="Diagram 5"/>
          <p:cNvGraphicFramePr/>
          <p:nvPr>
            <p:extLst>
              <p:ext uri="{D42A27DB-BD31-4B8C-83A1-F6EECF244321}">
                <p14:modId xmlns:p14="http://schemas.microsoft.com/office/powerpoint/2010/main" val="211945616"/>
              </p:ext>
            </p:extLst>
          </p:nvPr>
        </p:nvGraphicFramePr>
        <p:xfrm>
          <a:off x="838200" y="1600200"/>
          <a:ext cx="7018734" cy="5089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6858000" y="1371600"/>
            <a:ext cx="1981200" cy="990600"/>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Population growth</a:t>
            </a:r>
          </a:p>
        </p:txBody>
      </p:sp>
      <p:sp>
        <p:nvSpPr>
          <p:cNvPr id="3" name="TextBox 2"/>
          <p:cNvSpPr txBox="1"/>
          <p:nvPr/>
        </p:nvSpPr>
        <p:spPr>
          <a:xfrm>
            <a:off x="6934200" y="2340429"/>
            <a:ext cx="1981200" cy="584775"/>
          </a:xfrm>
          <a:prstGeom prst="rect">
            <a:avLst/>
          </a:prstGeom>
          <a:noFill/>
        </p:spPr>
        <p:txBody>
          <a:bodyPr wrap="square" rtlCol="0">
            <a:spAutoFit/>
          </a:bodyPr>
          <a:lstStyle/>
          <a:p>
            <a:r>
              <a:rPr lang="en-US" sz="1600" dirty="0"/>
              <a:t>Where would you put this box and why?</a:t>
            </a:r>
          </a:p>
        </p:txBody>
      </p:sp>
    </p:spTree>
    <p:extLst>
      <p:ext uri="{BB962C8B-B14F-4D97-AF65-F5344CB8AC3E}">
        <p14:creationId xmlns:p14="http://schemas.microsoft.com/office/powerpoint/2010/main" val="139414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615"/>
            <a:ext cx="9067800" cy="280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chemeClr val="accent6">
                    <a:lumMod val="50000"/>
                  </a:schemeClr>
                </a:solidFill>
              </a:rPr>
              <a:t>Focusing in on Interactions…</a:t>
            </a:r>
          </a:p>
        </p:txBody>
      </p:sp>
      <p:sp>
        <p:nvSpPr>
          <p:cNvPr id="3" name="Slide Number Placeholder 2"/>
          <p:cNvSpPr>
            <a:spLocks noGrp="1"/>
          </p:cNvSpPr>
          <p:nvPr>
            <p:ph type="sldNum" sz="quarter" idx="12"/>
          </p:nvPr>
        </p:nvSpPr>
        <p:spPr/>
        <p:txBody>
          <a:bodyPr/>
          <a:lstStyle/>
          <a:p>
            <a:fld id="{0C6CBBF2-B8E4-4D69-BE8A-3D0BA19CC3A1}" type="slidenum">
              <a:rPr lang="en-US" b="1" smtClean="0">
                <a:solidFill>
                  <a:schemeClr val="tx1"/>
                </a:solidFill>
              </a:rPr>
              <a:t>13</a:t>
            </a:fld>
            <a:endParaRPr lang="en-US" b="1" dirty="0">
              <a:solidFill>
                <a:schemeClr val="tx1"/>
              </a:solidFill>
            </a:endParaRPr>
          </a:p>
        </p:txBody>
      </p:sp>
      <p:sp>
        <p:nvSpPr>
          <p:cNvPr id="4" name="Oval 3"/>
          <p:cNvSpPr/>
          <p:nvPr/>
        </p:nvSpPr>
        <p:spPr>
          <a:xfrm>
            <a:off x="6400800" y="2209800"/>
            <a:ext cx="2667000" cy="21336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15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6CBBF2-B8E4-4D69-BE8A-3D0BA19CC3A1}" type="slidenum">
              <a:rPr lang="en-US" b="1" smtClean="0">
                <a:solidFill>
                  <a:schemeClr val="tx1"/>
                </a:solidFill>
              </a:rPr>
              <a:t>14</a:t>
            </a:fld>
            <a:endParaRPr lang="en-US" b="1" dirty="0">
              <a:solidFill>
                <a:schemeClr val="tx1"/>
              </a:solidFill>
            </a:endParaRPr>
          </a:p>
        </p:txBody>
      </p:sp>
      <p:pic>
        <p:nvPicPr>
          <p:cNvPr id="5122" name="Picture 2" descr="http://4.bp.blogspot.com/-TDUXe6HTn1Q/TysD0YJR20I/AAAAAAAABek/oLY7mSKDSuA/s1600/Conflic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4" y="262314"/>
            <a:ext cx="243840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eace.mennolink.org/resources/conflictstyle/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2400"/>
            <a:ext cx="1905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0.gstatic.com/images?q=tbn:ANd9GcREEUZcWNzFq--Rag6yst_ZTC6jzAZfTcYL6Fvvt1YLWIxhIhE1JUUWpqMhF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101" y="2571749"/>
            <a:ext cx="24765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2.gstatic.com/images?q=tbn:ANd9GcQ8QT_nLkoa4wZqHt51-DGqJTf5Ns06jZqIMdudLzk8Oe3K-Vi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54" y="4924425"/>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blog.southeastpsych.com/wp-content/uploads/2012/02/cooper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275" y="4419600"/>
            <a:ext cx="2708909" cy="22574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upload.wikimedia.org/wikipedia/commons/thumb/6/6c/Sino-german_cooperation.png/220px-Sino-german_cooperati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62314"/>
            <a:ext cx="1679575" cy="154979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t1.gstatic.com/images?q=tbn:ANd9GcRw6w7EgcIOqqO5Q-NG8AeDK1K1V97yP0c3Jib9WS9waEypRe0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9666" y="4952134"/>
            <a:ext cx="218122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keweenawnow.com/happenings/habitat_humanity_video_01_10/images/paul_luoma_ha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836" y="2229414"/>
            <a:ext cx="2328718" cy="207588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www.donationpay.org/blog/wp-content/uploads/2010/02/sulross2-color.JPG.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4729" y="152400"/>
            <a:ext cx="2135187" cy="1417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9757791">
            <a:off x="2840604" y="2035209"/>
            <a:ext cx="397640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chemeClr val="accent6">
                    <a:lumMod val="75000"/>
                  </a:schemeClr>
                </a:solidFill>
                <a:effectLst>
                  <a:outerShdw blurRad="50800" dist="39000" dir="5460000" algn="tl">
                    <a:srgbClr val="000000">
                      <a:alpha val="38000"/>
                    </a:srgbClr>
                  </a:outerShdw>
                </a:effectLst>
              </a:rPr>
              <a:t>Conflict or </a:t>
            </a:r>
          </a:p>
          <a:p>
            <a:pPr algn="ctr"/>
            <a:r>
              <a:rPr lang="en-US" sz="5400" b="1" cap="none" spc="0" dirty="0">
                <a:ln w="11430"/>
                <a:solidFill>
                  <a:schemeClr val="accent6">
                    <a:lumMod val="75000"/>
                  </a:schemeClr>
                </a:solidFill>
                <a:effectLst>
                  <a:outerShdw blurRad="50800" dist="39000" dir="5460000" algn="tl">
                    <a:srgbClr val="000000">
                      <a:alpha val="38000"/>
                    </a:srgbClr>
                  </a:outerShdw>
                </a:effectLst>
              </a:rPr>
              <a:t>cooperation?</a:t>
            </a:r>
          </a:p>
        </p:txBody>
      </p:sp>
    </p:spTree>
    <p:extLst>
      <p:ext uri="{BB962C8B-B14F-4D97-AF65-F5344CB8AC3E}">
        <p14:creationId xmlns:p14="http://schemas.microsoft.com/office/powerpoint/2010/main" val="421200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Patterns of interaction…</a:t>
            </a:r>
          </a:p>
        </p:txBody>
      </p:sp>
      <p:graphicFrame>
        <p:nvGraphicFramePr>
          <p:cNvPr id="3" name="Table 2"/>
          <p:cNvGraphicFramePr>
            <a:graphicFrameLocks noGrp="1"/>
          </p:cNvGraphicFramePr>
          <p:nvPr>
            <p:extLst>
              <p:ext uri="{D42A27DB-BD31-4B8C-83A1-F6EECF244321}">
                <p14:modId xmlns:p14="http://schemas.microsoft.com/office/powerpoint/2010/main" val="1236549178"/>
              </p:ext>
            </p:extLst>
          </p:nvPr>
        </p:nvGraphicFramePr>
        <p:xfrm>
          <a:off x="380999" y="1371599"/>
          <a:ext cx="8382002" cy="5257800"/>
        </p:xfrm>
        <a:graphic>
          <a:graphicData uri="http://schemas.openxmlformats.org/drawingml/2006/table">
            <a:tbl>
              <a:tblPr firstRow="1" firstCol="1" bandRow="1">
                <a:tableStyleId>{93296810-A885-4BE3-A3E7-6D5BEEA58F35}</a:tableStyleId>
              </a:tblPr>
              <a:tblGrid>
                <a:gridCol w="1607853">
                  <a:extLst>
                    <a:ext uri="{9D8B030D-6E8A-4147-A177-3AD203B41FA5}">
                      <a16:colId xmlns:a16="http://schemas.microsoft.com/office/drawing/2014/main" val="20000"/>
                    </a:ext>
                  </a:extLst>
                </a:gridCol>
                <a:gridCol w="3333751">
                  <a:extLst>
                    <a:ext uri="{9D8B030D-6E8A-4147-A177-3AD203B41FA5}">
                      <a16:colId xmlns:a16="http://schemas.microsoft.com/office/drawing/2014/main" val="20001"/>
                    </a:ext>
                  </a:extLst>
                </a:gridCol>
                <a:gridCol w="3440398">
                  <a:extLst>
                    <a:ext uri="{9D8B030D-6E8A-4147-A177-3AD203B41FA5}">
                      <a16:colId xmlns:a16="http://schemas.microsoft.com/office/drawing/2014/main" val="20002"/>
                    </a:ext>
                  </a:extLst>
                </a:gridCol>
              </a:tblGrid>
              <a:tr h="657225">
                <a:tc>
                  <a:txBody>
                    <a:bodyPr/>
                    <a:lstStyle/>
                    <a:p>
                      <a:pPr marL="0" marR="0" algn="ctr">
                        <a:spcBef>
                          <a:spcPts val="0"/>
                        </a:spcBef>
                        <a:spcAft>
                          <a:spcPts val="0"/>
                        </a:spcAft>
                      </a:pPr>
                      <a:r>
                        <a:rPr lang="en-US" sz="1200" dirty="0">
                          <a:effectLst/>
                        </a:rPr>
                        <a:t> </a:t>
                      </a:r>
                      <a:endParaRPr lang="en-US" sz="1200" dirty="0">
                        <a:solidFill>
                          <a:srgbClr val="000000"/>
                        </a:solidFill>
                        <a:effectLst/>
                        <a:latin typeface="Times New Roman"/>
                        <a:ea typeface="ヒラギノ角ゴ Pro W3"/>
                      </a:endParaRPr>
                    </a:p>
                  </a:txBody>
                  <a:tcPr marL="68580" marR="68580" marT="0" marB="0"/>
                </a:tc>
                <a:tc gridSpan="2">
                  <a:txBody>
                    <a:bodyPr/>
                    <a:lstStyle/>
                    <a:p>
                      <a:pPr marL="0" marR="0" algn="ctr">
                        <a:spcBef>
                          <a:spcPts val="0"/>
                        </a:spcBef>
                        <a:spcAft>
                          <a:spcPts val="0"/>
                        </a:spcAft>
                      </a:pPr>
                      <a:r>
                        <a:rPr lang="en-US" sz="1600">
                          <a:effectLst/>
                        </a:rPr>
                        <a:t>Interaction in Afroeurasia during Era 2</a:t>
                      </a:r>
                      <a:endParaRPr lang="en-US" sz="1200">
                        <a:effectLst/>
                      </a:endParaRPr>
                    </a:p>
                    <a:p>
                      <a:pPr marL="0" marR="0" algn="ctr">
                        <a:spcBef>
                          <a:spcPts val="0"/>
                        </a:spcBef>
                        <a:spcAft>
                          <a:spcPts val="0"/>
                        </a:spcAft>
                      </a:pPr>
                      <a:r>
                        <a:rPr lang="en-US" sz="1200">
                          <a:effectLst/>
                        </a:rPr>
                        <a:t> </a:t>
                      </a:r>
                      <a:endParaRPr lang="en-US" sz="1200">
                        <a:solidFill>
                          <a:srgbClr val="000000"/>
                        </a:solidFill>
                        <a:effectLst/>
                        <a:latin typeface="Times New Roman"/>
                        <a:ea typeface="ヒラギノ角ゴ Pro W3"/>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657225">
                <a:tc>
                  <a:txBody>
                    <a:bodyPr/>
                    <a:lstStyle/>
                    <a:p>
                      <a:pPr marL="0" marR="0">
                        <a:spcBef>
                          <a:spcPts val="0"/>
                        </a:spcBef>
                        <a:spcAft>
                          <a:spcPts val="0"/>
                        </a:spcAft>
                      </a:pPr>
                      <a:r>
                        <a:rPr lang="en-US" sz="1200">
                          <a:effectLst/>
                        </a:rPr>
                        <a:t> </a:t>
                      </a:r>
                      <a:endParaRPr lang="en-US" sz="1200">
                        <a:solidFill>
                          <a:srgbClr val="000000"/>
                        </a:solidFill>
                        <a:effectLst/>
                        <a:latin typeface="Times New Roman"/>
                        <a:ea typeface="ヒラギノ角ゴ Pro W3"/>
                      </a:endParaRPr>
                    </a:p>
                  </a:txBody>
                  <a:tcPr marL="68580" marR="68580" marT="0" marB="0"/>
                </a:tc>
                <a:tc>
                  <a:txBody>
                    <a:bodyPr/>
                    <a:lstStyle/>
                    <a:p>
                      <a:pPr marL="0" marR="0" algn="ctr">
                        <a:spcBef>
                          <a:spcPts val="0"/>
                        </a:spcBef>
                        <a:spcAft>
                          <a:spcPts val="0"/>
                        </a:spcAft>
                      </a:pPr>
                      <a:r>
                        <a:rPr lang="en-US" sz="1400" dirty="0">
                          <a:effectLst/>
                        </a:rPr>
                        <a:t>Conflict</a:t>
                      </a:r>
                      <a:endParaRPr lang="en-US" sz="1400" b="1" dirty="0">
                        <a:solidFill>
                          <a:srgbClr val="000000"/>
                        </a:solidFill>
                        <a:effectLst/>
                        <a:latin typeface="Times New Roman"/>
                        <a:ea typeface="ヒラギノ角ゴ Pro W3"/>
                      </a:endParaRPr>
                    </a:p>
                  </a:txBody>
                  <a:tcPr marL="68580" marR="68580" marT="0" marB="0"/>
                </a:tc>
                <a:tc>
                  <a:txBody>
                    <a:bodyPr/>
                    <a:lstStyle/>
                    <a:p>
                      <a:pPr marL="0" marR="0" algn="ctr">
                        <a:spcBef>
                          <a:spcPts val="0"/>
                        </a:spcBef>
                        <a:spcAft>
                          <a:spcPts val="0"/>
                        </a:spcAft>
                      </a:pPr>
                      <a:r>
                        <a:rPr lang="en-US" sz="1400" dirty="0">
                          <a:effectLst/>
                        </a:rPr>
                        <a:t>Cooperation</a:t>
                      </a:r>
                    </a:p>
                    <a:p>
                      <a:pPr marL="0" marR="0">
                        <a:spcBef>
                          <a:spcPts val="0"/>
                        </a:spcBef>
                        <a:spcAft>
                          <a:spcPts val="0"/>
                        </a:spcAft>
                      </a:pPr>
                      <a:r>
                        <a:rPr lang="en-US" sz="1400" dirty="0">
                          <a:effectLst/>
                        </a:rPr>
                        <a:t> </a:t>
                      </a:r>
                      <a:endParaRPr lang="en-US" sz="1400" b="1" dirty="0">
                        <a:solidFill>
                          <a:srgbClr val="000000"/>
                        </a:solidFill>
                        <a:effectLst/>
                        <a:latin typeface="Times New Roman"/>
                        <a:ea typeface="ヒラギノ角ゴ Pro W3"/>
                      </a:endParaRPr>
                    </a:p>
                  </a:txBody>
                  <a:tcPr marL="68580" marR="68580" marT="0" marB="0"/>
                </a:tc>
                <a:extLst>
                  <a:ext uri="{0D108BD9-81ED-4DB2-BD59-A6C34878D82A}">
                    <a16:rowId xmlns:a16="http://schemas.microsoft.com/office/drawing/2014/main" val="10001"/>
                  </a:ext>
                </a:extLst>
              </a:tr>
              <a:tr h="1690008">
                <a:tc>
                  <a:txBody>
                    <a:bodyPr/>
                    <a:lstStyle/>
                    <a:p>
                      <a:pPr marL="0" marR="0">
                        <a:spcBef>
                          <a:spcPts val="0"/>
                        </a:spcBef>
                        <a:spcAft>
                          <a:spcPts val="0"/>
                        </a:spcAft>
                      </a:pPr>
                      <a:r>
                        <a:rPr lang="en-US" sz="1600" dirty="0">
                          <a:effectLst/>
                        </a:rPr>
                        <a:t>Within farming societies</a:t>
                      </a:r>
                      <a:endParaRPr lang="en-US" sz="1600" dirty="0">
                        <a:solidFill>
                          <a:schemeClr val="tx1"/>
                        </a:solidFill>
                        <a:effectLst/>
                        <a:latin typeface="Times New Roman"/>
                        <a:ea typeface="ヒラギノ角ゴ Pro W3"/>
                      </a:endParaRPr>
                    </a:p>
                  </a:txBody>
                  <a:tcPr marL="68580" marR="68580" marT="0" marB="0"/>
                </a:tc>
                <a:tc>
                  <a:txBody>
                    <a:bodyPr/>
                    <a:lstStyle/>
                    <a:p>
                      <a:pPr marL="342900" marR="0" lvl="0" indent="-342900">
                        <a:spcBef>
                          <a:spcPts val="0"/>
                        </a:spcBef>
                        <a:spcAft>
                          <a:spcPts val="0"/>
                        </a:spcAft>
                        <a:buFont typeface="Symbol"/>
                        <a:buChar char=""/>
                      </a:pPr>
                      <a:r>
                        <a:rPr lang="en-US" sz="1400" dirty="0">
                          <a:effectLst/>
                        </a:rPr>
                        <a:t>Tensions and disputes</a:t>
                      </a:r>
                    </a:p>
                    <a:p>
                      <a:pPr marL="342900" marR="0" lvl="0" indent="-342900">
                        <a:spcBef>
                          <a:spcPts val="0"/>
                        </a:spcBef>
                        <a:spcAft>
                          <a:spcPts val="0"/>
                        </a:spcAft>
                        <a:buFont typeface="Symbol"/>
                        <a:buChar char=""/>
                      </a:pPr>
                      <a:r>
                        <a:rPr lang="en-US" sz="1400" dirty="0">
                          <a:effectLst/>
                        </a:rPr>
                        <a:t>Slavery </a:t>
                      </a:r>
                    </a:p>
                    <a:p>
                      <a:pPr marL="342900" marR="0" lvl="0" indent="-342900">
                        <a:spcBef>
                          <a:spcPts val="0"/>
                        </a:spcBef>
                        <a:spcAft>
                          <a:spcPts val="0"/>
                        </a:spcAft>
                        <a:buFont typeface="Symbol"/>
                        <a:buChar char=""/>
                      </a:pPr>
                      <a:r>
                        <a:rPr lang="en-US" sz="1400" dirty="0">
                          <a:effectLst/>
                        </a:rPr>
                        <a:t>Enforced social hierarchy </a:t>
                      </a:r>
                    </a:p>
                    <a:p>
                      <a:pPr marL="342900" marR="0" lvl="0" indent="-342900">
                        <a:spcBef>
                          <a:spcPts val="0"/>
                        </a:spcBef>
                        <a:spcAft>
                          <a:spcPts val="0"/>
                        </a:spcAft>
                        <a:buFont typeface="Symbol"/>
                        <a:buChar char=""/>
                      </a:pPr>
                      <a:r>
                        <a:rPr lang="en-US" sz="1400" dirty="0">
                          <a:effectLst/>
                        </a:rPr>
                        <a:t>Crime</a:t>
                      </a:r>
                    </a:p>
                    <a:p>
                      <a:pPr marL="228600" marR="0">
                        <a:spcBef>
                          <a:spcPts val="0"/>
                        </a:spcBef>
                        <a:spcAft>
                          <a:spcPts val="0"/>
                        </a:spcAft>
                      </a:pPr>
                      <a:r>
                        <a:rPr lang="en-US" sz="1400" dirty="0">
                          <a:effectLst/>
                        </a:rPr>
                        <a:t> </a:t>
                      </a:r>
                      <a:endParaRPr lang="en-US" sz="1400" b="1" dirty="0">
                        <a:solidFill>
                          <a:srgbClr val="000000"/>
                        </a:solidFill>
                        <a:effectLst/>
                        <a:latin typeface="Times New Roman"/>
                        <a:ea typeface="ヒラギノ角ゴ Pro W3"/>
                      </a:endParaRPr>
                    </a:p>
                  </a:txBody>
                  <a:tcPr marL="68580" marR="68580" marT="0" marB="0"/>
                </a:tc>
                <a:tc>
                  <a:txBody>
                    <a:bodyPr/>
                    <a:lstStyle/>
                    <a:p>
                      <a:pPr marL="342900" marR="0" lvl="0" indent="-342900">
                        <a:spcBef>
                          <a:spcPts val="0"/>
                        </a:spcBef>
                        <a:spcAft>
                          <a:spcPts val="0"/>
                        </a:spcAft>
                        <a:buFont typeface="Symbol"/>
                        <a:buChar char=""/>
                      </a:pPr>
                      <a:r>
                        <a:rPr lang="en-US" sz="1400" dirty="0">
                          <a:effectLst/>
                        </a:rPr>
                        <a:t>Specialization</a:t>
                      </a:r>
                    </a:p>
                    <a:p>
                      <a:pPr marL="342900" marR="0" lvl="0" indent="-342900">
                        <a:spcBef>
                          <a:spcPts val="0"/>
                        </a:spcBef>
                        <a:spcAft>
                          <a:spcPts val="0"/>
                        </a:spcAft>
                        <a:buFont typeface="Symbol"/>
                        <a:buChar char=""/>
                      </a:pPr>
                      <a:r>
                        <a:rPr lang="en-US" sz="1400" dirty="0">
                          <a:effectLst/>
                        </a:rPr>
                        <a:t>Following the rules and norms</a:t>
                      </a:r>
                    </a:p>
                    <a:p>
                      <a:pPr marL="342900" marR="0" lvl="0" indent="-342900">
                        <a:spcBef>
                          <a:spcPts val="0"/>
                        </a:spcBef>
                        <a:spcAft>
                          <a:spcPts val="0"/>
                        </a:spcAft>
                        <a:buFont typeface="Symbol"/>
                        <a:buChar char=""/>
                      </a:pPr>
                      <a:r>
                        <a:rPr lang="en-US" sz="1400" dirty="0">
                          <a:effectLst/>
                        </a:rPr>
                        <a:t>Trade and commerce…</a:t>
                      </a:r>
                      <a:r>
                        <a:rPr lang="en-US" sz="1400" baseline="0" dirty="0">
                          <a:effectLst/>
                        </a:rPr>
                        <a:t> doing business</a:t>
                      </a:r>
                      <a:endParaRPr lang="en-US" sz="1400" dirty="0">
                        <a:effectLst/>
                      </a:endParaRPr>
                    </a:p>
                    <a:p>
                      <a:pPr marL="0" marR="0">
                        <a:spcBef>
                          <a:spcPts val="0"/>
                        </a:spcBef>
                        <a:spcAft>
                          <a:spcPts val="0"/>
                        </a:spcAft>
                      </a:pPr>
                      <a:r>
                        <a:rPr lang="en-US" sz="1400" dirty="0">
                          <a:effectLst/>
                        </a:rPr>
                        <a:t> </a:t>
                      </a:r>
                      <a:endParaRPr lang="en-US" sz="1400" b="1" dirty="0">
                        <a:solidFill>
                          <a:srgbClr val="000000"/>
                        </a:solidFill>
                        <a:effectLst/>
                        <a:latin typeface="Times New Roman"/>
                        <a:ea typeface="ヒラギノ角ゴ Pro W3"/>
                      </a:endParaRPr>
                    </a:p>
                  </a:txBody>
                  <a:tcPr marL="68580" marR="68580" marT="0" marB="0"/>
                </a:tc>
                <a:extLst>
                  <a:ext uri="{0D108BD9-81ED-4DB2-BD59-A6C34878D82A}">
                    <a16:rowId xmlns:a16="http://schemas.microsoft.com/office/drawing/2014/main" val="10002"/>
                  </a:ext>
                </a:extLst>
              </a:tr>
              <a:tr h="1126671">
                <a:tc>
                  <a:txBody>
                    <a:bodyPr/>
                    <a:lstStyle/>
                    <a:p>
                      <a:pPr marL="0" marR="0">
                        <a:spcBef>
                          <a:spcPts val="0"/>
                        </a:spcBef>
                        <a:spcAft>
                          <a:spcPts val="0"/>
                        </a:spcAft>
                      </a:pPr>
                      <a:r>
                        <a:rPr lang="en-US" sz="1600" dirty="0">
                          <a:effectLst/>
                        </a:rPr>
                        <a:t>Across farming  societies</a:t>
                      </a:r>
                      <a:endParaRPr lang="en-US" sz="1600" dirty="0">
                        <a:solidFill>
                          <a:schemeClr val="tx1"/>
                        </a:solidFill>
                        <a:effectLst/>
                        <a:latin typeface="Times New Roman"/>
                        <a:ea typeface="ヒラギノ角ゴ Pro W3"/>
                      </a:endParaRPr>
                    </a:p>
                  </a:txBody>
                  <a:tcPr marL="68580" marR="68580" marT="0" marB="0"/>
                </a:tc>
                <a:tc>
                  <a:txBody>
                    <a:bodyPr/>
                    <a:lstStyle/>
                    <a:p>
                      <a:pPr marL="342900" marR="0" lvl="0" indent="-342900">
                        <a:spcBef>
                          <a:spcPts val="0"/>
                        </a:spcBef>
                        <a:spcAft>
                          <a:spcPts val="0"/>
                        </a:spcAft>
                        <a:buFont typeface="Symbol"/>
                        <a:buChar char=""/>
                      </a:pPr>
                      <a:r>
                        <a:rPr lang="en-US" sz="1400" dirty="0">
                          <a:effectLst/>
                        </a:rPr>
                        <a:t>War</a:t>
                      </a:r>
                    </a:p>
                    <a:p>
                      <a:pPr marL="342900" marR="0" lvl="0" indent="-342900">
                        <a:spcBef>
                          <a:spcPts val="0"/>
                        </a:spcBef>
                        <a:spcAft>
                          <a:spcPts val="0"/>
                        </a:spcAft>
                        <a:buFont typeface="Symbol"/>
                        <a:buChar char=""/>
                      </a:pPr>
                      <a:r>
                        <a:rPr lang="en-US" sz="1400" dirty="0">
                          <a:effectLst/>
                        </a:rPr>
                        <a:t>Conquest</a:t>
                      </a:r>
                    </a:p>
                    <a:p>
                      <a:pPr marL="342900" marR="0" lvl="0" indent="-342900">
                        <a:spcBef>
                          <a:spcPts val="0"/>
                        </a:spcBef>
                        <a:spcAft>
                          <a:spcPts val="0"/>
                        </a:spcAft>
                        <a:buFont typeface="Symbol"/>
                        <a:buChar char=""/>
                      </a:pPr>
                      <a:r>
                        <a:rPr lang="en-US" sz="1400" dirty="0">
                          <a:effectLst/>
                        </a:rPr>
                        <a:t>Tribute (Egypt)</a:t>
                      </a:r>
                    </a:p>
                    <a:p>
                      <a:pPr marL="228600" marR="0">
                        <a:spcBef>
                          <a:spcPts val="0"/>
                        </a:spcBef>
                        <a:spcAft>
                          <a:spcPts val="0"/>
                        </a:spcAft>
                      </a:pPr>
                      <a:r>
                        <a:rPr lang="en-US" sz="1400" dirty="0">
                          <a:effectLst/>
                        </a:rPr>
                        <a:t> </a:t>
                      </a:r>
                      <a:endParaRPr lang="en-US" sz="1400" b="1" dirty="0">
                        <a:solidFill>
                          <a:srgbClr val="000000"/>
                        </a:solidFill>
                        <a:effectLst/>
                        <a:latin typeface="Times New Roman"/>
                        <a:ea typeface="ヒラギノ角ゴ Pro W3"/>
                      </a:endParaRPr>
                    </a:p>
                  </a:txBody>
                  <a:tcPr marL="68580" marR="68580" marT="0" marB="0"/>
                </a:tc>
                <a:tc>
                  <a:txBody>
                    <a:bodyPr/>
                    <a:lstStyle/>
                    <a:p>
                      <a:pPr marL="342900" marR="0" lvl="0" indent="-342900">
                        <a:spcBef>
                          <a:spcPts val="0"/>
                        </a:spcBef>
                        <a:spcAft>
                          <a:spcPts val="0"/>
                        </a:spcAft>
                        <a:buFont typeface="Symbol"/>
                        <a:buChar char=""/>
                      </a:pPr>
                      <a:r>
                        <a:rPr lang="en-US" sz="1400" dirty="0">
                          <a:effectLst/>
                        </a:rPr>
                        <a:t>Negotiation and treaties</a:t>
                      </a:r>
                    </a:p>
                    <a:p>
                      <a:pPr marL="342900" marR="0" lvl="0" indent="-342900">
                        <a:spcBef>
                          <a:spcPts val="0"/>
                        </a:spcBef>
                        <a:spcAft>
                          <a:spcPts val="0"/>
                        </a:spcAft>
                        <a:buFont typeface="Symbol"/>
                        <a:buChar char=""/>
                      </a:pPr>
                      <a:r>
                        <a:rPr lang="en-US" sz="1400" dirty="0">
                          <a:effectLst/>
                        </a:rPr>
                        <a:t>Trade (</a:t>
                      </a:r>
                      <a:r>
                        <a:rPr lang="en-US" sz="1400" dirty="0" err="1">
                          <a:effectLst/>
                        </a:rPr>
                        <a:t>Uluburun</a:t>
                      </a:r>
                      <a:r>
                        <a:rPr lang="en-US" sz="1400" dirty="0">
                          <a:effectLst/>
                        </a:rPr>
                        <a:t>)</a:t>
                      </a:r>
                    </a:p>
                    <a:p>
                      <a:pPr marL="342900" marR="0" lvl="0" indent="-342900">
                        <a:spcBef>
                          <a:spcPts val="0"/>
                        </a:spcBef>
                        <a:spcAft>
                          <a:spcPts val="0"/>
                        </a:spcAft>
                        <a:buFont typeface="Symbol"/>
                        <a:buChar char=""/>
                      </a:pPr>
                      <a:r>
                        <a:rPr lang="en-US" sz="1400" dirty="0">
                          <a:effectLst/>
                        </a:rPr>
                        <a:t>Technology sharing</a:t>
                      </a:r>
                      <a:endParaRPr lang="en-US" sz="1400" b="1" dirty="0">
                        <a:effectLst/>
                      </a:endParaRPr>
                    </a:p>
                  </a:txBody>
                  <a:tcPr marL="68580" marR="68580" marT="0" marB="0"/>
                </a:tc>
                <a:extLst>
                  <a:ext uri="{0D108BD9-81ED-4DB2-BD59-A6C34878D82A}">
                    <a16:rowId xmlns:a16="http://schemas.microsoft.com/office/drawing/2014/main" val="10003"/>
                  </a:ext>
                </a:extLst>
              </a:tr>
              <a:tr h="1126671">
                <a:tc>
                  <a:txBody>
                    <a:bodyPr/>
                    <a:lstStyle/>
                    <a:p>
                      <a:pPr marL="0" marR="0">
                        <a:spcBef>
                          <a:spcPts val="0"/>
                        </a:spcBef>
                        <a:spcAft>
                          <a:spcPts val="0"/>
                        </a:spcAft>
                      </a:pPr>
                      <a:r>
                        <a:rPr lang="en-US" sz="1600" dirty="0">
                          <a:effectLst/>
                        </a:rPr>
                        <a:t>Between farming and nomadic</a:t>
                      </a:r>
                    </a:p>
                    <a:p>
                      <a:pPr marL="0" marR="0">
                        <a:spcBef>
                          <a:spcPts val="0"/>
                        </a:spcBef>
                        <a:spcAft>
                          <a:spcPts val="0"/>
                        </a:spcAft>
                      </a:pPr>
                      <a:r>
                        <a:rPr lang="en-US" sz="1600" dirty="0">
                          <a:effectLst/>
                        </a:rPr>
                        <a:t>societies</a:t>
                      </a:r>
                      <a:endParaRPr lang="en-US" sz="1600" dirty="0">
                        <a:solidFill>
                          <a:schemeClr val="tx1"/>
                        </a:solidFill>
                        <a:effectLst/>
                        <a:latin typeface="Times New Roman"/>
                        <a:ea typeface="ヒラギノ角ゴ Pro W3"/>
                      </a:endParaRPr>
                    </a:p>
                  </a:txBody>
                  <a:tcPr marL="68580" marR="68580" marT="0" marB="0"/>
                </a:tc>
                <a:tc>
                  <a:txBody>
                    <a:bodyPr/>
                    <a:lstStyle/>
                    <a:p>
                      <a:pPr marL="342900" marR="0" lvl="0" indent="-342900">
                        <a:spcBef>
                          <a:spcPts val="0"/>
                        </a:spcBef>
                        <a:spcAft>
                          <a:spcPts val="0"/>
                        </a:spcAft>
                        <a:buFont typeface="Symbol"/>
                        <a:buChar char=""/>
                      </a:pPr>
                      <a:r>
                        <a:rPr lang="en-US" sz="1400">
                          <a:effectLst/>
                        </a:rPr>
                        <a:t>Tensions and disputes</a:t>
                      </a:r>
                    </a:p>
                    <a:p>
                      <a:pPr marL="342900" marR="0" lvl="0" indent="-342900">
                        <a:spcBef>
                          <a:spcPts val="0"/>
                        </a:spcBef>
                        <a:spcAft>
                          <a:spcPts val="0"/>
                        </a:spcAft>
                        <a:buFont typeface="Symbol"/>
                        <a:buChar char=""/>
                      </a:pPr>
                      <a:r>
                        <a:rPr lang="en-US" sz="1400">
                          <a:effectLst/>
                        </a:rPr>
                        <a:t>Raiding and theft</a:t>
                      </a:r>
                    </a:p>
                    <a:p>
                      <a:pPr marL="342900" marR="0" lvl="0" indent="-342900">
                        <a:spcBef>
                          <a:spcPts val="0"/>
                        </a:spcBef>
                        <a:spcAft>
                          <a:spcPts val="0"/>
                        </a:spcAft>
                        <a:buFont typeface="Symbol"/>
                        <a:buChar char=""/>
                      </a:pPr>
                      <a:r>
                        <a:rPr lang="en-US" sz="1400">
                          <a:effectLst/>
                        </a:rPr>
                        <a:t>Invasion and conquest (Hyksos)</a:t>
                      </a:r>
                    </a:p>
                    <a:p>
                      <a:pPr marL="228600" marR="0">
                        <a:spcBef>
                          <a:spcPts val="0"/>
                        </a:spcBef>
                        <a:spcAft>
                          <a:spcPts val="0"/>
                        </a:spcAft>
                      </a:pPr>
                      <a:r>
                        <a:rPr lang="en-US" sz="1400">
                          <a:effectLst/>
                        </a:rPr>
                        <a:t> </a:t>
                      </a:r>
                      <a:endParaRPr lang="en-US" sz="1400" b="1">
                        <a:solidFill>
                          <a:srgbClr val="000000"/>
                        </a:solidFill>
                        <a:effectLst/>
                        <a:latin typeface="Times New Roman"/>
                        <a:ea typeface="ヒラギノ角ゴ Pro W3"/>
                      </a:endParaRPr>
                    </a:p>
                  </a:txBody>
                  <a:tcPr marL="68580" marR="68580" marT="0" marB="0"/>
                </a:tc>
                <a:tc>
                  <a:txBody>
                    <a:bodyPr/>
                    <a:lstStyle/>
                    <a:p>
                      <a:pPr marL="342900" marR="0" lvl="0" indent="-342900">
                        <a:spcBef>
                          <a:spcPts val="0"/>
                        </a:spcBef>
                        <a:spcAft>
                          <a:spcPts val="0"/>
                        </a:spcAft>
                        <a:buFont typeface="Symbol"/>
                        <a:buChar char=""/>
                      </a:pPr>
                      <a:r>
                        <a:rPr lang="en-US" sz="1400" dirty="0">
                          <a:effectLst/>
                        </a:rPr>
                        <a:t>Negotiation</a:t>
                      </a:r>
                    </a:p>
                    <a:p>
                      <a:pPr marL="342900" marR="0" lvl="0" indent="-342900">
                        <a:spcBef>
                          <a:spcPts val="0"/>
                        </a:spcBef>
                        <a:spcAft>
                          <a:spcPts val="0"/>
                        </a:spcAft>
                        <a:buFont typeface="Symbol"/>
                        <a:buChar char=""/>
                      </a:pPr>
                      <a:r>
                        <a:rPr lang="en-US" sz="1400" dirty="0">
                          <a:effectLst/>
                        </a:rPr>
                        <a:t>Trade </a:t>
                      </a:r>
                    </a:p>
                    <a:p>
                      <a:pPr marL="342900" marR="0" lvl="0" indent="-342900">
                        <a:spcBef>
                          <a:spcPts val="0"/>
                        </a:spcBef>
                        <a:spcAft>
                          <a:spcPts val="0"/>
                        </a:spcAft>
                        <a:buFont typeface="Symbol"/>
                        <a:buChar char=""/>
                      </a:pPr>
                      <a:r>
                        <a:rPr lang="en-US" sz="1400" dirty="0">
                          <a:effectLst/>
                        </a:rPr>
                        <a:t>Technology sharing </a:t>
                      </a:r>
                      <a:endParaRPr lang="en-US" sz="1400" b="1" dirty="0">
                        <a:solidFill>
                          <a:srgbClr val="000000"/>
                        </a:solidFill>
                        <a:effectLst/>
                        <a:latin typeface="Times New Roman"/>
                        <a:ea typeface="ヒラギノ角ゴ Pro W3"/>
                      </a:endParaRPr>
                    </a:p>
                  </a:txBody>
                  <a:tcPr marL="68580" marR="68580" marT="0" marB="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0C6CBBF2-B8E4-4D69-BE8A-3D0BA19CC3A1}" type="slidenum">
              <a:rPr lang="en-US" b="1" smtClean="0">
                <a:solidFill>
                  <a:schemeClr val="tx1"/>
                </a:solidFill>
              </a:rPr>
              <a:t>15</a:t>
            </a:fld>
            <a:endParaRPr lang="en-US" b="1" dirty="0">
              <a:solidFill>
                <a:schemeClr val="tx1"/>
              </a:solidFill>
            </a:endParaRPr>
          </a:p>
        </p:txBody>
      </p:sp>
    </p:spTree>
    <p:extLst>
      <p:ext uri="{BB962C8B-B14F-4D97-AF65-F5344CB8AC3E}">
        <p14:creationId xmlns:p14="http://schemas.microsoft.com/office/powerpoint/2010/main" val="418903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375047"/>
            <a:ext cx="8228707" cy="3703588"/>
          </a:xfrm>
        </p:spPr>
        <p:txBody>
          <a:bodyPr>
            <a:normAutofit fontScale="85000" lnSpcReduction="20000"/>
          </a:bodyPr>
          <a:lstStyle/>
          <a:p>
            <a:pPr eaLnBrk="1" hangingPunct="1">
              <a:defRPr/>
            </a:pPr>
            <a:r>
              <a:rPr lang="en-US" sz="3100" dirty="0">
                <a:ea typeface="Gill Sans" charset="0"/>
                <a:cs typeface="Gill Sans" charset="0"/>
              </a:rPr>
              <a:t>Use the following images and texts that depict the geographic realities of both pastoral nomads and agrarian/settled people to help you think about what each group would want or need from the other.  </a:t>
            </a:r>
          </a:p>
          <a:p>
            <a:pPr eaLnBrk="1" hangingPunct="1">
              <a:defRPr/>
            </a:pPr>
            <a:endParaRPr lang="en-US" sz="3100" dirty="0">
              <a:ea typeface="Gill Sans" charset="0"/>
              <a:cs typeface="Gill Sans" charset="0"/>
            </a:endParaRPr>
          </a:p>
          <a:p>
            <a:pPr eaLnBrk="1" hangingPunct="1">
              <a:defRPr/>
            </a:pPr>
            <a:r>
              <a:rPr lang="en-US" sz="3100" dirty="0">
                <a:ea typeface="Gill Sans" charset="0"/>
                <a:cs typeface="Gill Sans" charset="0"/>
              </a:rPr>
              <a:t>Consider:</a:t>
            </a:r>
          </a:p>
          <a:p>
            <a:pPr marL="223234" indent="0">
              <a:buNone/>
              <a:defRPr/>
            </a:pPr>
            <a:endParaRPr lang="en-US" sz="3100" dirty="0">
              <a:ea typeface="Gill Sans" charset="0"/>
              <a:cs typeface="Gill Sans" charset="0"/>
            </a:endParaRPr>
          </a:p>
          <a:p>
            <a:pPr marL="223234" indent="0">
              <a:buNone/>
              <a:defRPr/>
            </a:pPr>
            <a:r>
              <a:rPr lang="en-US" sz="3100" dirty="0">
                <a:ea typeface="Gill Sans" charset="0"/>
                <a:cs typeface="Gill Sans" charset="0"/>
              </a:rPr>
              <a:t>	</a:t>
            </a:r>
            <a:r>
              <a:rPr lang="en-US" sz="3400" dirty="0">
                <a:ea typeface="Gill Sans" charset="0"/>
                <a:cs typeface="Gill Sans" charset="0"/>
              </a:rPr>
              <a:t>How might settled people and  pastoralists 	cooperate or trade for each other’s benefit? </a:t>
            </a:r>
          </a:p>
          <a:p>
            <a:pPr marL="223234" indent="0">
              <a:buNone/>
              <a:defRPr/>
            </a:pPr>
            <a:endParaRPr lang="en-US" dirty="0"/>
          </a:p>
        </p:txBody>
      </p:sp>
    </p:spTree>
    <p:extLst>
      <p:ext uri="{BB962C8B-B14F-4D97-AF65-F5344CB8AC3E}">
        <p14:creationId xmlns:p14="http://schemas.microsoft.com/office/powerpoint/2010/main" val="294996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068" y="3797349"/>
            <a:ext cx="4729385" cy="2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6387" name="Rectangle 2"/>
          <p:cNvSpPr>
            <a:spLocks noGrp="1" noChangeArrowheads="1"/>
          </p:cNvSpPr>
          <p:nvPr>
            <p:ph type="title"/>
          </p:nvPr>
        </p:nvSpPr>
        <p:spPr/>
        <p:txBody>
          <a:bodyPr/>
          <a:lstStyle/>
          <a:p>
            <a:pPr eaLnBrk="1" hangingPunct="1"/>
            <a:r>
              <a:rPr lang="en-US"/>
              <a:t>Pastoral Nomads</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56" y="1723430"/>
            <a:ext cx="4564186" cy="308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425" y="1466701"/>
            <a:ext cx="3235895" cy="30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6390" name="Rectangle 5"/>
          <p:cNvSpPr>
            <a:spLocks/>
          </p:cNvSpPr>
          <p:nvPr/>
        </p:nvSpPr>
        <p:spPr bwMode="auto">
          <a:xfrm>
            <a:off x="685800" y="5013602"/>
            <a:ext cx="24851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dirty="0">
                <a:ea typeface="Gill Sans" charset="0"/>
                <a:cs typeface="Gill Sans" charset="0"/>
              </a:rPr>
              <a:t>Life on the Eurasian Steppes</a:t>
            </a:r>
          </a:p>
        </p:txBody>
      </p:sp>
      <p:sp>
        <p:nvSpPr>
          <p:cNvPr id="7" name="Rectangle 5"/>
          <p:cNvSpPr>
            <a:spLocks/>
          </p:cNvSpPr>
          <p:nvPr/>
        </p:nvSpPr>
        <p:spPr bwMode="auto">
          <a:xfrm>
            <a:off x="268001" y="5736595"/>
            <a:ext cx="304115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u="sng" dirty="0">
                <a:ea typeface="Gill Sans" charset="0"/>
                <a:cs typeface="Gill Sans" charset="0"/>
              </a:rPr>
              <a:t>Turn and Talk:</a:t>
            </a:r>
          </a:p>
          <a:p>
            <a:r>
              <a:rPr lang="en-US" sz="1700" dirty="0">
                <a:ea typeface="Gill Sans" charset="0"/>
                <a:cs typeface="Gill Sans" charset="0"/>
              </a:rPr>
              <a:t>What resources and skills could </a:t>
            </a:r>
          </a:p>
          <a:p>
            <a:r>
              <a:rPr lang="en-US" sz="1700" dirty="0">
                <a:ea typeface="Gill Sans" charset="0"/>
                <a:cs typeface="Gill Sans" charset="0"/>
              </a:rPr>
              <a:t>nomads offer to agrarian peoples?</a:t>
            </a:r>
          </a:p>
        </p:txBody>
      </p:sp>
    </p:spTree>
    <p:extLst>
      <p:ext uri="{BB962C8B-B14F-4D97-AF65-F5344CB8AC3E}">
        <p14:creationId xmlns:p14="http://schemas.microsoft.com/office/powerpoint/2010/main" val="233673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lstStyle/>
          <a:p>
            <a:pPr eaLnBrk="1" hangingPunct="1"/>
            <a:r>
              <a:rPr lang="en-US"/>
              <a:t>Pastoral Nomads</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297" y="1171292"/>
            <a:ext cx="6849070" cy="456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 name="Rectangle 5"/>
          <p:cNvSpPr>
            <a:spLocks/>
          </p:cNvSpPr>
          <p:nvPr/>
        </p:nvSpPr>
        <p:spPr bwMode="auto">
          <a:xfrm>
            <a:off x="1232297" y="5943600"/>
            <a:ext cx="676870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1700" u="sng" dirty="0">
                <a:ea typeface="Gill Sans" charset="0"/>
                <a:cs typeface="Gill Sans" charset="0"/>
              </a:rPr>
              <a:t>Turn and Talk:</a:t>
            </a:r>
          </a:p>
          <a:p>
            <a:endParaRPr lang="en-US" sz="1700" u="sng" dirty="0">
              <a:ea typeface="Gill Sans" charset="0"/>
              <a:cs typeface="Gill Sans" charset="0"/>
            </a:endParaRPr>
          </a:p>
          <a:p>
            <a:r>
              <a:rPr lang="en-US" sz="1700" dirty="0">
                <a:ea typeface="Gill Sans" charset="0"/>
                <a:cs typeface="Gill Sans" charset="0"/>
              </a:rPr>
              <a:t>What resources and skills could nomads offer to agrarian peoples?</a:t>
            </a:r>
          </a:p>
        </p:txBody>
      </p:sp>
    </p:spTree>
    <p:extLst>
      <p:ext uri="{BB962C8B-B14F-4D97-AF65-F5344CB8AC3E}">
        <p14:creationId xmlns:p14="http://schemas.microsoft.com/office/powerpoint/2010/main" val="163649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34008" y="178594"/>
            <a:ext cx="7875984" cy="1714500"/>
          </a:xfrm>
        </p:spPr>
        <p:txBody>
          <a:bodyPr/>
          <a:lstStyle/>
          <a:p>
            <a:pPr eaLnBrk="1" hangingPunct="1"/>
            <a:r>
              <a:rPr lang="en-US" sz="5100"/>
              <a:t>Agrarians/Settled People</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 y="1526977"/>
            <a:ext cx="5746254" cy="37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84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863" y="2914427"/>
            <a:ext cx="4372198" cy="327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8437" name="Rectangle 4"/>
          <p:cNvSpPr>
            <a:spLocks/>
          </p:cNvSpPr>
          <p:nvPr/>
        </p:nvSpPr>
        <p:spPr bwMode="auto">
          <a:xfrm>
            <a:off x="239986" y="5414530"/>
            <a:ext cx="16998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Gill Sans" charset="0"/>
                <a:cs typeface="Gill Sans" charset="0"/>
              </a:rPr>
              <a:t>Yellow River--China</a:t>
            </a:r>
          </a:p>
        </p:txBody>
      </p:sp>
      <p:sp>
        <p:nvSpPr>
          <p:cNvPr id="18438" name="Rectangle 5"/>
          <p:cNvSpPr>
            <a:spLocks/>
          </p:cNvSpPr>
          <p:nvPr/>
        </p:nvSpPr>
        <p:spPr bwMode="auto">
          <a:xfrm>
            <a:off x="7769945" y="2530241"/>
            <a:ext cx="9210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Gill Sans" charset="0"/>
                <a:cs typeface="Gill Sans" charset="0"/>
              </a:rPr>
              <a:t>Nile Valley</a:t>
            </a:r>
          </a:p>
        </p:txBody>
      </p:sp>
      <p:sp>
        <p:nvSpPr>
          <p:cNvPr id="7" name="Rectangle 5"/>
          <p:cNvSpPr>
            <a:spLocks/>
          </p:cNvSpPr>
          <p:nvPr/>
        </p:nvSpPr>
        <p:spPr bwMode="auto">
          <a:xfrm>
            <a:off x="270004" y="5943600"/>
            <a:ext cx="460679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1700" u="sng" dirty="0">
                <a:ea typeface="Gill Sans" charset="0"/>
                <a:cs typeface="Gill Sans" charset="0"/>
              </a:rPr>
              <a:t>Turn and Talk:</a:t>
            </a:r>
          </a:p>
          <a:p>
            <a:r>
              <a:rPr lang="en-US" sz="1700" dirty="0">
                <a:ea typeface="Gill Sans" charset="0"/>
                <a:cs typeface="Gill Sans" charset="0"/>
              </a:rPr>
              <a:t>What resources and skills could  farmers  offer to pastoral nomads?</a:t>
            </a:r>
          </a:p>
        </p:txBody>
      </p:sp>
    </p:spTree>
    <p:extLst>
      <p:ext uri="{BB962C8B-B14F-4D97-AF65-F5344CB8AC3E}">
        <p14:creationId xmlns:p14="http://schemas.microsoft.com/office/powerpoint/2010/main" val="234384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915400" cy="2590800"/>
          </a:xfrm>
        </p:spPr>
        <p:txBody>
          <a:bodyPr>
            <a:normAutofit fontScale="90000"/>
          </a:bodyPr>
          <a:lstStyle/>
          <a:p>
            <a:r>
              <a:rPr lang="en-US" dirty="0">
                <a:solidFill>
                  <a:schemeClr val="accent6">
                    <a:lumMod val="50000"/>
                  </a:schemeClr>
                </a:solidFill>
                <a:latin typeface="Aharoni" pitchFamily="2" charset="-79"/>
                <a:cs typeface="Aharoni" pitchFamily="2" charset="-79"/>
              </a:rPr>
              <a:t>Driving questions… </a:t>
            </a:r>
            <a:br>
              <a:rPr lang="en-US" dirty="0">
                <a:solidFill>
                  <a:schemeClr val="accent6">
                    <a:lumMod val="50000"/>
                  </a:schemeClr>
                </a:solidFill>
                <a:latin typeface="Aharoni" pitchFamily="2" charset="-79"/>
                <a:cs typeface="Aharoni" pitchFamily="2" charset="-79"/>
              </a:rPr>
            </a:br>
            <a:br>
              <a:rPr lang="en-US" dirty="0">
                <a:solidFill>
                  <a:schemeClr val="accent6">
                    <a:lumMod val="50000"/>
                  </a:schemeClr>
                </a:solidFill>
                <a:latin typeface="Aharoni" pitchFamily="2" charset="-79"/>
                <a:cs typeface="Aharoni" pitchFamily="2" charset="-79"/>
              </a:rPr>
            </a:br>
            <a:r>
              <a:rPr lang="en-US" dirty="0">
                <a:solidFill>
                  <a:schemeClr val="accent6">
                    <a:lumMod val="50000"/>
                  </a:schemeClr>
                </a:solidFill>
                <a:latin typeface="Aharoni" pitchFamily="2" charset="-79"/>
                <a:cs typeface="Aharoni" pitchFamily="2" charset="-79"/>
              </a:rPr>
              <a:t>In Era 2, who was in conflict,</a:t>
            </a:r>
            <a:br>
              <a:rPr lang="en-US" dirty="0">
                <a:solidFill>
                  <a:schemeClr val="accent6">
                    <a:lumMod val="50000"/>
                  </a:schemeClr>
                </a:solidFill>
                <a:latin typeface="Aharoni" pitchFamily="2" charset="-79"/>
                <a:cs typeface="Aharoni" pitchFamily="2" charset="-79"/>
              </a:rPr>
            </a:br>
            <a:br>
              <a:rPr lang="en-US" dirty="0">
                <a:solidFill>
                  <a:schemeClr val="accent6">
                    <a:lumMod val="50000"/>
                  </a:schemeClr>
                </a:solidFill>
                <a:latin typeface="Aharoni" pitchFamily="2" charset="-79"/>
                <a:cs typeface="Aharoni" pitchFamily="2" charset="-79"/>
              </a:rPr>
            </a:br>
            <a:r>
              <a:rPr lang="en-US" dirty="0">
                <a:solidFill>
                  <a:schemeClr val="accent6">
                    <a:lumMod val="50000"/>
                  </a:schemeClr>
                </a:solidFill>
                <a:latin typeface="Aharoni" pitchFamily="2" charset="-79"/>
                <a:cs typeface="Aharoni" pitchFamily="2" charset="-79"/>
              </a:rPr>
              <a:t>who was cooperating,</a:t>
            </a:r>
            <a:br>
              <a:rPr lang="en-US" dirty="0">
                <a:solidFill>
                  <a:schemeClr val="accent6">
                    <a:lumMod val="50000"/>
                  </a:schemeClr>
                </a:solidFill>
                <a:latin typeface="Aharoni" pitchFamily="2" charset="-79"/>
                <a:cs typeface="Aharoni" pitchFamily="2" charset="-79"/>
              </a:rPr>
            </a:br>
            <a:br>
              <a:rPr lang="en-US" dirty="0">
                <a:solidFill>
                  <a:schemeClr val="accent6">
                    <a:lumMod val="50000"/>
                  </a:schemeClr>
                </a:solidFill>
                <a:latin typeface="Aharoni" pitchFamily="2" charset="-79"/>
                <a:cs typeface="Aharoni" pitchFamily="2" charset="-79"/>
              </a:rPr>
            </a:br>
            <a:r>
              <a:rPr lang="en-US" dirty="0">
                <a:solidFill>
                  <a:schemeClr val="accent6">
                    <a:lumMod val="50000"/>
                  </a:schemeClr>
                </a:solidFill>
                <a:latin typeface="Aharoni" pitchFamily="2" charset="-79"/>
                <a:cs typeface="Aharoni" pitchFamily="2" charset="-79"/>
              </a:rPr>
              <a:t>and why?</a:t>
            </a:r>
          </a:p>
        </p:txBody>
      </p:sp>
      <p:sp>
        <p:nvSpPr>
          <p:cNvPr id="3" name="Slide Number Placeholder 2"/>
          <p:cNvSpPr>
            <a:spLocks noGrp="1"/>
          </p:cNvSpPr>
          <p:nvPr>
            <p:ph type="sldNum" sz="quarter" idx="12"/>
          </p:nvPr>
        </p:nvSpPr>
        <p:spPr/>
        <p:txBody>
          <a:bodyPr/>
          <a:lstStyle/>
          <a:p>
            <a:fld id="{0C6CBBF2-B8E4-4D69-BE8A-3D0BA19CC3A1}"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3314798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16149" y="178594"/>
            <a:ext cx="7902773" cy="1714500"/>
          </a:xfrm>
        </p:spPr>
        <p:txBody>
          <a:bodyPr/>
          <a:lstStyle/>
          <a:p>
            <a:pPr eaLnBrk="1" hangingPunct="1"/>
            <a:r>
              <a:rPr lang="en-US" sz="5100"/>
              <a:t>Agrarians/Settled People</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69" y="1579439"/>
            <a:ext cx="5893594" cy="38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499" y="3101950"/>
            <a:ext cx="4114354" cy="308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9461" name="Rectangle 4"/>
          <p:cNvSpPr>
            <a:spLocks/>
          </p:cNvSpPr>
          <p:nvPr/>
        </p:nvSpPr>
        <p:spPr bwMode="auto">
          <a:xfrm>
            <a:off x="298029" y="5566335"/>
            <a:ext cx="10524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Gill Sans" charset="0"/>
                <a:cs typeface="Gill Sans" charset="0"/>
              </a:rPr>
              <a:t>Indus Valley</a:t>
            </a:r>
          </a:p>
        </p:txBody>
      </p:sp>
      <p:sp>
        <p:nvSpPr>
          <p:cNvPr id="19462" name="Rectangle 4"/>
          <p:cNvSpPr>
            <a:spLocks/>
          </p:cNvSpPr>
          <p:nvPr/>
        </p:nvSpPr>
        <p:spPr bwMode="auto">
          <a:xfrm>
            <a:off x="5655841" y="6247783"/>
            <a:ext cx="21648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Gill Sans" charset="0"/>
                <a:cs typeface="Gill Sans" charset="0"/>
              </a:rPr>
              <a:t>Using the yoke and plow</a:t>
            </a:r>
          </a:p>
        </p:txBody>
      </p:sp>
      <p:sp>
        <p:nvSpPr>
          <p:cNvPr id="7" name="Rectangle 5"/>
          <p:cNvSpPr>
            <a:spLocks/>
          </p:cNvSpPr>
          <p:nvPr/>
        </p:nvSpPr>
        <p:spPr bwMode="auto">
          <a:xfrm>
            <a:off x="270004" y="5943600"/>
            <a:ext cx="460679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1700" u="sng" dirty="0">
                <a:ea typeface="Gill Sans" charset="0"/>
                <a:cs typeface="Gill Sans" charset="0"/>
              </a:rPr>
              <a:t>Turn and Talk:</a:t>
            </a:r>
          </a:p>
          <a:p>
            <a:r>
              <a:rPr lang="en-US" sz="1700" dirty="0">
                <a:ea typeface="Gill Sans" charset="0"/>
                <a:cs typeface="Gill Sans" charset="0"/>
              </a:rPr>
              <a:t>What resources and skills could  farmers  offer to pastoral nomads?</a:t>
            </a:r>
          </a:p>
        </p:txBody>
      </p:sp>
    </p:spTree>
    <p:extLst>
      <p:ext uri="{BB962C8B-B14F-4D97-AF65-F5344CB8AC3E}">
        <p14:creationId xmlns:p14="http://schemas.microsoft.com/office/powerpoint/2010/main" val="345359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634008" y="178594"/>
            <a:ext cx="7867055" cy="1714500"/>
          </a:xfrm>
        </p:spPr>
        <p:txBody>
          <a:bodyPr/>
          <a:lstStyle/>
          <a:p>
            <a:pPr eaLnBrk="1" hangingPunct="1"/>
            <a:r>
              <a:rPr lang="en-US" sz="5100"/>
              <a:t>Agrarians/Settled People</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55" y="1799332"/>
            <a:ext cx="5098852" cy="293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872" y="1833935"/>
            <a:ext cx="3516064" cy="23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0485" name="Rectangle 4"/>
          <p:cNvSpPr>
            <a:spLocks/>
          </p:cNvSpPr>
          <p:nvPr/>
        </p:nvSpPr>
        <p:spPr bwMode="auto">
          <a:xfrm>
            <a:off x="280170" y="4923398"/>
            <a:ext cx="54351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Gill Sans" charset="0"/>
                <a:cs typeface="Gill Sans" charset="0"/>
              </a:rPr>
              <a:t>Weavers at work as represented in the Tomb of Nefer-ronpet,</a:t>
            </a:r>
          </a:p>
        </p:txBody>
      </p:sp>
      <p:sp>
        <p:nvSpPr>
          <p:cNvPr id="20486" name="Rectangle 5"/>
          <p:cNvSpPr>
            <a:spLocks/>
          </p:cNvSpPr>
          <p:nvPr/>
        </p:nvSpPr>
        <p:spPr bwMode="auto">
          <a:xfrm>
            <a:off x="6748612" y="4441195"/>
            <a:ext cx="603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700">
                <a:ea typeface="Gill Sans" charset="0"/>
                <a:cs typeface="Gill Sans" charset="0"/>
              </a:rPr>
              <a:t>Cotton</a:t>
            </a:r>
          </a:p>
        </p:txBody>
      </p:sp>
      <p:sp>
        <p:nvSpPr>
          <p:cNvPr id="7" name="Rectangle 5"/>
          <p:cNvSpPr>
            <a:spLocks/>
          </p:cNvSpPr>
          <p:nvPr/>
        </p:nvSpPr>
        <p:spPr bwMode="auto">
          <a:xfrm>
            <a:off x="270004" y="5943600"/>
            <a:ext cx="460679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1700" u="sng" dirty="0">
                <a:ea typeface="Gill Sans" charset="0"/>
                <a:cs typeface="Gill Sans" charset="0"/>
              </a:rPr>
              <a:t>Turn and Talk:</a:t>
            </a:r>
          </a:p>
          <a:p>
            <a:r>
              <a:rPr lang="en-US" sz="1700" dirty="0">
                <a:ea typeface="Gill Sans" charset="0"/>
                <a:cs typeface="Gill Sans" charset="0"/>
              </a:rPr>
              <a:t>What resources and skills could farmers  offer to pastoral nomads?</a:t>
            </a:r>
          </a:p>
        </p:txBody>
      </p:sp>
    </p:spTree>
    <p:extLst>
      <p:ext uri="{BB962C8B-B14F-4D97-AF65-F5344CB8AC3E}">
        <p14:creationId xmlns:p14="http://schemas.microsoft.com/office/powerpoint/2010/main" val="292629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89297" y="178594"/>
            <a:ext cx="8822531" cy="1884164"/>
          </a:xfrm>
        </p:spPr>
        <p:txBody>
          <a:bodyPr/>
          <a:lstStyle/>
          <a:p>
            <a:pPr eaLnBrk="1" hangingPunct="1"/>
            <a:r>
              <a:rPr lang="en-US" sz="5100"/>
              <a:t>Pastoral Nomads &amp; Agrarians</a:t>
            </a:r>
          </a:p>
        </p:txBody>
      </p:sp>
      <p:sp>
        <p:nvSpPr>
          <p:cNvPr id="21507" name="Rectangle 2"/>
          <p:cNvSpPr>
            <a:spLocks/>
          </p:cNvSpPr>
          <p:nvPr/>
        </p:nvSpPr>
        <p:spPr bwMode="auto">
          <a:xfrm>
            <a:off x="251148" y="3107531"/>
            <a:ext cx="8518922" cy="212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spcBef>
                <a:spcPts val="1266"/>
              </a:spcBef>
            </a:pPr>
            <a:r>
              <a:rPr lang="en-US" sz="2000" dirty="0">
                <a:latin typeface="Verdana" charset="0"/>
                <a:ea typeface="Verdana" charset="0"/>
                <a:cs typeface="Verdana" charset="0"/>
                <a:sym typeface="Verdana" charset="0"/>
              </a:rPr>
              <a:t>“Pastoral communities usually followed regular migratory routes from pasture to pasture as the seasons changed. When families were on the move, they lived in hide tents or other movable dwellings, and their belongings had to be limited to what they could carry along. </a:t>
            </a:r>
          </a:p>
          <a:p>
            <a:pPr>
              <a:spcBef>
                <a:spcPts val="1266"/>
              </a:spcBef>
            </a:pPr>
            <a:r>
              <a:rPr lang="en-US" sz="2000" dirty="0">
                <a:latin typeface="Verdana" charset="0"/>
                <a:ea typeface="Verdana" charset="0"/>
                <a:cs typeface="Verdana" charset="0"/>
                <a:sym typeface="Verdana" charset="0"/>
              </a:rPr>
              <a:t>This does not mean that they wished to cut themselves off from farming societies or cities. </a:t>
            </a:r>
          </a:p>
          <a:p>
            <a:pPr>
              <a:spcBef>
                <a:spcPts val="1266"/>
              </a:spcBef>
            </a:pPr>
            <a:r>
              <a:rPr lang="en-US" sz="2000" dirty="0">
                <a:latin typeface="Verdana" charset="0"/>
                <a:ea typeface="Verdana" charset="0"/>
                <a:cs typeface="Verdana" charset="0"/>
                <a:sym typeface="Verdana" charset="0"/>
              </a:rPr>
              <a:t>Rather, pastoralists eagerly purchased farm produce or manufactures in exchange for their hides, wool, dairy products, and sometimes their services as soldiers and bodyguards. The ecological borders between pastoral societies and town-building populations were usually scenes of lively trade.”</a:t>
            </a:r>
          </a:p>
          <a:p>
            <a:pPr>
              <a:spcBef>
                <a:spcPts val="1266"/>
              </a:spcBef>
            </a:pPr>
            <a:r>
              <a:rPr lang="en-US" sz="1300" u="sng" dirty="0">
                <a:latin typeface="Verdana" charset="0"/>
                <a:ea typeface="Verdana" charset="0"/>
                <a:cs typeface="Verdana" charset="0"/>
                <a:sym typeface="Verdana" charset="0"/>
                <a:hlinkClick r:id="rId2"/>
              </a:rPr>
              <a:t>http://worldhistoryforusall.sdsu.edu/eras/era3.php</a:t>
            </a:r>
            <a:endParaRPr lang="en-US" sz="1300" u="sng" dirty="0">
              <a:latin typeface="Verdana" charset="0"/>
              <a:ea typeface="Verdana" charset="0"/>
              <a:cs typeface="Verdana" charset="0"/>
              <a:sym typeface="Verdana" charset="0"/>
            </a:endParaRPr>
          </a:p>
        </p:txBody>
      </p:sp>
    </p:spTree>
    <p:extLst>
      <p:ext uri="{BB962C8B-B14F-4D97-AF65-F5344CB8AC3E}">
        <p14:creationId xmlns:p14="http://schemas.microsoft.com/office/powerpoint/2010/main" val="161367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339328" y="138410"/>
            <a:ext cx="8733234" cy="1884164"/>
          </a:xfrm>
        </p:spPr>
        <p:txBody>
          <a:bodyPr/>
          <a:lstStyle/>
          <a:p>
            <a:pPr eaLnBrk="1" hangingPunct="1"/>
            <a:r>
              <a:rPr lang="en-US" sz="5100"/>
              <a:t>Pastoral Nomads &amp; Agrarians</a:t>
            </a:r>
          </a:p>
        </p:txBody>
      </p:sp>
      <p:sp>
        <p:nvSpPr>
          <p:cNvPr id="22531" name="Rectangle 2"/>
          <p:cNvSpPr>
            <a:spLocks/>
          </p:cNvSpPr>
          <p:nvPr/>
        </p:nvSpPr>
        <p:spPr bwMode="auto">
          <a:xfrm>
            <a:off x="339328" y="2678906"/>
            <a:ext cx="851892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000" dirty="0">
                <a:latin typeface="Times" charset="0"/>
                <a:cs typeface="Times" charset="0"/>
                <a:sym typeface="Times" charset="0"/>
              </a:rPr>
              <a:t>Nomads depended for subsistence on the meat and milk of their flocks, but they still needed some agricultural products, such as grain. As a result, pastoral nomadic societies have never been completely independent of farming societies. They have always had to trade, yet in most exchanges they were at a commercial disadvantage.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2000" dirty="0">
              <a:latin typeface="Times" charset="0"/>
              <a:cs typeface="Times" charset="0"/>
              <a:sym typeface="Times"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000" dirty="0">
                <a:latin typeface="Times" charset="0"/>
                <a:cs typeface="Times" charset="0"/>
                <a:sym typeface="Times" charset="0"/>
              </a:rPr>
              <a:t>Nomadism made it impossible to accumulate large surpluses of anything except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000" dirty="0">
                <a:latin typeface="Times" charset="0"/>
                <a:cs typeface="Times" charset="0"/>
                <a:sym typeface="Times" charset="0"/>
              </a:rPr>
              <a:t>live- stock. Pastoral nomads usually needed the grains and the luxury products of agricultural societies more than farmers needed surplus livestock. This unbalanced relationship explains many of the conflicts between farmers and nomads in the borderlands between Inner and Outer Eurasia.</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latin typeface="Times" charset="0"/>
              <a:cs typeface="Times" charset="0"/>
              <a:sym typeface="Times"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Times" charset="0"/>
                <a:cs typeface="Times" charset="0"/>
                <a:sym typeface="Times" charset="0"/>
              </a:rPr>
              <a:t>p. 195, David Christian, </a:t>
            </a:r>
            <a:r>
              <a:rPr lang="en-US" sz="1300" i="1" dirty="0">
                <a:latin typeface="Times" charset="0"/>
                <a:cs typeface="Times" charset="0"/>
                <a:sym typeface="Times" charset="0"/>
              </a:rPr>
              <a:t>“</a:t>
            </a:r>
            <a:r>
              <a:rPr lang="en-US" sz="1300" dirty="0">
                <a:latin typeface="Times" charset="0"/>
                <a:cs typeface="Times" charset="0"/>
                <a:sym typeface="Times" charset="0"/>
              </a:rPr>
              <a:t>Inner Eurasia as a Unit of World History,” </a:t>
            </a:r>
            <a:r>
              <a:rPr lang="en-US" sz="1300" i="1" dirty="0">
                <a:latin typeface="Times" charset="0"/>
                <a:cs typeface="Times" charset="0"/>
                <a:sym typeface="Times" charset="0"/>
              </a:rPr>
              <a:t>Journal of World History</a:t>
            </a:r>
            <a:r>
              <a:rPr lang="en-US" sz="1300" dirty="0">
                <a:latin typeface="Times" charset="0"/>
                <a:cs typeface="Times" charset="0"/>
                <a:sym typeface="Times" charset="0"/>
              </a:rPr>
              <a:t>, vol. 5, no. 2 (1994).</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Times" charset="0"/>
                <a:cs typeface="Times" charset="0"/>
                <a:sym typeface="Times" charset="0"/>
              </a:rPr>
              <a:t>http://www.uhpress.hawaii.edu/journals/jwh/jwh052p173.pdf</a:t>
            </a:r>
          </a:p>
        </p:txBody>
      </p:sp>
      <p:sp>
        <p:nvSpPr>
          <p:cNvPr id="2" name="TextBox 1"/>
          <p:cNvSpPr txBox="1"/>
          <p:nvPr/>
        </p:nvSpPr>
        <p:spPr>
          <a:xfrm>
            <a:off x="533400" y="5867400"/>
            <a:ext cx="8195072" cy="646331"/>
          </a:xfrm>
          <a:prstGeom prst="rect">
            <a:avLst/>
          </a:prstGeom>
          <a:noFill/>
        </p:spPr>
        <p:txBody>
          <a:bodyPr wrap="square" rtlCol="0">
            <a:spAutoFit/>
          </a:bodyPr>
          <a:lstStyle/>
          <a:p>
            <a:pPr algn="ctr"/>
            <a:r>
              <a:rPr lang="en-US" b="1" i="1" dirty="0"/>
              <a:t>How do these ideas match up to your Turn and Talk ideas after seeing the pictures?  Think for a moment and then be ready to share with the class.</a:t>
            </a:r>
          </a:p>
        </p:txBody>
      </p:sp>
    </p:spTree>
    <p:extLst>
      <p:ext uri="{BB962C8B-B14F-4D97-AF65-F5344CB8AC3E}">
        <p14:creationId xmlns:p14="http://schemas.microsoft.com/office/powerpoint/2010/main" val="401579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66423" y="-381000"/>
            <a:ext cx="8786813" cy="2982516"/>
          </a:xfrm>
        </p:spPr>
        <p:txBody>
          <a:bodyPr/>
          <a:lstStyle/>
          <a:p>
            <a:pPr eaLnBrk="1" hangingPunct="1"/>
            <a:r>
              <a:rPr lang="en-US" sz="5100" dirty="0"/>
              <a:t>Case study: How conflict can lead to cooperation</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5" y="2214112"/>
            <a:ext cx="8969565" cy="419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975645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normAutofit fontScale="90000"/>
          </a:bodyPr>
          <a:lstStyle/>
          <a:p>
            <a:r>
              <a:rPr lang="en-US" dirty="0">
                <a:solidFill>
                  <a:schemeClr val="accent6">
                    <a:lumMod val="50000"/>
                  </a:schemeClr>
                </a:solidFill>
              </a:rPr>
              <a:t>Processing patterns of interaction – </a:t>
            </a:r>
            <a:br>
              <a:rPr lang="en-US" dirty="0">
                <a:solidFill>
                  <a:schemeClr val="accent6">
                    <a:lumMod val="50000"/>
                  </a:schemeClr>
                </a:solidFill>
              </a:rPr>
            </a:br>
            <a:r>
              <a:rPr lang="en-US" dirty="0">
                <a:solidFill>
                  <a:schemeClr val="accent6">
                    <a:lumMod val="50000"/>
                  </a:schemeClr>
                </a:solidFill>
              </a:rPr>
              <a:t> </a:t>
            </a:r>
            <a:br>
              <a:rPr lang="en-US" dirty="0">
                <a:solidFill>
                  <a:schemeClr val="accent6">
                    <a:lumMod val="50000"/>
                  </a:schemeClr>
                </a:solidFill>
              </a:rPr>
            </a:br>
            <a:r>
              <a:rPr lang="en-US" dirty="0">
                <a:solidFill>
                  <a:schemeClr val="accent6">
                    <a:lumMod val="50000"/>
                  </a:schemeClr>
                </a:solidFill>
              </a:rPr>
              <a:t>Exit Slip:</a:t>
            </a:r>
          </a:p>
        </p:txBody>
      </p:sp>
      <p:sp>
        <p:nvSpPr>
          <p:cNvPr id="5" name="Content Placeholder 4"/>
          <p:cNvSpPr>
            <a:spLocks noGrp="1"/>
          </p:cNvSpPr>
          <p:nvPr>
            <p:ph idx="1"/>
          </p:nvPr>
        </p:nvSpPr>
        <p:spPr>
          <a:xfrm>
            <a:off x="457200" y="2590800"/>
            <a:ext cx="8229600" cy="3535363"/>
          </a:xfrm>
        </p:spPr>
        <p:txBody>
          <a:bodyPr>
            <a:normAutofit/>
          </a:bodyPr>
          <a:lstStyle/>
          <a:p>
            <a:pPr marL="857250" lvl="1" indent="-457200"/>
            <a:r>
              <a:rPr lang="en-US" dirty="0">
                <a:solidFill>
                  <a:schemeClr val="accent6">
                    <a:lumMod val="50000"/>
                  </a:schemeClr>
                </a:solidFill>
              </a:rPr>
              <a:t>What were the larger patterns of interaction you saw?  </a:t>
            </a:r>
          </a:p>
          <a:p>
            <a:pPr marL="857250" lvl="1" indent="-457200"/>
            <a:endParaRPr lang="en-US" dirty="0">
              <a:solidFill>
                <a:schemeClr val="accent6">
                  <a:lumMod val="50000"/>
                </a:schemeClr>
              </a:solidFill>
            </a:endParaRPr>
          </a:p>
          <a:p>
            <a:pPr marL="857250" lvl="1" indent="-457200"/>
            <a:r>
              <a:rPr lang="en-US" dirty="0">
                <a:solidFill>
                  <a:schemeClr val="accent6">
                    <a:lumMod val="50000"/>
                  </a:schemeClr>
                </a:solidFill>
              </a:rPr>
              <a:t>Why do you think different groups had conflict sometimes and cooperated at other times?</a:t>
            </a:r>
          </a:p>
          <a:p>
            <a:pPr marL="400050" lvl="1" indent="0">
              <a:buNone/>
            </a:pPr>
            <a:endParaRPr lang="en-US"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0C6CBBF2-B8E4-4D69-BE8A-3D0BA19CC3A1}" type="slidenum">
              <a:rPr lang="en-US" smtClean="0"/>
              <a:t>25</a:t>
            </a:fld>
            <a:endParaRPr lang="en-US" dirty="0"/>
          </a:p>
        </p:txBody>
      </p:sp>
    </p:spTree>
    <p:extLst>
      <p:ext uri="{BB962C8B-B14F-4D97-AF65-F5344CB8AC3E}">
        <p14:creationId xmlns:p14="http://schemas.microsoft.com/office/powerpoint/2010/main" val="241746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4" name="Slide Number Placeholder 3"/>
          <p:cNvSpPr>
            <a:spLocks noGrp="1"/>
          </p:cNvSpPr>
          <p:nvPr>
            <p:ph type="sldNum" sz="quarter" idx="12"/>
          </p:nvPr>
        </p:nvSpPr>
        <p:spPr/>
        <p:txBody>
          <a:bodyPr/>
          <a:lstStyle/>
          <a:p>
            <a:fld id="{0C6CBBF2-B8E4-4D69-BE8A-3D0BA19CC3A1}" type="slidenum">
              <a:rPr lang="en-US" smtClean="0"/>
              <a:t>3</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21771"/>
            <a:ext cx="8882743" cy="684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66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2100186"/>
            <a:ext cx="8991600" cy="278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chemeClr val="accent6">
                    <a:lumMod val="50000"/>
                  </a:schemeClr>
                </a:solidFill>
              </a:rPr>
              <a:t>Focusing in on Kingdoms…</a:t>
            </a:r>
          </a:p>
        </p:txBody>
      </p:sp>
      <p:sp>
        <p:nvSpPr>
          <p:cNvPr id="3" name="Slide Number Placeholder 2"/>
          <p:cNvSpPr>
            <a:spLocks noGrp="1"/>
          </p:cNvSpPr>
          <p:nvPr>
            <p:ph type="sldNum" sz="quarter" idx="12"/>
          </p:nvPr>
        </p:nvSpPr>
        <p:spPr/>
        <p:txBody>
          <a:bodyPr/>
          <a:lstStyle/>
          <a:p>
            <a:fld id="{0C6CBBF2-B8E4-4D69-BE8A-3D0BA19CC3A1}" type="slidenum">
              <a:rPr lang="en-US" b="1" smtClean="0">
                <a:solidFill>
                  <a:schemeClr val="tx1"/>
                </a:solidFill>
              </a:rPr>
              <a:t>4</a:t>
            </a:fld>
            <a:endParaRPr lang="en-US" b="1" dirty="0">
              <a:solidFill>
                <a:schemeClr val="tx1"/>
              </a:solidFill>
            </a:endParaRPr>
          </a:p>
        </p:txBody>
      </p:sp>
      <p:sp>
        <p:nvSpPr>
          <p:cNvPr id="5" name="Oval 4"/>
          <p:cNvSpPr/>
          <p:nvPr/>
        </p:nvSpPr>
        <p:spPr>
          <a:xfrm>
            <a:off x="2209800" y="2209800"/>
            <a:ext cx="2667000" cy="22860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66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qed.princeton.edu/images/7/78/Ancient_Civilizations_of_the_Old_World_3500_to_after_600_B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14597"/>
            <a:ext cx="8584498" cy="62862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399" y="6400800"/>
            <a:ext cx="8000999" cy="276999"/>
          </a:xfrm>
          <a:prstGeom prst="rect">
            <a:avLst/>
          </a:prstGeom>
        </p:spPr>
        <p:txBody>
          <a:bodyPr wrap="square">
            <a:spAutoFit/>
          </a:bodyPr>
          <a:lstStyle/>
          <a:p>
            <a:r>
              <a:rPr lang="en-US" sz="1200" dirty="0"/>
              <a:t>http://qed.princeton.edu/getfile.php?f=Ancient_Civilizations_of_the_Old_World_3500_to_after_600_BCE.jpg</a:t>
            </a:r>
          </a:p>
        </p:txBody>
      </p:sp>
      <p:sp>
        <p:nvSpPr>
          <p:cNvPr id="4" name="Slide Number Placeholder 3"/>
          <p:cNvSpPr>
            <a:spLocks noGrp="1"/>
          </p:cNvSpPr>
          <p:nvPr>
            <p:ph type="sldNum" sz="quarter" idx="12"/>
          </p:nvPr>
        </p:nvSpPr>
        <p:spPr/>
        <p:txBody>
          <a:bodyPr/>
          <a:lstStyle/>
          <a:p>
            <a:fld id="{0C6CBBF2-B8E4-4D69-BE8A-3D0BA19CC3A1}" type="slidenum">
              <a:rPr lang="en-US" b="1" smtClean="0">
                <a:solidFill>
                  <a:schemeClr val="tx1"/>
                </a:solidFill>
              </a:rPr>
              <a:t>5</a:t>
            </a:fld>
            <a:endParaRPr lang="en-US" b="1" dirty="0">
              <a:solidFill>
                <a:schemeClr val="tx1"/>
              </a:solidFill>
            </a:endParaRPr>
          </a:p>
        </p:txBody>
      </p:sp>
    </p:spTree>
    <p:extLst>
      <p:ext uri="{BB962C8B-B14F-4D97-AF65-F5344CB8AC3E}">
        <p14:creationId xmlns:p14="http://schemas.microsoft.com/office/powerpoint/2010/main" val="126150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qed.princeton.edu/images/7/78/Ancient_Civilizations_of_the_Old_World_3500_to_after_600_BC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00" r="1200"/>
          <a:stretch>
            <a:fillRect/>
          </a:stretch>
        </p:blipFill>
        <p:spPr bwMode="auto">
          <a:xfrm>
            <a:off x="1143000" y="0"/>
            <a:ext cx="6477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type="body" sz="half" idx="2"/>
          </p:nvPr>
        </p:nvSpPr>
        <p:spPr>
          <a:xfrm>
            <a:off x="0" y="4648200"/>
            <a:ext cx="9144000" cy="2438400"/>
          </a:xfrm>
        </p:spPr>
        <p:txBody>
          <a:bodyPr>
            <a:normAutofit/>
          </a:bodyPr>
          <a:lstStyle/>
          <a:p>
            <a:pPr marL="800100" lvl="1" indent="-342900">
              <a:buFont typeface="Arial" pitchFamily="34" charset="0"/>
              <a:buChar char="•"/>
            </a:pPr>
            <a:r>
              <a:rPr lang="en-US" sz="1700" dirty="0">
                <a:latin typeface="Arial" pitchFamily="34" charset="0"/>
                <a:cs typeface="Arial" pitchFamily="34" charset="0"/>
              </a:rPr>
              <a:t>The Shang dynasty in China. </a:t>
            </a:r>
          </a:p>
          <a:p>
            <a:pPr marL="800100" lvl="1" indent="-342900">
              <a:buFont typeface="Arial" pitchFamily="34" charset="0"/>
              <a:buChar char="•"/>
            </a:pPr>
            <a:r>
              <a:rPr lang="en-US" sz="1700" dirty="0">
                <a:latin typeface="Arial" pitchFamily="34" charset="0"/>
                <a:cs typeface="Arial" pitchFamily="34" charset="0"/>
              </a:rPr>
              <a:t>Small kingdoms in the Indus and Ganges valleys of northern India.</a:t>
            </a:r>
          </a:p>
          <a:p>
            <a:pPr marL="800100" lvl="1" indent="-342900">
              <a:buFont typeface="Arial" pitchFamily="34" charset="0"/>
              <a:buChar char="•"/>
            </a:pPr>
            <a:r>
              <a:rPr lang="en-US" sz="1700" dirty="0">
                <a:latin typeface="Arial" pitchFamily="34" charset="0"/>
                <a:cs typeface="Arial" pitchFamily="34" charset="0"/>
              </a:rPr>
              <a:t>The Akkad, Babylonian, </a:t>
            </a:r>
            <a:r>
              <a:rPr lang="en-US" sz="1700" dirty="0" err="1">
                <a:latin typeface="Arial" pitchFamily="34" charset="0"/>
                <a:cs typeface="Arial" pitchFamily="34" charset="0"/>
              </a:rPr>
              <a:t>Kassite</a:t>
            </a:r>
            <a:r>
              <a:rPr lang="en-US" sz="1700" dirty="0">
                <a:latin typeface="Arial" pitchFamily="34" charset="0"/>
                <a:cs typeface="Arial" pitchFamily="34" charset="0"/>
              </a:rPr>
              <a:t>, and Mitanni kingdoms in Mesopotamia  (present day Iraq). </a:t>
            </a:r>
          </a:p>
          <a:p>
            <a:pPr marL="800100" lvl="1" indent="-342900">
              <a:buFont typeface="Arial" pitchFamily="34" charset="0"/>
              <a:buChar char="•"/>
            </a:pPr>
            <a:r>
              <a:rPr lang="en-US" sz="1700" dirty="0">
                <a:latin typeface="Arial" pitchFamily="34" charset="0"/>
                <a:cs typeface="Arial" pitchFamily="34" charset="0"/>
              </a:rPr>
              <a:t>The Greek Mycenaean city-states in the Aegean Sea basin.</a:t>
            </a:r>
          </a:p>
          <a:p>
            <a:pPr marL="800100" lvl="1" indent="-342900">
              <a:buFont typeface="Arial" pitchFamily="34" charset="0"/>
              <a:buChar char="•"/>
            </a:pPr>
            <a:r>
              <a:rPr lang="en-US" sz="1700" dirty="0">
                <a:latin typeface="Arial" pitchFamily="34" charset="0"/>
                <a:cs typeface="Arial" pitchFamily="34" charset="0"/>
              </a:rPr>
              <a:t>The Hyksos conquest of Egypt and the later replacement of the Hyksos by the Egyptian New Kingdom.</a:t>
            </a:r>
          </a:p>
          <a:p>
            <a:endParaRPr lang="en-US" dirty="0"/>
          </a:p>
        </p:txBody>
      </p:sp>
      <p:sp>
        <p:nvSpPr>
          <p:cNvPr id="4" name="Slide Number Placeholder 3"/>
          <p:cNvSpPr>
            <a:spLocks noGrp="1"/>
          </p:cNvSpPr>
          <p:nvPr>
            <p:ph type="sldNum" sz="quarter" idx="12"/>
          </p:nvPr>
        </p:nvSpPr>
        <p:spPr/>
        <p:txBody>
          <a:bodyPr/>
          <a:lstStyle/>
          <a:p>
            <a:fld id="{0C6CBBF2-B8E4-4D69-BE8A-3D0BA19CC3A1}" type="slidenum">
              <a:rPr lang="en-US" b="1" smtClean="0">
                <a:solidFill>
                  <a:schemeClr val="tx1"/>
                </a:solidFill>
              </a:rPr>
              <a:t>6</a:t>
            </a:fld>
            <a:endParaRPr lang="en-US" b="1" dirty="0">
              <a:solidFill>
                <a:schemeClr val="tx1"/>
              </a:solidFill>
            </a:endParaRPr>
          </a:p>
        </p:txBody>
      </p:sp>
    </p:spTree>
    <p:extLst>
      <p:ext uri="{BB962C8B-B14F-4D97-AF65-F5344CB8AC3E}">
        <p14:creationId xmlns:p14="http://schemas.microsoft.com/office/powerpoint/2010/main" val="211026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28600"/>
            <a:ext cx="8610600" cy="6553200"/>
          </a:xfrm>
        </p:spPr>
        <p:txBody>
          <a:bodyPr>
            <a:normAutofit fontScale="85000" lnSpcReduction="10000"/>
          </a:bodyPr>
          <a:lstStyle/>
          <a:p>
            <a:pPr marL="0" indent="0">
              <a:buNone/>
            </a:pPr>
            <a:r>
              <a:rPr lang="en-US" dirty="0">
                <a:solidFill>
                  <a:schemeClr val="accent6">
                    <a:lumMod val="50000"/>
                  </a:schemeClr>
                </a:solidFill>
              </a:rPr>
              <a:t>Kingdoms of this period had these in common:</a:t>
            </a:r>
          </a:p>
          <a:p>
            <a:pPr marL="0" indent="0">
              <a:buNone/>
            </a:pPr>
            <a:endParaRPr lang="en-US" sz="900" dirty="0">
              <a:solidFill>
                <a:schemeClr val="accent6">
                  <a:lumMod val="50000"/>
                </a:schemeClr>
              </a:solidFill>
            </a:endParaRPr>
          </a:p>
          <a:p>
            <a:pPr lvl="2"/>
            <a:r>
              <a:rPr lang="en-US" sz="2800" dirty="0">
                <a:solidFill>
                  <a:schemeClr val="accent6">
                    <a:lumMod val="50000"/>
                  </a:schemeClr>
                </a:solidFill>
              </a:rPr>
              <a:t>A monarch (a single, powerful leader) </a:t>
            </a:r>
          </a:p>
          <a:p>
            <a:pPr lvl="3"/>
            <a:r>
              <a:rPr lang="en-US" dirty="0">
                <a:solidFill>
                  <a:schemeClr val="accent6">
                    <a:lumMod val="50000"/>
                  </a:schemeClr>
                </a:solidFill>
              </a:rPr>
              <a:t>Central control</a:t>
            </a:r>
          </a:p>
          <a:p>
            <a:pPr lvl="3"/>
            <a:r>
              <a:rPr lang="en-US" dirty="0">
                <a:solidFill>
                  <a:schemeClr val="accent6">
                    <a:lumMod val="50000"/>
                  </a:schemeClr>
                </a:solidFill>
              </a:rPr>
              <a:t>Power through force and military leadership</a:t>
            </a:r>
          </a:p>
          <a:p>
            <a:pPr marL="914400" lvl="2" indent="0">
              <a:buNone/>
            </a:pPr>
            <a:endParaRPr lang="en-US" sz="1400" dirty="0">
              <a:solidFill>
                <a:schemeClr val="accent6">
                  <a:lumMod val="50000"/>
                </a:schemeClr>
              </a:solidFill>
            </a:endParaRPr>
          </a:p>
          <a:p>
            <a:pPr lvl="2"/>
            <a:r>
              <a:rPr lang="en-US" sz="2800" dirty="0">
                <a:solidFill>
                  <a:schemeClr val="accent6">
                    <a:lumMod val="50000"/>
                  </a:schemeClr>
                </a:solidFill>
              </a:rPr>
              <a:t>Social hierarchy</a:t>
            </a:r>
          </a:p>
          <a:p>
            <a:pPr lvl="3"/>
            <a:r>
              <a:rPr lang="en-US" dirty="0">
                <a:solidFill>
                  <a:schemeClr val="accent6">
                    <a:lumMod val="50000"/>
                  </a:schemeClr>
                </a:solidFill>
              </a:rPr>
              <a:t>Rigid (not easy to move up in)</a:t>
            </a:r>
          </a:p>
          <a:p>
            <a:pPr lvl="3"/>
            <a:r>
              <a:rPr lang="en-US" dirty="0">
                <a:solidFill>
                  <a:schemeClr val="accent6">
                    <a:lumMod val="50000"/>
                  </a:schemeClr>
                </a:solidFill>
              </a:rPr>
              <a:t>Military leaders and elites at the top</a:t>
            </a:r>
          </a:p>
          <a:p>
            <a:pPr lvl="3"/>
            <a:r>
              <a:rPr lang="en-US" dirty="0">
                <a:solidFill>
                  <a:schemeClr val="accent6">
                    <a:lumMod val="50000"/>
                  </a:schemeClr>
                </a:solidFill>
              </a:rPr>
              <a:t>Religious leaders (priests) also at the top and powerful</a:t>
            </a:r>
          </a:p>
          <a:p>
            <a:pPr lvl="3"/>
            <a:r>
              <a:rPr lang="en-US" dirty="0">
                <a:solidFill>
                  <a:schemeClr val="accent6">
                    <a:lumMod val="50000"/>
                  </a:schemeClr>
                </a:solidFill>
              </a:rPr>
              <a:t>Workers and slaves at the bottom</a:t>
            </a:r>
          </a:p>
          <a:p>
            <a:pPr marL="914400" lvl="2" indent="0">
              <a:buNone/>
            </a:pPr>
            <a:endParaRPr lang="en-US" sz="1400" dirty="0">
              <a:solidFill>
                <a:schemeClr val="accent6">
                  <a:lumMod val="50000"/>
                </a:schemeClr>
              </a:solidFill>
            </a:endParaRPr>
          </a:p>
          <a:p>
            <a:pPr lvl="2"/>
            <a:r>
              <a:rPr lang="en-US" sz="2800" dirty="0">
                <a:solidFill>
                  <a:schemeClr val="accent6">
                    <a:lumMod val="50000"/>
                  </a:schemeClr>
                </a:solidFill>
              </a:rPr>
              <a:t>Conflict with nomadic groups, especially in border areas</a:t>
            </a:r>
          </a:p>
          <a:p>
            <a:pPr marL="914400" lvl="2" indent="0">
              <a:buNone/>
            </a:pPr>
            <a:endParaRPr lang="en-US" sz="1400" dirty="0">
              <a:solidFill>
                <a:schemeClr val="accent6">
                  <a:lumMod val="50000"/>
                </a:schemeClr>
              </a:solidFill>
            </a:endParaRPr>
          </a:p>
          <a:p>
            <a:pPr lvl="2"/>
            <a:r>
              <a:rPr lang="en-US" sz="3100" dirty="0">
                <a:solidFill>
                  <a:schemeClr val="accent6">
                    <a:lumMod val="50000"/>
                  </a:schemeClr>
                </a:solidFill>
              </a:rPr>
              <a:t>Growth of large cities as centers of power</a:t>
            </a:r>
          </a:p>
          <a:p>
            <a:pPr lvl="2"/>
            <a:endParaRPr lang="en-US" dirty="0">
              <a:solidFill>
                <a:schemeClr val="accent6">
                  <a:lumMod val="50000"/>
                </a:schemeClr>
              </a:solidFill>
            </a:endParaRPr>
          </a:p>
          <a:p>
            <a:pPr marL="457200" lvl="1" indent="0">
              <a:buNone/>
            </a:pPr>
            <a:r>
              <a:rPr lang="en-US" b="1" u="sng" dirty="0">
                <a:solidFill>
                  <a:schemeClr val="accent6">
                    <a:lumMod val="50000"/>
                  </a:schemeClr>
                </a:solidFill>
              </a:rPr>
              <a:t>Turn and Talk</a:t>
            </a:r>
            <a:r>
              <a:rPr lang="en-US" b="1" dirty="0">
                <a:solidFill>
                  <a:schemeClr val="accent6">
                    <a:lumMod val="50000"/>
                  </a:schemeClr>
                </a:solidFill>
              </a:rPr>
              <a:t>:  </a:t>
            </a:r>
            <a:r>
              <a:rPr lang="en-US" dirty="0">
                <a:solidFill>
                  <a:schemeClr val="accent6">
                    <a:lumMod val="50000"/>
                  </a:schemeClr>
                </a:solidFill>
              </a:rPr>
              <a:t>Even though people had different cultures (language, religions, etc.) in these kingdoms, these kingdoms all shared these features.  How do you think this happened?  Why did early civilizations get organized this same way?</a:t>
            </a:r>
          </a:p>
          <a:p>
            <a:endParaRPr lang="en-US" dirty="0"/>
          </a:p>
        </p:txBody>
      </p:sp>
      <p:sp>
        <p:nvSpPr>
          <p:cNvPr id="2" name="Slide Number Placeholder 1"/>
          <p:cNvSpPr>
            <a:spLocks noGrp="1"/>
          </p:cNvSpPr>
          <p:nvPr>
            <p:ph type="sldNum" sz="quarter" idx="12"/>
          </p:nvPr>
        </p:nvSpPr>
        <p:spPr/>
        <p:txBody>
          <a:bodyPr/>
          <a:lstStyle/>
          <a:p>
            <a:fld id="{0C6CBBF2-B8E4-4D69-BE8A-3D0BA19CC3A1}" type="slidenum">
              <a:rPr lang="en-US" b="1" smtClean="0">
                <a:solidFill>
                  <a:schemeClr val="tx1"/>
                </a:solidFill>
              </a:rPr>
              <a:t>7</a:t>
            </a:fld>
            <a:endParaRPr lang="en-US" b="1" dirty="0">
              <a:solidFill>
                <a:schemeClr val="tx1"/>
              </a:solidFill>
            </a:endParaRPr>
          </a:p>
        </p:txBody>
      </p:sp>
    </p:spTree>
    <p:extLst>
      <p:ext uri="{BB962C8B-B14F-4D97-AF65-F5344CB8AC3E}">
        <p14:creationId xmlns:p14="http://schemas.microsoft.com/office/powerpoint/2010/main" val="425102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3044"/>
            <a:ext cx="9144000" cy="282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a:solidFill>
                  <a:schemeClr val="accent6">
                    <a:lumMod val="50000"/>
                  </a:schemeClr>
                </a:solidFill>
              </a:rPr>
              <a:t>Focusing in on population:</a:t>
            </a:r>
          </a:p>
        </p:txBody>
      </p:sp>
      <p:sp>
        <p:nvSpPr>
          <p:cNvPr id="4" name="Slide Number Placeholder 3"/>
          <p:cNvSpPr>
            <a:spLocks noGrp="1"/>
          </p:cNvSpPr>
          <p:nvPr>
            <p:ph type="sldNum" sz="quarter" idx="12"/>
          </p:nvPr>
        </p:nvSpPr>
        <p:spPr/>
        <p:txBody>
          <a:bodyPr/>
          <a:lstStyle/>
          <a:p>
            <a:fld id="{0C6CBBF2-B8E4-4D69-BE8A-3D0BA19CC3A1}" type="slidenum">
              <a:rPr lang="en-US" b="1" smtClean="0">
                <a:solidFill>
                  <a:schemeClr val="tx1"/>
                </a:solidFill>
              </a:rPr>
              <a:t>8</a:t>
            </a:fld>
            <a:endParaRPr lang="en-US" b="1" dirty="0">
              <a:solidFill>
                <a:schemeClr val="tx1"/>
              </a:solidFill>
            </a:endParaRPr>
          </a:p>
        </p:txBody>
      </p:sp>
      <p:sp>
        <p:nvSpPr>
          <p:cNvPr id="6" name="Oval 5"/>
          <p:cNvSpPr/>
          <p:nvPr/>
        </p:nvSpPr>
        <p:spPr>
          <a:xfrm>
            <a:off x="4267200" y="2286000"/>
            <a:ext cx="2667000" cy="19812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65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bbc.co.uk/schools/gcsebitesize/science/images/126_population_grow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8" y="174171"/>
            <a:ext cx="8010197"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0" y="0"/>
            <a:ext cx="8229600" cy="685800"/>
          </a:xfrm>
        </p:spPr>
        <p:txBody>
          <a:bodyPr>
            <a:normAutofit/>
          </a:bodyPr>
          <a:lstStyle/>
          <a:p>
            <a:r>
              <a:rPr lang="en-US" sz="3200" dirty="0">
                <a:solidFill>
                  <a:schemeClr val="accent6">
                    <a:lumMod val="50000"/>
                  </a:schemeClr>
                </a:solidFill>
              </a:rPr>
              <a:t>World Population Growth Over Time</a:t>
            </a:r>
          </a:p>
        </p:txBody>
      </p:sp>
      <p:sp>
        <p:nvSpPr>
          <p:cNvPr id="4" name="Slide Number Placeholder 3"/>
          <p:cNvSpPr>
            <a:spLocks noGrp="1"/>
          </p:cNvSpPr>
          <p:nvPr>
            <p:ph type="sldNum" sz="quarter" idx="12"/>
          </p:nvPr>
        </p:nvSpPr>
        <p:spPr>
          <a:xfrm>
            <a:off x="6629400" y="6330244"/>
            <a:ext cx="2133600" cy="365125"/>
          </a:xfrm>
        </p:spPr>
        <p:txBody>
          <a:bodyPr/>
          <a:lstStyle/>
          <a:p>
            <a:fld id="{0C6CBBF2-B8E4-4D69-BE8A-3D0BA19CC3A1}" type="slidenum">
              <a:rPr lang="en-US" b="1" smtClean="0">
                <a:solidFill>
                  <a:schemeClr val="tx1"/>
                </a:solidFill>
              </a:rPr>
              <a:t>9</a:t>
            </a:fld>
            <a:endParaRPr lang="en-US" b="1" dirty="0">
              <a:solidFill>
                <a:schemeClr val="tx1"/>
              </a:solidFill>
            </a:endParaRPr>
          </a:p>
        </p:txBody>
      </p:sp>
      <p:sp>
        <p:nvSpPr>
          <p:cNvPr id="7" name="Rectangle 6"/>
          <p:cNvSpPr/>
          <p:nvPr/>
        </p:nvSpPr>
        <p:spPr>
          <a:xfrm rot="16200000">
            <a:off x="4146492" y="1888495"/>
            <a:ext cx="8610600" cy="261610"/>
          </a:xfrm>
          <a:prstGeom prst="rect">
            <a:avLst/>
          </a:prstGeom>
        </p:spPr>
        <p:txBody>
          <a:bodyPr wrap="square">
            <a:spAutoFit/>
          </a:bodyPr>
          <a:lstStyle/>
          <a:p>
            <a:r>
              <a:rPr lang="en-US" sz="1100" dirty="0"/>
              <a:t>http://www.bbc.co.uk/schools/gcsebitesize/science/aqa_pre_2011/evolution/humansrev1.shtml</a:t>
            </a:r>
          </a:p>
        </p:txBody>
      </p:sp>
      <p:sp>
        <p:nvSpPr>
          <p:cNvPr id="8" name="Rounded Rectangle 7"/>
          <p:cNvSpPr/>
          <p:nvPr/>
        </p:nvSpPr>
        <p:spPr>
          <a:xfrm>
            <a:off x="4016829" y="4037074"/>
            <a:ext cx="15240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07329" y="3667742"/>
            <a:ext cx="1143000" cy="369332"/>
          </a:xfrm>
          <a:prstGeom prst="rect">
            <a:avLst/>
          </a:prstGeom>
          <a:noFill/>
        </p:spPr>
        <p:txBody>
          <a:bodyPr wrap="square" rtlCol="0">
            <a:spAutoFit/>
          </a:bodyPr>
          <a:lstStyle/>
          <a:p>
            <a:pPr algn="ctr"/>
            <a:r>
              <a:rPr lang="en-US" dirty="0"/>
              <a:t>Era 2</a:t>
            </a:r>
          </a:p>
        </p:txBody>
      </p:sp>
      <p:sp>
        <p:nvSpPr>
          <p:cNvPr id="2" name="Rectangle 1"/>
          <p:cNvSpPr/>
          <p:nvPr/>
        </p:nvSpPr>
        <p:spPr>
          <a:xfrm>
            <a:off x="381000" y="5181600"/>
            <a:ext cx="8314995" cy="1892826"/>
          </a:xfrm>
          <a:prstGeom prst="rect">
            <a:avLst/>
          </a:prstGeom>
        </p:spPr>
        <p:txBody>
          <a:bodyPr wrap="square">
            <a:spAutoFit/>
          </a:bodyPr>
          <a:lstStyle/>
          <a:p>
            <a:pPr marL="285750" lvl="0" indent="-285750">
              <a:spcBef>
                <a:spcPts val="600"/>
              </a:spcBef>
              <a:spcAft>
                <a:spcPts val="600"/>
              </a:spcAft>
              <a:buFont typeface="Arial" pitchFamily="34" charset="0"/>
              <a:buChar char="•"/>
            </a:pPr>
            <a:r>
              <a:rPr lang="en-US" sz="1600" b="1" dirty="0"/>
              <a:t>What does the graph show?  What is the title? </a:t>
            </a:r>
          </a:p>
          <a:p>
            <a:pPr marL="285750" lvl="0" indent="-285750">
              <a:spcBef>
                <a:spcPts val="600"/>
              </a:spcBef>
              <a:spcAft>
                <a:spcPts val="600"/>
              </a:spcAft>
              <a:buFont typeface="Arial" pitchFamily="34" charset="0"/>
              <a:buChar char="•"/>
            </a:pPr>
            <a:r>
              <a:rPr lang="en-US" sz="1600" b="1" dirty="0"/>
              <a:t>What does the horizontal axis represent? What does the vertical axis represent?</a:t>
            </a:r>
          </a:p>
          <a:p>
            <a:pPr marL="285750" lvl="0" indent="-285750">
              <a:spcBef>
                <a:spcPts val="600"/>
              </a:spcBef>
              <a:spcAft>
                <a:spcPts val="600"/>
              </a:spcAft>
              <a:buFont typeface="Arial" pitchFamily="34" charset="0"/>
              <a:buChar char="•"/>
            </a:pPr>
            <a:r>
              <a:rPr lang="en-US" sz="1600" b="1" dirty="0"/>
              <a:t>At what point in time did the biggest change in population take place?</a:t>
            </a:r>
          </a:p>
          <a:p>
            <a:pPr marL="285750" lvl="0" indent="-285750">
              <a:spcBef>
                <a:spcPts val="600"/>
              </a:spcBef>
              <a:spcAft>
                <a:spcPts val="600"/>
              </a:spcAft>
              <a:buFont typeface="Arial" pitchFamily="34" charset="0"/>
              <a:buChar char="•"/>
            </a:pPr>
            <a:r>
              <a:rPr lang="en-US" sz="1600" b="1" dirty="0"/>
              <a:t>How can you summarize the trends shown by this graph?</a:t>
            </a:r>
          </a:p>
          <a:p>
            <a:r>
              <a:rPr lang="en-US" dirty="0"/>
              <a:t> </a:t>
            </a:r>
          </a:p>
        </p:txBody>
      </p:sp>
    </p:spTree>
    <p:extLst>
      <p:ext uri="{BB962C8B-B14F-4D97-AF65-F5344CB8AC3E}">
        <p14:creationId xmlns:p14="http://schemas.microsoft.com/office/powerpoint/2010/main" val="1460300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1225</Words>
  <Application>Microsoft Office PowerPoint</Application>
  <PresentationFormat>On-screen Show (4:3)</PresentationFormat>
  <Paragraphs>181</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Aharoni</vt:lpstr>
      <vt:lpstr>Arial</vt:lpstr>
      <vt:lpstr>Calibri</vt:lpstr>
      <vt:lpstr>Gill Sans</vt:lpstr>
      <vt:lpstr>Symbol</vt:lpstr>
      <vt:lpstr>Times</vt:lpstr>
      <vt:lpstr>Times New Roman</vt:lpstr>
      <vt:lpstr>Verdana</vt:lpstr>
      <vt:lpstr>ヒラギノ角ゴ Pro W3</vt:lpstr>
      <vt:lpstr>Office Theme</vt:lpstr>
      <vt:lpstr>Lesson 7:  Interaction in Era 2 – Conflict and Cooperation </vt:lpstr>
      <vt:lpstr>Driving questions…   In Era 2, who was in conflict,  who was cooperating,  and why?</vt:lpstr>
      <vt:lpstr>Timeline</vt:lpstr>
      <vt:lpstr>Focusing in on Kingdoms…</vt:lpstr>
      <vt:lpstr>PowerPoint Presentation</vt:lpstr>
      <vt:lpstr>PowerPoint Presentation</vt:lpstr>
      <vt:lpstr>PowerPoint Presentation</vt:lpstr>
      <vt:lpstr>Focusing in on population:</vt:lpstr>
      <vt:lpstr>World Population Growth Over Time</vt:lpstr>
      <vt:lpstr>Graph</vt:lpstr>
      <vt:lpstr>PowerPoint Presentation</vt:lpstr>
      <vt:lpstr>The technology feedback loop….</vt:lpstr>
      <vt:lpstr>Focusing in on Interactions…</vt:lpstr>
      <vt:lpstr>PowerPoint Presentation</vt:lpstr>
      <vt:lpstr>Patterns of interaction…</vt:lpstr>
      <vt:lpstr>PowerPoint Presentation</vt:lpstr>
      <vt:lpstr>Pastoral Nomads</vt:lpstr>
      <vt:lpstr>Pastoral Nomads</vt:lpstr>
      <vt:lpstr>Agrarians/Settled People</vt:lpstr>
      <vt:lpstr>Agrarians/Settled People</vt:lpstr>
      <vt:lpstr>Agrarians/Settled People</vt:lpstr>
      <vt:lpstr>Pastoral Nomads &amp; Agrarians</vt:lpstr>
      <vt:lpstr>Pastoral Nomads &amp; Agrarians</vt:lpstr>
      <vt:lpstr>Case study: How conflict can lead to cooperation</vt:lpstr>
      <vt:lpstr>Processing patterns of interaction –    Exit Slip:</vt:lpstr>
    </vt:vector>
  </TitlesOfParts>
  <Company>Oakland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Interaction in Era 2 – Conflict and Cooperation</dc:title>
  <dc:creator>Stockdill, Darin</dc:creator>
  <cp:lastModifiedBy>CLINT SABON</cp:lastModifiedBy>
  <cp:revision>65</cp:revision>
  <dcterms:created xsi:type="dcterms:W3CDTF">2012-06-08T15:55:22Z</dcterms:created>
  <dcterms:modified xsi:type="dcterms:W3CDTF">2018-12-27T06:19:22Z</dcterms:modified>
</cp:coreProperties>
</file>