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7" r:id="rId2"/>
    <p:sldId id="259" r:id="rId3"/>
    <p:sldId id="258" r:id="rId4"/>
    <p:sldId id="260" r:id="rId5"/>
    <p:sldId id="261" r:id="rId6"/>
    <p:sldId id="278" r:id="rId7"/>
    <p:sldId id="262" r:id="rId8"/>
    <p:sldId id="280" r:id="rId9"/>
    <p:sldId id="263" r:id="rId10"/>
    <p:sldId id="282" r:id="rId11"/>
    <p:sldId id="290" r:id="rId12"/>
    <p:sldId id="291" r:id="rId13"/>
    <p:sldId id="279" r:id="rId14"/>
    <p:sldId id="284" r:id="rId15"/>
    <p:sldId id="287" r:id="rId16"/>
    <p:sldId id="285" r:id="rId17"/>
    <p:sldId id="286" r:id="rId18"/>
    <p:sldId id="302" r:id="rId19"/>
    <p:sldId id="303" r:id="rId20"/>
    <p:sldId id="264" r:id="rId21"/>
    <p:sldId id="304" r:id="rId22"/>
    <p:sldId id="277" r:id="rId23"/>
    <p:sldId id="265" r:id="rId24"/>
    <p:sldId id="266" r:id="rId25"/>
    <p:sldId id="267" r:id="rId26"/>
    <p:sldId id="268" r:id="rId27"/>
    <p:sldId id="269" r:id="rId28"/>
    <p:sldId id="270" r:id="rId29"/>
    <p:sldId id="271" r:id="rId30"/>
    <p:sldId id="273" r:id="rId31"/>
    <p:sldId id="275" r:id="rId32"/>
    <p:sldId id="274"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7" autoAdjust="0"/>
    <p:restoredTop sz="94660"/>
  </p:normalViewPr>
  <p:slideViewPr>
    <p:cSldViewPr snapToGrid="0">
      <p:cViewPr varScale="1">
        <p:scale>
          <a:sx n="43" d="100"/>
          <a:sy n="43" d="100"/>
        </p:scale>
        <p:origin x="48" y="5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2A1FEB-4525-4BFD-8DA3-CEB24A4DCC7B}"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8C8F97A0-E872-41D1-B852-B8750456ED52}">
      <dgm:prSet phldrT="[Text]"/>
      <dgm:spPr/>
      <dgm:t>
        <a:bodyPr/>
        <a:lstStyle/>
        <a:p>
          <a:r>
            <a:rPr lang="en-US" b="1" dirty="0">
              <a:solidFill>
                <a:schemeClr val="tx1"/>
              </a:solidFill>
            </a:rPr>
            <a:t>Need for more resources</a:t>
          </a:r>
        </a:p>
      </dgm:t>
    </dgm:pt>
    <dgm:pt modelId="{09378619-6A5A-4922-A906-6918053AE7FF}" type="parTrans" cxnId="{6BEBA4BE-14E8-47EB-8A87-1A6B5BEBF38D}">
      <dgm:prSet/>
      <dgm:spPr/>
      <dgm:t>
        <a:bodyPr/>
        <a:lstStyle/>
        <a:p>
          <a:endParaRPr lang="en-US"/>
        </a:p>
      </dgm:t>
    </dgm:pt>
    <dgm:pt modelId="{7E090A7D-46BC-4886-B5C6-9A9DDA6BABFD}" type="sibTrans" cxnId="{6BEBA4BE-14E8-47EB-8A87-1A6B5BEBF38D}">
      <dgm:prSet/>
      <dgm:spPr/>
      <dgm:t>
        <a:bodyPr/>
        <a:lstStyle/>
        <a:p>
          <a:endParaRPr lang="en-US"/>
        </a:p>
      </dgm:t>
    </dgm:pt>
    <dgm:pt modelId="{E17C18B7-E069-4CC1-8BD3-08D691C35E58}">
      <dgm:prSet phldrT="[Text]"/>
      <dgm:spPr/>
      <dgm:t>
        <a:bodyPr/>
        <a:lstStyle/>
        <a:p>
          <a:r>
            <a:rPr lang="en-US" b="1" dirty="0">
              <a:solidFill>
                <a:schemeClr val="tx1"/>
              </a:solidFill>
            </a:rPr>
            <a:t>Trade and conflict</a:t>
          </a:r>
        </a:p>
      </dgm:t>
    </dgm:pt>
    <dgm:pt modelId="{4CF8E5B9-B8C2-43B6-A1E2-5299957A255D}" type="parTrans" cxnId="{ACBAE9A6-84CE-460C-84E1-E3BDCC2AF53E}">
      <dgm:prSet/>
      <dgm:spPr/>
      <dgm:t>
        <a:bodyPr/>
        <a:lstStyle/>
        <a:p>
          <a:endParaRPr lang="en-US"/>
        </a:p>
      </dgm:t>
    </dgm:pt>
    <dgm:pt modelId="{7F3701CD-DBE5-4A09-B4C1-DEB0376561E6}" type="sibTrans" cxnId="{ACBAE9A6-84CE-460C-84E1-E3BDCC2AF53E}">
      <dgm:prSet/>
      <dgm:spPr/>
      <dgm:t>
        <a:bodyPr/>
        <a:lstStyle/>
        <a:p>
          <a:endParaRPr lang="en-US"/>
        </a:p>
      </dgm:t>
    </dgm:pt>
    <dgm:pt modelId="{088CE032-31FD-4FF9-B4B5-CF9B830E6FA4}">
      <dgm:prSet phldrT="[Text]"/>
      <dgm:spPr/>
      <dgm:t>
        <a:bodyPr/>
        <a:lstStyle/>
        <a:p>
          <a:r>
            <a:rPr lang="en-US" b="1" dirty="0">
              <a:solidFill>
                <a:schemeClr val="tx1"/>
              </a:solidFill>
            </a:rPr>
            <a:t>Spread of ideas and technologies</a:t>
          </a:r>
        </a:p>
      </dgm:t>
    </dgm:pt>
    <dgm:pt modelId="{D3EB89DA-D256-4FF0-BE42-62AF101CA492}" type="parTrans" cxnId="{E5002F56-921C-44D9-8EBD-970D0A0EB02D}">
      <dgm:prSet/>
      <dgm:spPr/>
      <dgm:t>
        <a:bodyPr/>
        <a:lstStyle/>
        <a:p>
          <a:endParaRPr lang="en-US"/>
        </a:p>
      </dgm:t>
    </dgm:pt>
    <dgm:pt modelId="{17E1EEDF-6C72-4D12-838D-6F0A6C8DCC8A}" type="sibTrans" cxnId="{E5002F56-921C-44D9-8EBD-970D0A0EB02D}">
      <dgm:prSet/>
      <dgm:spPr/>
      <dgm:t>
        <a:bodyPr/>
        <a:lstStyle/>
        <a:p>
          <a:endParaRPr lang="en-US"/>
        </a:p>
      </dgm:t>
    </dgm:pt>
    <dgm:pt modelId="{46B01296-2B5B-4A3F-83D1-7969A593D404}">
      <dgm:prSet phldrT="[Text]"/>
      <dgm:spPr/>
      <dgm:t>
        <a:bodyPr/>
        <a:lstStyle/>
        <a:p>
          <a:r>
            <a:rPr lang="en-US" b="1" dirty="0">
              <a:solidFill>
                <a:schemeClr val="tx1"/>
              </a:solidFill>
            </a:rPr>
            <a:t>New technologies</a:t>
          </a:r>
        </a:p>
      </dgm:t>
    </dgm:pt>
    <dgm:pt modelId="{497BBB7F-0BEE-4F0F-92CA-F51A84E60F12}" type="parTrans" cxnId="{EEC79E01-C8D2-4B29-BACB-830E1F6AEE3A}">
      <dgm:prSet/>
      <dgm:spPr/>
      <dgm:t>
        <a:bodyPr/>
        <a:lstStyle/>
        <a:p>
          <a:endParaRPr lang="en-US"/>
        </a:p>
      </dgm:t>
    </dgm:pt>
    <dgm:pt modelId="{6AC1E7F4-6EEF-4AF6-A4E1-4FDBE244FD0B}" type="sibTrans" cxnId="{EEC79E01-C8D2-4B29-BACB-830E1F6AEE3A}">
      <dgm:prSet/>
      <dgm:spPr/>
      <dgm:t>
        <a:bodyPr/>
        <a:lstStyle/>
        <a:p>
          <a:endParaRPr lang="en-US"/>
        </a:p>
      </dgm:t>
    </dgm:pt>
    <dgm:pt modelId="{FBB879EE-21C2-401B-960B-855194FE62F6}" type="pres">
      <dgm:prSet presAssocID="{392A1FEB-4525-4BFD-8DA3-CEB24A4DCC7B}" presName="cycle" presStyleCnt="0">
        <dgm:presLayoutVars>
          <dgm:dir/>
          <dgm:resizeHandles val="exact"/>
        </dgm:presLayoutVars>
      </dgm:prSet>
      <dgm:spPr/>
    </dgm:pt>
    <dgm:pt modelId="{FBB75BDD-B077-4555-9862-1547CCA95CC5}" type="pres">
      <dgm:prSet presAssocID="{8C8F97A0-E872-41D1-B852-B8750456ED52}" presName="node" presStyleLbl="node1" presStyleIdx="0" presStyleCnt="4">
        <dgm:presLayoutVars>
          <dgm:bulletEnabled val="1"/>
        </dgm:presLayoutVars>
      </dgm:prSet>
      <dgm:spPr/>
    </dgm:pt>
    <dgm:pt modelId="{EFBAA71B-2698-455A-A3F7-22F101366977}" type="pres">
      <dgm:prSet presAssocID="{8C8F97A0-E872-41D1-B852-B8750456ED52}" presName="spNode" presStyleCnt="0"/>
      <dgm:spPr/>
    </dgm:pt>
    <dgm:pt modelId="{B8475B0A-049B-40A2-B682-2B4124A3BF44}" type="pres">
      <dgm:prSet presAssocID="{7E090A7D-46BC-4886-B5C6-9A9DDA6BABFD}" presName="sibTrans" presStyleLbl="sibTrans1D1" presStyleIdx="0" presStyleCnt="4"/>
      <dgm:spPr/>
    </dgm:pt>
    <dgm:pt modelId="{F320896A-9D01-4D5B-A431-5E3D85D36A5D}" type="pres">
      <dgm:prSet presAssocID="{E17C18B7-E069-4CC1-8BD3-08D691C35E58}" presName="node" presStyleLbl="node1" presStyleIdx="1" presStyleCnt="4">
        <dgm:presLayoutVars>
          <dgm:bulletEnabled val="1"/>
        </dgm:presLayoutVars>
      </dgm:prSet>
      <dgm:spPr/>
    </dgm:pt>
    <dgm:pt modelId="{F0357EA8-8AB8-4CA3-9688-5B5B18407357}" type="pres">
      <dgm:prSet presAssocID="{E17C18B7-E069-4CC1-8BD3-08D691C35E58}" presName="spNode" presStyleCnt="0"/>
      <dgm:spPr/>
    </dgm:pt>
    <dgm:pt modelId="{6546611B-4C66-4363-9080-3D85D70126D6}" type="pres">
      <dgm:prSet presAssocID="{7F3701CD-DBE5-4A09-B4C1-DEB0376561E6}" presName="sibTrans" presStyleLbl="sibTrans1D1" presStyleIdx="1" presStyleCnt="4"/>
      <dgm:spPr/>
    </dgm:pt>
    <dgm:pt modelId="{2F202BE6-1086-496B-9232-BFE3D170ECAA}" type="pres">
      <dgm:prSet presAssocID="{088CE032-31FD-4FF9-B4B5-CF9B830E6FA4}" presName="node" presStyleLbl="node1" presStyleIdx="2" presStyleCnt="4" custRadScaleRad="100145" custRadScaleInc="1061">
        <dgm:presLayoutVars>
          <dgm:bulletEnabled val="1"/>
        </dgm:presLayoutVars>
      </dgm:prSet>
      <dgm:spPr/>
    </dgm:pt>
    <dgm:pt modelId="{64EC658F-E848-40DA-AF08-32CE56C0E58B}" type="pres">
      <dgm:prSet presAssocID="{088CE032-31FD-4FF9-B4B5-CF9B830E6FA4}" presName="spNode" presStyleCnt="0"/>
      <dgm:spPr/>
    </dgm:pt>
    <dgm:pt modelId="{52F14A4F-61A4-4ABC-925B-D69613F25E68}" type="pres">
      <dgm:prSet presAssocID="{17E1EEDF-6C72-4D12-838D-6F0A6C8DCC8A}" presName="sibTrans" presStyleLbl="sibTrans1D1" presStyleIdx="2" presStyleCnt="4"/>
      <dgm:spPr/>
    </dgm:pt>
    <dgm:pt modelId="{AE1FDA04-FA34-4DB8-87BC-4DD2396481E3}" type="pres">
      <dgm:prSet presAssocID="{46B01296-2B5B-4A3F-83D1-7969A593D404}" presName="node" presStyleLbl="node1" presStyleIdx="3" presStyleCnt="4">
        <dgm:presLayoutVars>
          <dgm:bulletEnabled val="1"/>
        </dgm:presLayoutVars>
      </dgm:prSet>
      <dgm:spPr/>
    </dgm:pt>
    <dgm:pt modelId="{8FE58959-7D5C-4137-99E5-8A364877AEEC}" type="pres">
      <dgm:prSet presAssocID="{46B01296-2B5B-4A3F-83D1-7969A593D404}" presName="spNode" presStyleCnt="0"/>
      <dgm:spPr/>
    </dgm:pt>
    <dgm:pt modelId="{4D10CF3E-8153-4EDA-9BFF-F64529CFA591}" type="pres">
      <dgm:prSet presAssocID="{6AC1E7F4-6EEF-4AF6-A4E1-4FDBE244FD0B}" presName="sibTrans" presStyleLbl="sibTrans1D1" presStyleIdx="3" presStyleCnt="4"/>
      <dgm:spPr/>
    </dgm:pt>
  </dgm:ptLst>
  <dgm:cxnLst>
    <dgm:cxn modelId="{EEC79E01-C8D2-4B29-BACB-830E1F6AEE3A}" srcId="{392A1FEB-4525-4BFD-8DA3-CEB24A4DCC7B}" destId="{46B01296-2B5B-4A3F-83D1-7969A593D404}" srcOrd="3" destOrd="0" parTransId="{497BBB7F-0BEE-4F0F-92CA-F51A84E60F12}" sibTransId="{6AC1E7F4-6EEF-4AF6-A4E1-4FDBE244FD0B}"/>
    <dgm:cxn modelId="{4C14243C-6CE8-436F-98EB-30CEE9872450}" type="presOf" srcId="{E17C18B7-E069-4CC1-8BD3-08D691C35E58}" destId="{F320896A-9D01-4D5B-A431-5E3D85D36A5D}" srcOrd="0" destOrd="0" presId="urn:microsoft.com/office/officeart/2005/8/layout/cycle5"/>
    <dgm:cxn modelId="{0AB06241-EFAA-4175-9BA5-C017BC4AB3CA}" type="presOf" srcId="{46B01296-2B5B-4A3F-83D1-7969A593D404}" destId="{AE1FDA04-FA34-4DB8-87BC-4DD2396481E3}" srcOrd="0" destOrd="0" presId="urn:microsoft.com/office/officeart/2005/8/layout/cycle5"/>
    <dgm:cxn modelId="{E5002F56-921C-44D9-8EBD-970D0A0EB02D}" srcId="{392A1FEB-4525-4BFD-8DA3-CEB24A4DCC7B}" destId="{088CE032-31FD-4FF9-B4B5-CF9B830E6FA4}" srcOrd="2" destOrd="0" parTransId="{D3EB89DA-D256-4FF0-BE42-62AF101CA492}" sibTransId="{17E1EEDF-6C72-4D12-838D-6F0A6C8DCC8A}"/>
    <dgm:cxn modelId="{4EA75157-0727-49FC-85D6-EFA146082B73}" type="presOf" srcId="{17E1EEDF-6C72-4D12-838D-6F0A6C8DCC8A}" destId="{52F14A4F-61A4-4ABC-925B-D69613F25E68}" srcOrd="0" destOrd="0" presId="urn:microsoft.com/office/officeart/2005/8/layout/cycle5"/>
    <dgm:cxn modelId="{D81D588B-0B61-41EC-BE8E-D1DF03504B93}" type="presOf" srcId="{7E090A7D-46BC-4886-B5C6-9A9DDA6BABFD}" destId="{B8475B0A-049B-40A2-B682-2B4124A3BF44}" srcOrd="0" destOrd="0" presId="urn:microsoft.com/office/officeart/2005/8/layout/cycle5"/>
    <dgm:cxn modelId="{D6C21191-BB50-4224-B630-276B4D56A90F}" type="presOf" srcId="{088CE032-31FD-4FF9-B4B5-CF9B830E6FA4}" destId="{2F202BE6-1086-496B-9232-BFE3D170ECAA}" srcOrd="0" destOrd="0" presId="urn:microsoft.com/office/officeart/2005/8/layout/cycle5"/>
    <dgm:cxn modelId="{ACBAE9A6-84CE-460C-84E1-E3BDCC2AF53E}" srcId="{392A1FEB-4525-4BFD-8DA3-CEB24A4DCC7B}" destId="{E17C18B7-E069-4CC1-8BD3-08D691C35E58}" srcOrd="1" destOrd="0" parTransId="{4CF8E5B9-B8C2-43B6-A1E2-5299957A255D}" sibTransId="{7F3701CD-DBE5-4A09-B4C1-DEB0376561E6}"/>
    <dgm:cxn modelId="{6BEBA4BE-14E8-47EB-8A87-1A6B5BEBF38D}" srcId="{392A1FEB-4525-4BFD-8DA3-CEB24A4DCC7B}" destId="{8C8F97A0-E872-41D1-B852-B8750456ED52}" srcOrd="0" destOrd="0" parTransId="{09378619-6A5A-4922-A906-6918053AE7FF}" sibTransId="{7E090A7D-46BC-4886-B5C6-9A9DDA6BABFD}"/>
    <dgm:cxn modelId="{D7B7B8DE-0EAB-410C-9588-93FD416E95DF}" type="presOf" srcId="{6AC1E7F4-6EEF-4AF6-A4E1-4FDBE244FD0B}" destId="{4D10CF3E-8153-4EDA-9BFF-F64529CFA591}" srcOrd="0" destOrd="0" presId="urn:microsoft.com/office/officeart/2005/8/layout/cycle5"/>
    <dgm:cxn modelId="{F0464BE6-2664-4509-940E-F40775D6C740}" type="presOf" srcId="{8C8F97A0-E872-41D1-B852-B8750456ED52}" destId="{FBB75BDD-B077-4555-9862-1547CCA95CC5}" srcOrd="0" destOrd="0" presId="urn:microsoft.com/office/officeart/2005/8/layout/cycle5"/>
    <dgm:cxn modelId="{F36902F8-70A3-4641-B66B-7B35E32A8874}" type="presOf" srcId="{392A1FEB-4525-4BFD-8DA3-CEB24A4DCC7B}" destId="{FBB879EE-21C2-401B-960B-855194FE62F6}" srcOrd="0" destOrd="0" presId="urn:microsoft.com/office/officeart/2005/8/layout/cycle5"/>
    <dgm:cxn modelId="{FD18CDFE-5CB7-4E38-8520-60F005DDD5AB}" type="presOf" srcId="{7F3701CD-DBE5-4A09-B4C1-DEB0376561E6}" destId="{6546611B-4C66-4363-9080-3D85D70126D6}" srcOrd="0" destOrd="0" presId="urn:microsoft.com/office/officeart/2005/8/layout/cycle5"/>
    <dgm:cxn modelId="{99FF425C-B79F-45B6-8D2B-36B2CECC09AD}" type="presParOf" srcId="{FBB879EE-21C2-401B-960B-855194FE62F6}" destId="{FBB75BDD-B077-4555-9862-1547CCA95CC5}" srcOrd="0" destOrd="0" presId="urn:microsoft.com/office/officeart/2005/8/layout/cycle5"/>
    <dgm:cxn modelId="{B1CB96D0-6D21-443B-A4CF-AF3491C23D5F}" type="presParOf" srcId="{FBB879EE-21C2-401B-960B-855194FE62F6}" destId="{EFBAA71B-2698-455A-A3F7-22F101366977}" srcOrd="1" destOrd="0" presId="urn:microsoft.com/office/officeart/2005/8/layout/cycle5"/>
    <dgm:cxn modelId="{C84617F1-4A5B-4517-9D6E-330A610D73CA}" type="presParOf" srcId="{FBB879EE-21C2-401B-960B-855194FE62F6}" destId="{B8475B0A-049B-40A2-B682-2B4124A3BF44}" srcOrd="2" destOrd="0" presId="urn:microsoft.com/office/officeart/2005/8/layout/cycle5"/>
    <dgm:cxn modelId="{629EE525-2366-496F-861B-FEB85C069C48}" type="presParOf" srcId="{FBB879EE-21C2-401B-960B-855194FE62F6}" destId="{F320896A-9D01-4D5B-A431-5E3D85D36A5D}" srcOrd="3" destOrd="0" presId="urn:microsoft.com/office/officeart/2005/8/layout/cycle5"/>
    <dgm:cxn modelId="{E56DF705-B7AD-433A-8CD9-0C677B262528}" type="presParOf" srcId="{FBB879EE-21C2-401B-960B-855194FE62F6}" destId="{F0357EA8-8AB8-4CA3-9688-5B5B18407357}" srcOrd="4" destOrd="0" presId="urn:microsoft.com/office/officeart/2005/8/layout/cycle5"/>
    <dgm:cxn modelId="{F7B251D4-FF16-45E2-BB9C-E72E1F834AF5}" type="presParOf" srcId="{FBB879EE-21C2-401B-960B-855194FE62F6}" destId="{6546611B-4C66-4363-9080-3D85D70126D6}" srcOrd="5" destOrd="0" presId="urn:microsoft.com/office/officeart/2005/8/layout/cycle5"/>
    <dgm:cxn modelId="{6D6C537E-3D88-4D00-BF0E-BC1616B31D44}" type="presParOf" srcId="{FBB879EE-21C2-401B-960B-855194FE62F6}" destId="{2F202BE6-1086-496B-9232-BFE3D170ECAA}" srcOrd="6" destOrd="0" presId="urn:microsoft.com/office/officeart/2005/8/layout/cycle5"/>
    <dgm:cxn modelId="{EDF72A13-3E71-4627-A072-1852944D67FC}" type="presParOf" srcId="{FBB879EE-21C2-401B-960B-855194FE62F6}" destId="{64EC658F-E848-40DA-AF08-32CE56C0E58B}" srcOrd="7" destOrd="0" presId="urn:microsoft.com/office/officeart/2005/8/layout/cycle5"/>
    <dgm:cxn modelId="{794D9793-C258-4535-A508-7BC3B82FCAAC}" type="presParOf" srcId="{FBB879EE-21C2-401B-960B-855194FE62F6}" destId="{52F14A4F-61A4-4ABC-925B-D69613F25E68}" srcOrd="8" destOrd="0" presId="urn:microsoft.com/office/officeart/2005/8/layout/cycle5"/>
    <dgm:cxn modelId="{5277C2A8-9992-416B-AFC2-9365D824A08C}" type="presParOf" srcId="{FBB879EE-21C2-401B-960B-855194FE62F6}" destId="{AE1FDA04-FA34-4DB8-87BC-4DD2396481E3}" srcOrd="9" destOrd="0" presId="urn:microsoft.com/office/officeart/2005/8/layout/cycle5"/>
    <dgm:cxn modelId="{6D0A9137-B50E-42BF-B52F-1D06AB62F242}" type="presParOf" srcId="{FBB879EE-21C2-401B-960B-855194FE62F6}" destId="{8FE58959-7D5C-4137-99E5-8A364877AEEC}" srcOrd="10" destOrd="0" presId="urn:microsoft.com/office/officeart/2005/8/layout/cycle5"/>
    <dgm:cxn modelId="{EC39933B-33ED-4068-9ABB-25F707C23CA9}" type="presParOf" srcId="{FBB879EE-21C2-401B-960B-855194FE62F6}" destId="{4D10CF3E-8153-4EDA-9BFF-F64529CFA591}" srcOrd="11"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B75BDD-B077-4555-9862-1547CCA95CC5}">
      <dsp:nvSpPr>
        <dsp:cNvPr id="0" name=""/>
        <dsp:cNvSpPr/>
      </dsp:nvSpPr>
      <dsp:spPr>
        <a:xfrm>
          <a:off x="2601181" y="555"/>
          <a:ext cx="1816371" cy="118064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chemeClr val="tx1"/>
              </a:solidFill>
            </a:rPr>
            <a:t>Need for more resources</a:t>
          </a:r>
        </a:p>
      </dsp:txBody>
      <dsp:txXfrm>
        <a:off x="2658815" y="58189"/>
        <a:ext cx="1701103" cy="1065373"/>
      </dsp:txXfrm>
    </dsp:sp>
    <dsp:sp modelId="{B8475B0A-049B-40A2-B682-2B4124A3BF44}">
      <dsp:nvSpPr>
        <dsp:cNvPr id="0" name=""/>
        <dsp:cNvSpPr/>
      </dsp:nvSpPr>
      <dsp:spPr>
        <a:xfrm>
          <a:off x="1555282" y="590876"/>
          <a:ext cx="3908169" cy="3908169"/>
        </a:xfrm>
        <a:custGeom>
          <a:avLst/>
          <a:gdLst/>
          <a:ahLst/>
          <a:cxnLst/>
          <a:rect l="0" t="0" r="0" b="0"/>
          <a:pathLst>
            <a:path>
              <a:moveTo>
                <a:pt x="3114056" y="381534"/>
              </a:moveTo>
              <a:arcTo wR="1954084" hR="1954084" stAng="18384832" swAng="1637018"/>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F320896A-9D01-4D5B-A431-5E3D85D36A5D}">
      <dsp:nvSpPr>
        <dsp:cNvPr id="0" name=""/>
        <dsp:cNvSpPr/>
      </dsp:nvSpPr>
      <dsp:spPr>
        <a:xfrm>
          <a:off x="4555266" y="1954640"/>
          <a:ext cx="1816371" cy="118064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chemeClr val="tx1"/>
              </a:solidFill>
            </a:rPr>
            <a:t>Trade and conflict</a:t>
          </a:r>
        </a:p>
      </dsp:txBody>
      <dsp:txXfrm>
        <a:off x="4612900" y="2012274"/>
        <a:ext cx="1701103" cy="1065373"/>
      </dsp:txXfrm>
    </dsp:sp>
    <dsp:sp modelId="{6546611B-4C66-4363-9080-3D85D70126D6}">
      <dsp:nvSpPr>
        <dsp:cNvPr id="0" name=""/>
        <dsp:cNvSpPr/>
      </dsp:nvSpPr>
      <dsp:spPr>
        <a:xfrm>
          <a:off x="1555032" y="591664"/>
          <a:ext cx="3908169" cy="3908169"/>
        </a:xfrm>
        <a:custGeom>
          <a:avLst/>
          <a:gdLst/>
          <a:ahLst/>
          <a:cxnLst/>
          <a:rect l="0" t="0" r="0" b="0"/>
          <a:pathLst>
            <a:path>
              <a:moveTo>
                <a:pt x="3705174" y="2821340"/>
              </a:moveTo>
              <a:arcTo wR="1954084" hR="1954084" stAng="1580860" swAng="1651216"/>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2F202BE6-1086-496B-9232-BFE3D170ECAA}">
      <dsp:nvSpPr>
        <dsp:cNvPr id="0" name=""/>
        <dsp:cNvSpPr/>
      </dsp:nvSpPr>
      <dsp:spPr>
        <a:xfrm>
          <a:off x="2590309" y="3909280"/>
          <a:ext cx="1816371" cy="118064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chemeClr val="tx1"/>
              </a:solidFill>
            </a:rPr>
            <a:t>Spread of ideas and technologies</a:t>
          </a:r>
        </a:p>
      </dsp:txBody>
      <dsp:txXfrm>
        <a:off x="2647943" y="3966914"/>
        <a:ext cx="1701103" cy="1065373"/>
      </dsp:txXfrm>
    </dsp:sp>
    <dsp:sp modelId="{52F14A4F-61A4-4ABC-925B-D69613F25E68}">
      <dsp:nvSpPr>
        <dsp:cNvPr id="0" name=""/>
        <dsp:cNvSpPr/>
      </dsp:nvSpPr>
      <dsp:spPr>
        <a:xfrm>
          <a:off x="1555534" y="591674"/>
          <a:ext cx="3908169" cy="3908169"/>
        </a:xfrm>
        <a:custGeom>
          <a:avLst/>
          <a:gdLst/>
          <a:ahLst/>
          <a:cxnLst/>
          <a:rect l="0" t="0" r="0" b="0"/>
          <a:pathLst>
            <a:path>
              <a:moveTo>
                <a:pt x="785752" y="3520433"/>
              </a:moveTo>
              <a:arcTo wR="1954084" hR="1954084" stAng="7603147" swAng="1624000"/>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AE1FDA04-FA34-4DB8-87BC-4DD2396481E3}">
      <dsp:nvSpPr>
        <dsp:cNvPr id="0" name=""/>
        <dsp:cNvSpPr/>
      </dsp:nvSpPr>
      <dsp:spPr>
        <a:xfrm>
          <a:off x="647096" y="1954640"/>
          <a:ext cx="1816371" cy="118064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chemeClr val="tx1"/>
              </a:solidFill>
            </a:rPr>
            <a:t>New technologies</a:t>
          </a:r>
        </a:p>
      </dsp:txBody>
      <dsp:txXfrm>
        <a:off x="704730" y="2012274"/>
        <a:ext cx="1701103" cy="1065373"/>
      </dsp:txXfrm>
    </dsp:sp>
    <dsp:sp modelId="{4D10CF3E-8153-4EDA-9BFF-F64529CFA591}">
      <dsp:nvSpPr>
        <dsp:cNvPr id="0" name=""/>
        <dsp:cNvSpPr/>
      </dsp:nvSpPr>
      <dsp:spPr>
        <a:xfrm>
          <a:off x="1555282" y="590876"/>
          <a:ext cx="3908169" cy="3908169"/>
        </a:xfrm>
        <a:custGeom>
          <a:avLst/>
          <a:gdLst/>
          <a:ahLst/>
          <a:cxnLst/>
          <a:rect l="0" t="0" r="0" b="0"/>
          <a:pathLst>
            <a:path>
              <a:moveTo>
                <a:pt x="202312" y="1088209"/>
              </a:moveTo>
              <a:arcTo wR="1954084" hR="1954084" stAng="12378151" swAng="1637018"/>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510FA4-C908-4F21-BAD0-481FAC96A0B8}" type="datetimeFigureOut">
              <a:rPr lang="en-US" smtClean="0"/>
              <a:t>12/28/2018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92A592-5ED4-40C3-AF63-37C475EB0BF3}" type="slidenum">
              <a:rPr lang="en-US" smtClean="0"/>
              <a:t>‹#›</a:t>
            </a:fld>
            <a:endParaRPr lang="en-US"/>
          </a:p>
        </p:txBody>
      </p:sp>
    </p:spTree>
    <p:extLst>
      <p:ext uri="{BB962C8B-B14F-4D97-AF65-F5344CB8AC3E}">
        <p14:creationId xmlns:p14="http://schemas.microsoft.com/office/powerpoint/2010/main" val="2771214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threadsofhistory.blogspot.com/2009/08/hunters-and-gatherers.html"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www.fashionencyclopedia.com/fashion_costume_culture/The-Ancient-World-Mesopotamia/Mesopotamian-Clothing.html"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threadsofhistory.blogspot.com/2009/08/hunters-and-gatherers.html"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www.fashionencyclopedia.com/fashion_costume_culture/The-Ancient-World-Mesopotamia/Mesopotamian-Clothing.html"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heritage-key.com/blogs/ann/tutankhamuns-chariot-its-way-new-york-city"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whatisencyclopedia.com/atlas/the-historical-atlas-the-beginning-of-agriculture-9000-500-bce.htm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205586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CA5A8E6-BB3F-44C5-B677-7103F34730E7}" type="slidenum">
              <a:rPr lang="en-US" smtClean="0"/>
              <a:t>14</a:t>
            </a:fld>
            <a:endParaRPr lang="en-US"/>
          </a:p>
        </p:txBody>
      </p:sp>
    </p:spTree>
    <p:extLst>
      <p:ext uri="{BB962C8B-B14F-4D97-AF65-F5344CB8AC3E}">
        <p14:creationId xmlns:p14="http://schemas.microsoft.com/office/powerpoint/2010/main" val="1310950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CA5A8E6-BB3F-44C5-B677-7103F34730E7}" type="slidenum">
              <a:rPr lang="en-US" smtClean="0"/>
              <a:t>15</a:t>
            </a:fld>
            <a:endParaRPr lang="en-US"/>
          </a:p>
        </p:txBody>
      </p:sp>
    </p:spTree>
    <p:extLst>
      <p:ext uri="{BB962C8B-B14F-4D97-AF65-F5344CB8AC3E}">
        <p14:creationId xmlns:p14="http://schemas.microsoft.com/office/powerpoint/2010/main" val="41770822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24578"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a:lstStyle/>
          <a:p>
            <a:r>
              <a:rPr lang="en-US" sz="2200" dirty="0">
                <a:latin typeface="Lucida Grande" charset="0"/>
                <a:ea typeface="Lucida Grande" charset="0"/>
                <a:cs typeface="Lucida Grande" charset="0"/>
                <a:sym typeface="Lucida Grande" charset="0"/>
              </a:rPr>
              <a:t>Images from: </a:t>
            </a:r>
            <a:r>
              <a:rPr lang="en-US" sz="2200" u="sng" dirty="0">
                <a:latin typeface="Lucida Grande" charset="0"/>
                <a:ea typeface="Lucida Grande" charset="0"/>
                <a:cs typeface="Lucida Grande" charset="0"/>
                <a:sym typeface="Lucida Grande" charset="0"/>
                <a:hlinkClick r:id="rId3"/>
              </a:rPr>
              <a:t>http://threadsofhistory.blogspot.com/2009/08/hunters-and-gatherers.html</a:t>
            </a:r>
            <a:endParaRPr lang="en-US" sz="2200" dirty="0">
              <a:latin typeface="Lucida Grande" charset="0"/>
              <a:ea typeface="Lucida Grande" charset="0"/>
              <a:cs typeface="Lucida Grande" charset="0"/>
              <a:sym typeface="Lucida Grande" charset="0"/>
            </a:endParaRPr>
          </a:p>
          <a:p>
            <a:endParaRPr lang="en-US" sz="2200" dirty="0">
              <a:latin typeface="Lucida Grande" charset="0"/>
              <a:ea typeface="Lucida Grande" charset="0"/>
              <a:cs typeface="Lucida Grande" charset="0"/>
              <a:sym typeface="Lucida Grande" charset="0"/>
            </a:endParaRPr>
          </a:p>
          <a:p>
            <a:r>
              <a:rPr lang="en-US" sz="2200" dirty="0">
                <a:latin typeface="Lucida Grande" charset="0"/>
                <a:ea typeface="Lucida Grande" charset="0"/>
                <a:cs typeface="Lucida Grande" charset="0"/>
                <a:sym typeface="Lucida Grande" charset="0"/>
              </a:rPr>
              <a:t>Another interesting site on ancient textiles:</a:t>
            </a:r>
          </a:p>
          <a:p>
            <a:r>
              <a:rPr lang="en-US" sz="2200" u="sng" dirty="0">
                <a:latin typeface="Lucida Grande" charset="0"/>
                <a:ea typeface="Lucida Grande" charset="0"/>
                <a:cs typeface="Lucida Grande" charset="0"/>
                <a:sym typeface="Lucida Grande" charset="0"/>
              </a:rPr>
              <a:t>http://www.fashionencyclopedia.com/fashion_costume_culture/The-Ancient-</a:t>
            </a:r>
            <a:r>
              <a:rPr lang="en-US" sz="2200" u="sng" dirty="0">
                <a:latin typeface="Lucida Grande" charset="0"/>
                <a:ea typeface="Lucida Grande" charset="0"/>
                <a:cs typeface="Lucida Grande" charset="0"/>
                <a:sym typeface="Lucida Grande" charset="0"/>
                <a:hlinkClick r:id="rId4"/>
              </a:rPr>
              <a:t>World-Mesopotamia/Mesopotamian-Clothing.html</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24578"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a:lstStyle/>
          <a:p>
            <a:r>
              <a:rPr lang="en-US" sz="2200" dirty="0">
                <a:latin typeface="Lucida Grande" charset="0"/>
                <a:ea typeface="Lucida Grande" charset="0"/>
                <a:cs typeface="Lucida Grande" charset="0"/>
                <a:sym typeface="Lucida Grande" charset="0"/>
              </a:rPr>
              <a:t>Images from: </a:t>
            </a:r>
            <a:r>
              <a:rPr lang="en-US" sz="2200" u="sng" dirty="0">
                <a:latin typeface="Lucida Grande" charset="0"/>
                <a:ea typeface="Lucida Grande" charset="0"/>
                <a:cs typeface="Lucida Grande" charset="0"/>
                <a:sym typeface="Lucida Grande" charset="0"/>
                <a:hlinkClick r:id="rId3"/>
              </a:rPr>
              <a:t>http://threadsofhistory.blogspot.com/2009/08/hunters-and-gatherers.html</a:t>
            </a:r>
            <a:endParaRPr lang="en-US" sz="2200" dirty="0">
              <a:latin typeface="Lucida Grande" charset="0"/>
              <a:ea typeface="Lucida Grande" charset="0"/>
              <a:cs typeface="Lucida Grande" charset="0"/>
              <a:sym typeface="Lucida Grande" charset="0"/>
            </a:endParaRPr>
          </a:p>
          <a:p>
            <a:endParaRPr lang="en-US" sz="2200" dirty="0">
              <a:latin typeface="Lucida Grande" charset="0"/>
              <a:ea typeface="Lucida Grande" charset="0"/>
              <a:cs typeface="Lucida Grande" charset="0"/>
              <a:sym typeface="Lucida Grande" charset="0"/>
            </a:endParaRPr>
          </a:p>
          <a:p>
            <a:r>
              <a:rPr lang="en-US" sz="2200" dirty="0">
                <a:latin typeface="Lucida Grande" charset="0"/>
                <a:ea typeface="Lucida Grande" charset="0"/>
                <a:cs typeface="Lucida Grande" charset="0"/>
                <a:sym typeface="Lucida Grande" charset="0"/>
              </a:rPr>
              <a:t>Another interesting site on ancient textiles:</a:t>
            </a:r>
          </a:p>
          <a:p>
            <a:r>
              <a:rPr lang="en-US" sz="2200" u="sng" dirty="0">
                <a:latin typeface="Lucida Grande" charset="0"/>
                <a:ea typeface="Lucida Grande" charset="0"/>
                <a:cs typeface="Lucida Grande" charset="0"/>
                <a:sym typeface="Lucida Grande" charset="0"/>
              </a:rPr>
              <a:t>http://www.fashionencyclopedia.com/fashion_costume_culture/The-Ancient-</a:t>
            </a:r>
            <a:r>
              <a:rPr lang="en-US" sz="2200" u="sng" dirty="0">
                <a:latin typeface="Lucida Grande" charset="0"/>
                <a:ea typeface="Lucida Grande" charset="0"/>
                <a:cs typeface="Lucida Grande" charset="0"/>
                <a:sym typeface="Lucida Grande" charset="0"/>
                <a:hlinkClick r:id="rId4"/>
              </a:rPr>
              <a:t>World-Mesopotamia/Mesopotamian-Clothing.html</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32770"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a:lstStyle/>
          <a:p>
            <a:endParaRPr lang="en-US" sz="2200" dirty="0">
              <a:latin typeface="Lucida Grande" charset="0"/>
              <a:ea typeface="Lucida Grande" charset="0"/>
              <a:cs typeface="Lucida Grande" charset="0"/>
              <a:sym typeface="Lucida Grande"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28674"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a:lstStyle/>
          <a:p>
            <a:r>
              <a:rPr lang="en-US" sz="2200">
                <a:latin typeface="Lucida Grande" charset="0"/>
                <a:ea typeface="Lucida Grande" charset="0"/>
                <a:cs typeface="Lucida Grande" charset="0"/>
                <a:sym typeface="Lucida Grande" charset="0"/>
              </a:rPr>
              <a:t>wheel: dated around 2700 BCE, Mesopotamia---one of the oldest known wheels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30722"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a:lstStyle/>
          <a:p>
            <a:pPr algn="just"/>
            <a:r>
              <a:rPr lang="en-US" sz="1100" dirty="0">
                <a:latin typeface="Helvetica" charset="0"/>
                <a:cs typeface="Helvetica" charset="0"/>
                <a:sym typeface="Helvetica" charset="0"/>
              </a:rPr>
              <a:t>TOP: The Chariot - found in the </a:t>
            </a:r>
            <a:r>
              <a:rPr lang="en-US" sz="1100" dirty="0" err="1">
                <a:latin typeface="Helvetica" charset="0"/>
                <a:cs typeface="Helvetica" charset="0"/>
                <a:sym typeface="Helvetica" charset="0"/>
              </a:rPr>
              <a:t>Antechambre</a:t>
            </a:r>
            <a:r>
              <a:rPr lang="en-US" sz="1100" dirty="0">
                <a:latin typeface="Helvetica" charset="0"/>
                <a:cs typeface="Helvetica" charset="0"/>
                <a:sym typeface="Helvetica" charset="0"/>
              </a:rPr>
              <a:t> - is unique, in that it does not look like the other chariots found, and does not appear in wall paintings. - Image courtesy of the Egyptian Museum</a:t>
            </a:r>
          </a:p>
          <a:p>
            <a:pPr algn="just"/>
            <a:r>
              <a:rPr lang="en-US" sz="1100" dirty="0">
                <a:latin typeface="Helvetica" charset="0"/>
                <a:cs typeface="Helvetica" charset="0"/>
                <a:sym typeface="Helvetica" charset="0"/>
              </a:rPr>
              <a:t>BOTTOM: The 'Hunting Box', found in kv62, depicts the Boy King driving a war chariot, and personally defeating a heap of Egypt's enemies. - Photo by </a:t>
            </a:r>
            <a:r>
              <a:rPr lang="en-US" sz="1100" dirty="0" err="1">
                <a:latin typeface="Helvetica" charset="0"/>
                <a:cs typeface="Helvetica" charset="0"/>
                <a:sym typeface="Helvetica" charset="0"/>
              </a:rPr>
              <a:t>Sandro</a:t>
            </a:r>
            <a:r>
              <a:rPr lang="en-US" sz="1100" dirty="0">
                <a:latin typeface="Helvetica" charset="0"/>
                <a:cs typeface="Helvetica" charset="0"/>
                <a:sym typeface="Helvetica" charset="0"/>
              </a:rPr>
              <a:t> </a:t>
            </a:r>
            <a:r>
              <a:rPr lang="en-US" sz="1100" dirty="0" err="1">
                <a:latin typeface="Helvetica" charset="0"/>
                <a:cs typeface="Helvetica" charset="0"/>
                <a:sym typeface="Helvetica" charset="0"/>
              </a:rPr>
              <a:t>Vannini</a:t>
            </a:r>
            <a:endParaRPr lang="en-US" sz="1100" dirty="0">
              <a:latin typeface="Helvetica" charset="0"/>
              <a:cs typeface="Helvetica" charset="0"/>
              <a:sym typeface="Helvetica" charset="0"/>
            </a:endParaRPr>
          </a:p>
          <a:p>
            <a:pPr algn="just"/>
            <a:endParaRPr lang="en-US" sz="1100" dirty="0">
              <a:latin typeface="Helvetica" charset="0"/>
              <a:cs typeface="Helvetica" charset="0"/>
              <a:sym typeface="Helvetica" charset="0"/>
            </a:endParaRPr>
          </a:p>
          <a:p>
            <a:pPr algn="just"/>
            <a:r>
              <a:rPr lang="en-US" sz="1100" u="sng" dirty="0" err="1">
                <a:latin typeface="Helvetica" charset="0"/>
                <a:cs typeface="Helvetica" charset="0"/>
                <a:sym typeface="Helvetica" charset="0"/>
                <a:hlinkClick r:id="rId3"/>
              </a:rPr>
              <a:t>Tutankhamun's</a:t>
            </a:r>
            <a:r>
              <a:rPr lang="en-US" sz="1100" u="sng" dirty="0">
                <a:latin typeface="Helvetica" charset="0"/>
                <a:cs typeface="Helvetica" charset="0"/>
                <a:sym typeface="Helvetica" charset="0"/>
                <a:hlinkClick r:id="rId3"/>
              </a:rPr>
              <a:t> Chariot on its Way to New York City | Heritage Key</a:t>
            </a:r>
            <a:r>
              <a:rPr lang="en-US" sz="1100" u="sng" dirty="0">
                <a:latin typeface="Helvetica" charset="0"/>
                <a:cs typeface="Helvetica" charset="0"/>
                <a:sym typeface="Helvetica" charset="0"/>
              </a:rPr>
              <a:t>  - Check SITE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ask, “Where did the chariot</a:t>
            </a:r>
            <a:r>
              <a:rPr lang="en-US" baseline="0" dirty="0"/>
              <a:t> NOT spread and why?</a:t>
            </a:r>
            <a:endParaRPr lang="en-US" dirty="0"/>
          </a:p>
        </p:txBody>
      </p:sp>
    </p:spTree>
    <p:extLst>
      <p:ext uri="{BB962C8B-B14F-4D97-AF65-F5344CB8AC3E}">
        <p14:creationId xmlns:p14="http://schemas.microsoft.com/office/powerpoint/2010/main" val="1044492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19458"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a:lstStyle/>
          <a:p>
            <a:r>
              <a:rPr lang="en-US" sz="2200" dirty="0">
                <a:latin typeface="Lucida Grande" charset="0"/>
                <a:ea typeface="Lucida Grande" charset="0"/>
                <a:cs typeface="Lucida Grande" charset="0"/>
                <a:sym typeface="Lucida Grande" charset="0"/>
              </a:rPr>
              <a:t>map: </a:t>
            </a:r>
            <a:r>
              <a:rPr lang="en-US" sz="2200" u="sng" dirty="0">
                <a:latin typeface="Lucida Grande" charset="0"/>
                <a:ea typeface="Lucida Grande" charset="0"/>
                <a:cs typeface="Lucida Grande" charset="0"/>
                <a:sym typeface="Lucida Grande" charset="0"/>
                <a:hlinkClick r:id="rId3"/>
              </a:rPr>
              <a:t>http://www.whatisencyclopedia.com/atlas/the-historical-atlas-the-beginning-of-agriculture-9000-500-bce.html</a:t>
            </a:r>
            <a:endParaRPr lang="en-US" sz="2200" dirty="0">
              <a:latin typeface="Lucida Grande" charset="0"/>
              <a:ea typeface="Lucida Grande" charset="0"/>
              <a:cs typeface="Lucida Grande" charset="0"/>
              <a:sym typeface="Lucida Grande" charset="0"/>
            </a:endParaRPr>
          </a:p>
          <a:p>
            <a:endParaRPr lang="en-US" sz="2200" dirty="0">
              <a:latin typeface="Lucida Grande" charset="0"/>
              <a:ea typeface="Lucida Grande" charset="0"/>
              <a:cs typeface="Lucida Grande" charset="0"/>
              <a:sym typeface="Lucida Grande" charset="0"/>
            </a:endParaRPr>
          </a:p>
          <a:p>
            <a:r>
              <a:rPr lang="en-US" sz="2200" dirty="0">
                <a:latin typeface="Lucida Grande" charset="0"/>
                <a:ea typeface="Lucida Grande" charset="0"/>
                <a:cs typeface="Lucida Grande" charset="0"/>
                <a:sym typeface="Lucida Grande" charset="0"/>
              </a:rPr>
              <a:t>Pot: early bronze-age terracotta jug---Israel</a:t>
            </a:r>
          </a:p>
          <a:p>
            <a:endParaRPr lang="en-US" sz="2200" dirty="0">
              <a:latin typeface="Lucida Grande" charset="0"/>
              <a:ea typeface="Lucida Grande" charset="0"/>
              <a:cs typeface="Lucida Grande" charset="0"/>
              <a:sym typeface="Lucida Grande"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CA5A8E6-BB3F-44C5-B677-7103F34730E7}" type="slidenum">
              <a:rPr lang="en-US" smtClean="0"/>
              <a:t>6</a:t>
            </a:fld>
            <a:endParaRPr lang="en-US"/>
          </a:p>
        </p:txBody>
      </p:sp>
    </p:spTree>
    <p:extLst>
      <p:ext uri="{BB962C8B-B14F-4D97-AF65-F5344CB8AC3E}">
        <p14:creationId xmlns:p14="http://schemas.microsoft.com/office/powerpoint/2010/main" val="2485993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A5A8E6-BB3F-44C5-B677-7103F34730E7}" type="slidenum">
              <a:rPr lang="en-US" smtClean="0"/>
              <a:t>7</a:t>
            </a:fld>
            <a:endParaRPr lang="en-US"/>
          </a:p>
        </p:txBody>
      </p:sp>
    </p:spTree>
    <p:extLst>
      <p:ext uri="{BB962C8B-B14F-4D97-AF65-F5344CB8AC3E}">
        <p14:creationId xmlns:p14="http://schemas.microsoft.com/office/powerpoint/2010/main" val="3198033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22530"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a:lstStyle/>
          <a:p>
            <a:r>
              <a:rPr lang="en-US" sz="1600" dirty="0">
                <a:latin typeface="Lucida Grande" charset="0"/>
                <a:ea typeface="Lucida Grande" charset="0"/>
                <a:cs typeface="Lucida Grande" charset="0"/>
                <a:sym typeface="Lucida Grande" charset="0"/>
              </a:rPr>
              <a:t>The plow is considered the most important agricultural implement since the beginning of history.  It is used to turn and break up soil.</a:t>
            </a:r>
          </a:p>
          <a:p>
            <a:r>
              <a:rPr lang="en-US" sz="1600" dirty="0">
                <a:latin typeface="Lucida Grande" charset="0"/>
                <a:ea typeface="Lucida Grande" charset="0"/>
                <a:cs typeface="Lucida Grande" charset="0"/>
                <a:sym typeface="Lucida Grande" charset="0"/>
              </a:rPr>
              <a:t>Plowing is the most difficult part of farming.  It was especially difficult in Egypt because of the heavy clay soil (which came from the flooding of the Nile). The clay made it difficult to make furrows.</a:t>
            </a:r>
          </a:p>
          <a:p>
            <a:r>
              <a:rPr lang="en-US" sz="1600" dirty="0">
                <a:latin typeface="Lucida Grande" charset="0"/>
                <a:ea typeface="Lucida Grande" charset="0"/>
                <a:cs typeface="Lucida Grande" charset="0"/>
                <a:sym typeface="Lucida Grande" charset="0"/>
              </a:rPr>
              <a:t>Notice in the picture a man is plowing a furrow with an ox while a woman scatters the seeds behind him. It also depicts the man cutting the grain with a sickle while a woman picks up the cut grain and ties it into bundles.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22530"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a:lstStyle/>
          <a:p>
            <a:endParaRPr lang="en-US" sz="2200" dirty="0">
              <a:latin typeface="Lucida Grande" charset="0"/>
              <a:ea typeface="Lucida Grande" charset="0"/>
              <a:cs typeface="Lucida Grande" charset="0"/>
              <a:sym typeface="Lucida Grande"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CA5A8E6-BB3F-44C5-B677-7103F34730E7}" type="slidenum">
              <a:rPr lang="en-US" smtClean="0"/>
              <a:t>11</a:t>
            </a:fld>
            <a:endParaRPr lang="en-US"/>
          </a:p>
        </p:txBody>
      </p:sp>
    </p:spTree>
    <p:extLst>
      <p:ext uri="{BB962C8B-B14F-4D97-AF65-F5344CB8AC3E}">
        <p14:creationId xmlns:p14="http://schemas.microsoft.com/office/powerpoint/2010/main" val="173374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CA5A8E6-BB3F-44C5-B677-7103F34730E7}" type="slidenum">
              <a:rPr lang="en-US" smtClean="0"/>
              <a:t>12</a:t>
            </a:fld>
            <a:endParaRPr lang="en-US"/>
          </a:p>
        </p:txBody>
      </p:sp>
    </p:spTree>
    <p:extLst>
      <p:ext uri="{BB962C8B-B14F-4D97-AF65-F5344CB8AC3E}">
        <p14:creationId xmlns:p14="http://schemas.microsoft.com/office/powerpoint/2010/main" val="38396845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CA5A8E6-BB3F-44C5-B677-7103F34730E7}" type="slidenum">
              <a:rPr lang="en-US" smtClean="0"/>
              <a:t>13</a:t>
            </a:fld>
            <a:endParaRPr lang="en-US"/>
          </a:p>
        </p:txBody>
      </p:sp>
    </p:spTree>
    <p:extLst>
      <p:ext uri="{BB962C8B-B14F-4D97-AF65-F5344CB8AC3E}">
        <p14:creationId xmlns:p14="http://schemas.microsoft.com/office/powerpoint/2010/main" val="546686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4947A-F1D6-4CD8-9452-59C268A32BB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670D8F0-8B6A-4AB1-B3CF-1F10F95BEB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4BF11CE-E040-446D-B457-4C71A4B3FC42}"/>
              </a:ext>
            </a:extLst>
          </p:cNvPr>
          <p:cNvSpPr>
            <a:spLocks noGrp="1"/>
          </p:cNvSpPr>
          <p:nvPr>
            <p:ph type="dt" sz="half" idx="10"/>
          </p:nvPr>
        </p:nvSpPr>
        <p:spPr/>
        <p:txBody>
          <a:bodyPr/>
          <a:lstStyle/>
          <a:p>
            <a:fld id="{DF71C539-02AD-4EE5-AC77-B6A2EB153181}" type="datetimeFigureOut">
              <a:rPr lang="en-US" smtClean="0"/>
              <a:t>12/28/2018</a:t>
            </a:fld>
            <a:endParaRPr lang="en-US"/>
          </a:p>
        </p:txBody>
      </p:sp>
      <p:sp>
        <p:nvSpPr>
          <p:cNvPr id="5" name="Footer Placeholder 4">
            <a:extLst>
              <a:ext uri="{FF2B5EF4-FFF2-40B4-BE49-F238E27FC236}">
                <a16:creationId xmlns:a16="http://schemas.microsoft.com/office/drawing/2014/main" id="{61F8C2C6-5CA1-4534-AA2E-3AB6219904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F9809D-949A-4A3B-A4F1-25E942BCE8EE}"/>
              </a:ext>
            </a:extLst>
          </p:cNvPr>
          <p:cNvSpPr>
            <a:spLocks noGrp="1"/>
          </p:cNvSpPr>
          <p:nvPr>
            <p:ph type="sldNum" sz="quarter" idx="12"/>
          </p:nvPr>
        </p:nvSpPr>
        <p:spPr/>
        <p:txBody>
          <a:bodyPr/>
          <a:lstStyle/>
          <a:p>
            <a:fld id="{F9260C28-51B0-48C7-9660-6C1143400C3B}" type="slidenum">
              <a:rPr lang="en-US" smtClean="0"/>
              <a:t>‹#›</a:t>
            </a:fld>
            <a:endParaRPr lang="en-US"/>
          </a:p>
        </p:txBody>
      </p:sp>
    </p:spTree>
    <p:extLst>
      <p:ext uri="{BB962C8B-B14F-4D97-AF65-F5344CB8AC3E}">
        <p14:creationId xmlns:p14="http://schemas.microsoft.com/office/powerpoint/2010/main" val="289240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910FF-D890-4E00-9AB9-FDD9B6B8A99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3284295-E81E-40E3-88AD-55FAD381156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9805E3-93DA-4E23-8083-7299C936BE3E}"/>
              </a:ext>
            </a:extLst>
          </p:cNvPr>
          <p:cNvSpPr>
            <a:spLocks noGrp="1"/>
          </p:cNvSpPr>
          <p:nvPr>
            <p:ph type="dt" sz="half" idx="10"/>
          </p:nvPr>
        </p:nvSpPr>
        <p:spPr/>
        <p:txBody>
          <a:bodyPr/>
          <a:lstStyle/>
          <a:p>
            <a:fld id="{DF71C539-02AD-4EE5-AC77-B6A2EB153181}" type="datetimeFigureOut">
              <a:rPr lang="en-US" smtClean="0"/>
              <a:t>12/28/2018</a:t>
            </a:fld>
            <a:endParaRPr lang="en-US"/>
          </a:p>
        </p:txBody>
      </p:sp>
      <p:sp>
        <p:nvSpPr>
          <p:cNvPr id="5" name="Footer Placeholder 4">
            <a:extLst>
              <a:ext uri="{FF2B5EF4-FFF2-40B4-BE49-F238E27FC236}">
                <a16:creationId xmlns:a16="http://schemas.microsoft.com/office/drawing/2014/main" id="{602842A0-9094-4CE0-8442-B6D5916ED4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F51B15-B8AF-43CA-81FF-7DF0987653A1}"/>
              </a:ext>
            </a:extLst>
          </p:cNvPr>
          <p:cNvSpPr>
            <a:spLocks noGrp="1"/>
          </p:cNvSpPr>
          <p:nvPr>
            <p:ph type="sldNum" sz="quarter" idx="12"/>
          </p:nvPr>
        </p:nvSpPr>
        <p:spPr/>
        <p:txBody>
          <a:bodyPr/>
          <a:lstStyle/>
          <a:p>
            <a:fld id="{F9260C28-51B0-48C7-9660-6C1143400C3B}" type="slidenum">
              <a:rPr lang="en-US" smtClean="0"/>
              <a:t>‹#›</a:t>
            </a:fld>
            <a:endParaRPr lang="en-US"/>
          </a:p>
        </p:txBody>
      </p:sp>
    </p:spTree>
    <p:extLst>
      <p:ext uri="{BB962C8B-B14F-4D97-AF65-F5344CB8AC3E}">
        <p14:creationId xmlns:p14="http://schemas.microsoft.com/office/powerpoint/2010/main" val="1750288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0A098A-19B2-463C-9738-8FD73936386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D5A498A-0C45-4D15-9F86-F132E598462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F97012-A3DF-40F8-9B23-7BEECCB635A7}"/>
              </a:ext>
            </a:extLst>
          </p:cNvPr>
          <p:cNvSpPr>
            <a:spLocks noGrp="1"/>
          </p:cNvSpPr>
          <p:nvPr>
            <p:ph type="dt" sz="half" idx="10"/>
          </p:nvPr>
        </p:nvSpPr>
        <p:spPr/>
        <p:txBody>
          <a:bodyPr/>
          <a:lstStyle/>
          <a:p>
            <a:fld id="{DF71C539-02AD-4EE5-AC77-B6A2EB153181}" type="datetimeFigureOut">
              <a:rPr lang="en-US" smtClean="0"/>
              <a:t>12/28/2018</a:t>
            </a:fld>
            <a:endParaRPr lang="en-US"/>
          </a:p>
        </p:txBody>
      </p:sp>
      <p:sp>
        <p:nvSpPr>
          <p:cNvPr id="5" name="Footer Placeholder 4">
            <a:extLst>
              <a:ext uri="{FF2B5EF4-FFF2-40B4-BE49-F238E27FC236}">
                <a16:creationId xmlns:a16="http://schemas.microsoft.com/office/drawing/2014/main" id="{01FEE739-96DE-4B61-9FF7-DC59646011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05B349-65A7-4987-95ED-BC9704EDA5C0}"/>
              </a:ext>
            </a:extLst>
          </p:cNvPr>
          <p:cNvSpPr>
            <a:spLocks noGrp="1"/>
          </p:cNvSpPr>
          <p:nvPr>
            <p:ph type="sldNum" sz="quarter" idx="12"/>
          </p:nvPr>
        </p:nvSpPr>
        <p:spPr/>
        <p:txBody>
          <a:bodyPr/>
          <a:lstStyle/>
          <a:p>
            <a:fld id="{F9260C28-51B0-48C7-9660-6C1143400C3B}" type="slidenum">
              <a:rPr lang="en-US" smtClean="0"/>
              <a:t>‹#›</a:t>
            </a:fld>
            <a:endParaRPr lang="en-US"/>
          </a:p>
        </p:txBody>
      </p:sp>
    </p:spTree>
    <p:extLst>
      <p:ext uri="{BB962C8B-B14F-4D97-AF65-F5344CB8AC3E}">
        <p14:creationId xmlns:p14="http://schemas.microsoft.com/office/powerpoint/2010/main" val="3144992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91BA7-D2BC-4C27-A737-BE12FE8C2D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7955A5-FF23-4964-B551-53300483362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3DF911-A6FE-4D50-8EFE-332FE7DC1D41}"/>
              </a:ext>
            </a:extLst>
          </p:cNvPr>
          <p:cNvSpPr>
            <a:spLocks noGrp="1"/>
          </p:cNvSpPr>
          <p:nvPr>
            <p:ph type="dt" sz="half" idx="10"/>
          </p:nvPr>
        </p:nvSpPr>
        <p:spPr/>
        <p:txBody>
          <a:bodyPr/>
          <a:lstStyle/>
          <a:p>
            <a:fld id="{DF71C539-02AD-4EE5-AC77-B6A2EB153181}" type="datetimeFigureOut">
              <a:rPr lang="en-US" smtClean="0"/>
              <a:t>12/28/2018</a:t>
            </a:fld>
            <a:endParaRPr lang="en-US"/>
          </a:p>
        </p:txBody>
      </p:sp>
      <p:sp>
        <p:nvSpPr>
          <p:cNvPr id="5" name="Footer Placeholder 4">
            <a:extLst>
              <a:ext uri="{FF2B5EF4-FFF2-40B4-BE49-F238E27FC236}">
                <a16:creationId xmlns:a16="http://schemas.microsoft.com/office/drawing/2014/main" id="{9F879699-1FC4-4B33-BCCB-1E0C9E03E4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AE32FB-63DD-40A2-8F3B-19D256972AC7}"/>
              </a:ext>
            </a:extLst>
          </p:cNvPr>
          <p:cNvSpPr>
            <a:spLocks noGrp="1"/>
          </p:cNvSpPr>
          <p:nvPr>
            <p:ph type="sldNum" sz="quarter" idx="12"/>
          </p:nvPr>
        </p:nvSpPr>
        <p:spPr/>
        <p:txBody>
          <a:bodyPr/>
          <a:lstStyle/>
          <a:p>
            <a:fld id="{F9260C28-51B0-48C7-9660-6C1143400C3B}" type="slidenum">
              <a:rPr lang="en-US" smtClean="0"/>
              <a:t>‹#›</a:t>
            </a:fld>
            <a:endParaRPr lang="en-US"/>
          </a:p>
        </p:txBody>
      </p:sp>
    </p:spTree>
    <p:extLst>
      <p:ext uri="{BB962C8B-B14F-4D97-AF65-F5344CB8AC3E}">
        <p14:creationId xmlns:p14="http://schemas.microsoft.com/office/powerpoint/2010/main" val="2920785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BEDAA-AD91-428A-BA62-B0001FD0890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8E5035-83DC-4AA8-90AA-3B161162FE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FBFA245-97D3-4B86-8B74-FEE0C19BC597}"/>
              </a:ext>
            </a:extLst>
          </p:cNvPr>
          <p:cNvSpPr>
            <a:spLocks noGrp="1"/>
          </p:cNvSpPr>
          <p:nvPr>
            <p:ph type="dt" sz="half" idx="10"/>
          </p:nvPr>
        </p:nvSpPr>
        <p:spPr/>
        <p:txBody>
          <a:bodyPr/>
          <a:lstStyle/>
          <a:p>
            <a:fld id="{DF71C539-02AD-4EE5-AC77-B6A2EB153181}" type="datetimeFigureOut">
              <a:rPr lang="en-US" smtClean="0"/>
              <a:t>12/28/2018</a:t>
            </a:fld>
            <a:endParaRPr lang="en-US"/>
          </a:p>
        </p:txBody>
      </p:sp>
      <p:sp>
        <p:nvSpPr>
          <p:cNvPr id="5" name="Footer Placeholder 4">
            <a:extLst>
              <a:ext uri="{FF2B5EF4-FFF2-40B4-BE49-F238E27FC236}">
                <a16:creationId xmlns:a16="http://schemas.microsoft.com/office/drawing/2014/main" id="{44C6D2B7-03AA-4682-95EB-EFCCFE4D72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04974F-C3C1-422A-992E-2FB3ABC007C0}"/>
              </a:ext>
            </a:extLst>
          </p:cNvPr>
          <p:cNvSpPr>
            <a:spLocks noGrp="1"/>
          </p:cNvSpPr>
          <p:nvPr>
            <p:ph type="sldNum" sz="quarter" idx="12"/>
          </p:nvPr>
        </p:nvSpPr>
        <p:spPr/>
        <p:txBody>
          <a:bodyPr/>
          <a:lstStyle/>
          <a:p>
            <a:fld id="{F9260C28-51B0-48C7-9660-6C1143400C3B}" type="slidenum">
              <a:rPr lang="en-US" smtClean="0"/>
              <a:t>‹#›</a:t>
            </a:fld>
            <a:endParaRPr lang="en-US"/>
          </a:p>
        </p:txBody>
      </p:sp>
    </p:spTree>
    <p:extLst>
      <p:ext uri="{BB962C8B-B14F-4D97-AF65-F5344CB8AC3E}">
        <p14:creationId xmlns:p14="http://schemas.microsoft.com/office/powerpoint/2010/main" val="3880136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524E6-04EC-45A6-94EA-927F0F053D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D3F384-8F08-4F67-9266-60EEC6EDDB4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7FE0E9A-10C8-4D6C-9402-FE4662781B1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E2DC28B-40FD-4082-BEB2-E7B0A7531FD5}"/>
              </a:ext>
            </a:extLst>
          </p:cNvPr>
          <p:cNvSpPr>
            <a:spLocks noGrp="1"/>
          </p:cNvSpPr>
          <p:nvPr>
            <p:ph type="dt" sz="half" idx="10"/>
          </p:nvPr>
        </p:nvSpPr>
        <p:spPr/>
        <p:txBody>
          <a:bodyPr/>
          <a:lstStyle/>
          <a:p>
            <a:fld id="{DF71C539-02AD-4EE5-AC77-B6A2EB153181}" type="datetimeFigureOut">
              <a:rPr lang="en-US" smtClean="0"/>
              <a:t>12/28/2018</a:t>
            </a:fld>
            <a:endParaRPr lang="en-US"/>
          </a:p>
        </p:txBody>
      </p:sp>
      <p:sp>
        <p:nvSpPr>
          <p:cNvPr id="6" name="Footer Placeholder 5">
            <a:extLst>
              <a:ext uri="{FF2B5EF4-FFF2-40B4-BE49-F238E27FC236}">
                <a16:creationId xmlns:a16="http://schemas.microsoft.com/office/drawing/2014/main" id="{C10CA94E-6DA1-466D-8BF1-BCF13E97C4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734385-D2C2-468F-A429-2CD20A88077E}"/>
              </a:ext>
            </a:extLst>
          </p:cNvPr>
          <p:cNvSpPr>
            <a:spLocks noGrp="1"/>
          </p:cNvSpPr>
          <p:nvPr>
            <p:ph type="sldNum" sz="quarter" idx="12"/>
          </p:nvPr>
        </p:nvSpPr>
        <p:spPr/>
        <p:txBody>
          <a:bodyPr/>
          <a:lstStyle/>
          <a:p>
            <a:fld id="{F9260C28-51B0-48C7-9660-6C1143400C3B}" type="slidenum">
              <a:rPr lang="en-US" smtClean="0"/>
              <a:t>‹#›</a:t>
            </a:fld>
            <a:endParaRPr lang="en-US"/>
          </a:p>
        </p:txBody>
      </p:sp>
    </p:spTree>
    <p:extLst>
      <p:ext uri="{BB962C8B-B14F-4D97-AF65-F5344CB8AC3E}">
        <p14:creationId xmlns:p14="http://schemas.microsoft.com/office/powerpoint/2010/main" val="1585679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324C0-1658-4F81-B475-D00D674EB97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EEE9BBC-86E3-4E3D-9048-17FAA83FBA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050C41A-1241-40FD-932F-81054C6FADF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F0BC54-FDA4-4E84-BF70-78267196D5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21BF705-938B-4BD2-AB20-C280487AB1D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C774AAD-9914-4B3C-9C70-C09809AB31E4}"/>
              </a:ext>
            </a:extLst>
          </p:cNvPr>
          <p:cNvSpPr>
            <a:spLocks noGrp="1"/>
          </p:cNvSpPr>
          <p:nvPr>
            <p:ph type="dt" sz="half" idx="10"/>
          </p:nvPr>
        </p:nvSpPr>
        <p:spPr/>
        <p:txBody>
          <a:bodyPr/>
          <a:lstStyle/>
          <a:p>
            <a:fld id="{DF71C539-02AD-4EE5-AC77-B6A2EB153181}" type="datetimeFigureOut">
              <a:rPr lang="en-US" smtClean="0"/>
              <a:t>12/28/2018</a:t>
            </a:fld>
            <a:endParaRPr lang="en-US"/>
          </a:p>
        </p:txBody>
      </p:sp>
      <p:sp>
        <p:nvSpPr>
          <p:cNvPr id="8" name="Footer Placeholder 7">
            <a:extLst>
              <a:ext uri="{FF2B5EF4-FFF2-40B4-BE49-F238E27FC236}">
                <a16:creationId xmlns:a16="http://schemas.microsoft.com/office/drawing/2014/main" id="{3A8B35A3-5D6A-4A37-AF06-68819F50462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133E809-B5A0-4825-8FB4-53AF21F7EDE5}"/>
              </a:ext>
            </a:extLst>
          </p:cNvPr>
          <p:cNvSpPr>
            <a:spLocks noGrp="1"/>
          </p:cNvSpPr>
          <p:nvPr>
            <p:ph type="sldNum" sz="quarter" idx="12"/>
          </p:nvPr>
        </p:nvSpPr>
        <p:spPr/>
        <p:txBody>
          <a:bodyPr/>
          <a:lstStyle/>
          <a:p>
            <a:fld id="{F9260C28-51B0-48C7-9660-6C1143400C3B}" type="slidenum">
              <a:rPr lang="en-US" smtClean="0"/>
              <a:t>‹#›</a:t>
            </a:fld>
            <a:endParaRPr lang="en-US"/>
          </a:p>
        </p:txBody>
      </p:sp>
    </p:spTree>
    <p:extLst>
      <p:ext uri="{BB962C8B-B14F-4D97-AF65-F5344CB8AC3E}">
        <p14:creationId xmlns:p14="http://schemas.microsoft.com/office/powerpoint/2010/main" val="1801553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F0E4C-3DA2-4CF1-B480-B22973E505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9C3E69A-D9DF-4407-B3F1-C63CD05B4CE8}"/>
              </a:ext>
            </a:extLst>
          </p:cNvPr>
          <p:cNvSpPr>
            <a:spLocks noGrp="1"/>
          </p:cNvSpPr>
          <p:nvPr>
            <p:ph type="dt" sz="half" idx="10"/>
          </p:nvPr>
        </p:nvSpPr>
        <p:spPr/>
        <p:txBody>
          <a:bodyPr/>
          <a:lstStyle/>
          <a:p>
            <a:fld id="{DF71C539-02AD-4EE5-AC77-B6A2EB153181}" type="datetimeFigureOut">
              <a:rPr lang="en-US" smtClean="0"/>
              <a:t>12/28/2018</a:t>
            </a:fld>
            <a:endParaRPr lang="en-US"/>
          </a:p>
        </p:txBody>
      </p:sp>
      <p:sp>
        <p:nvSpPr>
          <p:cNvPr id="4" name="Footer Placeholder 3">
            <a:extLst>
              <a:ext uri="{FF2B5EF4-FFF2-40B4-BE49-F238E27FC236}">
                <a16:creationId xmlns:a16="http://schemas.microsoft.com/office/drawing/2014/main" id="{A73E366B-099C-4FF9-88C8-CE3AC930A99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B22B80C-4086-410B-A5AE-127CA67FCC0B}"/>
              </a:ext>
            </a:extLst>
          </p:cNvPr>
          <p:cNvSpPr>
            <a:spLocks noGrp="1"/>
          </p:cNvSpPr>
          <p:nvPr>
            <p:ph type="sldNum" sz="quarter" idx="12"/>
          </p:nvPr>
        </p:nvSpPr>
        <p:spPr/>
        <p:txBody>
          <a:bodyPr/>
          <a:lstStyle/>
          <a:p>
            <a:fld id="{F9260C28-51B0-48C7-9660-6C1143400C3B}" type="slidenum">
              <a:rPr lang="en-US" smtClean="0"/>
              <a:t>‹#›</a:t>
            </a:fld>
            <a:endParaRPr lang="en-US"/>
          </a:p>
        </p:txBody>
      </p:sp>
    </p:spTree>
    <p:extLst>
      <p:ext uri="{BB962C8B-B14F-4D97-AF65-F5344CB8AC3E}">
        <p14:creationId xmlns:p14="http://schemas.microsoft.com/office/powerpoint/2010/main" val="3385930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32E78D-D07A-4507-93DA-C477CF07CA61}"/>
              </a:ext>
            </a:extLst>
          </p:cNvPr>
          <p:cNvSpPr>
            <a:spLocks noGrp="1"/>
          </p:cNvSpPr>
          <p:nvPr>
            <p:ph type="dt" sz="half" idx="10"/>
          </p:nvPr>
        </p:nvSpPr>
        <p:spPr/>
        <p:txBody>
          <a:bodyPr/>
          <a:lstStyle/>
          <a:p>
            <a:fld id="{DF71C539-02AD-4EE5-AC77-B6A2EB153181}" type="datetimeFigureOut">
              <a:rPr lang="en-US" smtClean="0"/>
              <a:t>12/28/2018</a:t>
            </a:fld>
            <a:endParaRPr lang="en-US"/>
          </a:p>
        </p:txBody>
      </p:sp>
      <p:sp>
        <p:nvSpPr>
          <p:cNvPr id="3" name="Footer Placeholder 2">
            <a:extLst>
              <a:ext uri="{FF2B5EF4-FFF2-40B4-BE49-F238E27FC236}">
                <a16:creationId xmlns:a16="http://schemas.microsoft.com/office/drawing/2014/main" id="{428A9056-9EDE-4889-BE8F-EF1C4A12DD7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795BE19-73E8-45FC-81F6-5A82B6D41875}"/>
              </a:ext>
            </a:extLst>
          </p:cNvPr>
          <p:cNvSpPr>
            <a:spLocks noGrp="1"/>
          </p:cNvSpPr>
          <p:nvPr>
            <p:ph type="sldNum" sz="quarter" idx="12"/>
          </p:nvPr>
        </p:nvSpPr>
        <p:spPr/>
        <p:txBody>
          <a:bodyPr/>
          <a:lstStyle/>
          <a:p>
            <a:fld id="{F9260C28-51B0-48C7-9660-6C1143400C3B}" type="slidenum">
              <a:rPr lang="en-US" smtClean="0"/>
              <a:t>‹#›</a:t>
            </a:fld>
            <a:endParaRPr lang="en-US"/>
          </a:p>
        </p:txBody>
      </p:sp>
    </p:spTree>
    <p:extLst>
      <p:ext uri="{BB962C8B-B14F-4D97-AF65-F5344CB8AC3E}">
        <p14:creationId xmlns:p14="http://schemas.microsoft.com/office/powerpoint/2010/main" val="103228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B69CD-AD9B-4858-BA95-6900D2C749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35CF6EF-837C-4319-B647-4A1965B12A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33C510A-EA6C-4B30-995A-D2CEFCC5A4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ABD6CCA-59AF-4E71-8076-78126CCCFBA9}"/>
              </a:ext>
            </a:extLst>
          </p:cNvPr>
          <p:cNvSpPr>
            <a:spLocks noGrp="1"/>
          </p:cNvSpPr>
          <p:nvPr>
            <p:ph type="dt" sz="half" idx="10"/>
          </p:nvPr>
        </p:nvSpPr>
        <p:spPr/>
        <p:txBody>
          <a:bodyPr/>
          <a:lstStyle/>
          <a:p>
            <a:fld id="{DF71C539-02AD-4EE5-AC77-B6A2EB153181}" type="datetimeFigureOut">
              <a:rPr lang="en-US" smtClean="0"/>
              <a:t>12/28/2018</a:t>
            </a:fld>
            <a:endParaRPr lang="en-US"/>
          </a:p>
        </p:txBody>
      </p:sp>
      <p:sp>
        <p:nvSpPr>
          <p:cNvPr id="6" name="Footer Placeholder 5">
            <a:extLst>
              <a:ext uri="{FF2B5EF4-FFF2-40B4-BE49-F238E27FC236}">
                <a16:creationId xmlns:a16="http://schemas.microsoft.com/office/drawing/2014/main" id="{54A5748A-6949-461E-83CA-BE1F06C037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9B5135-F2BD-4B9C-9D8D-EDC017F42144}"/>
              </a:ext>
            </a:extLst>
          </p:cNvPr>
          <p:cNvSpPr>
            <a:spLocks noGrp="1"/>
          </p:cNvSpPr>
          <p:nvPr>
            <p:ph type="sldNum" sz="quarter" idx="12"/>
          </p:nvPr>
        </p:nvSpPr>
        <p:spPr/>
        <p:txBody>
          <a:bodyPr/>
          <a:lstStyle/>
          <a:p>
            <a:fld id="{F9260C28-51B0-48C7-9660-6C1143400C3B}" type="slidenum">
              <a:rPr lang="en-US" smtClean="0"/>
              <a:t>‹#›</a:t>
            </a:fld>
            <a:endParaRPr lang="en-US"/>
          </a:p>
        </p:txBody>
      </p:sp>
    </p:spTree>
    <p:extLst>
      <p:ext uri="{BB962C8B-B14F-4D97-AF65-F5344CB8AC3E}">
        <p14:creationId xmlns:p14="http://schemas.microsoft.com/office/powerpoint/2010/main" val="1914195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BBCFA-8944-4DE9-8FCC-EE132D86F0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21B9FFF-8483-454A-B59C-10C05FD21D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CC94918-80D2-4AFC-8861-8C967367C0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D7947E0-9A9C-4DD5-834E-D716F4187D7E}"/>
              </a:ext>
            </a:extLst>
          </p:cNvPr>
          <p:cNvSpPr>
            <a:spLocks noGrp="1"/>
          </p:cNvSpPr>
          <p:nvPr>
            <p:ph type="dt" sz="half" idx="10"/>
          </p:nvPr>
        </p:nvSpPr>
        <p:spPr/>
        <p:txBody>
          <a:bodyPr/>
          <a:lstStyle/>
          <a:p>
            <a:fld id="{DF71C539-02AD-4EE5-AC77-B6A2EB153181}" type="datetimeFigureOut">
              <a:rPr lang="en-US" smtClean="0"/>
              <a:t>12/28/2018</a:t>
            </a:fld>
            <a:endParaRPr lang="en-US"/>
          </a:p>
        </p:txBody>
      </p:sp>
      <p:sp>
        <p:nvSpPr>
          <p:cNvPr id="6" name="Footer Placeholder 5">
            <a:extLst>
              <a:ext uri="{FF2B5EF4-FFF2-40B4-BE49-F238E27FC236}">
                <a16:creationId xmlns:a16="http://schemas.microsoft.com/office/drawing/2014/main" id="{378477AD-CD0C-4323-8A72-1B5D404727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A9AA90-44B8-419A-B507-018DC6A3F7F4}"/>
              </a:ext>
            </a:extLst>
          </p:cNvPr>
          <p:cNvSpPr>
            <a:spLocks noGrp="1"/>
          </p:cNvSpPr>
          <p:nvPr>
            <p:ph type="sldNum" sz="quarter" idx="12"/>
          </p:nvPr>
        </p:nvSpPr>
        <p:spPr/>
        <p:txBody>
          <a:bodyPr/>
          <a:lstStyle/>
          <a:p>
            <a:fld id="{F9260C28-51B0-48C7-9660-6C1143400C3B}" type="slidenum">
              <a:rPr lang="en-US" smtClean="0"/>
              <a:t>‹#›</a:t>
            </a:fld>
            <a:endParaRPr lang="en-US"/>
          </a:p>
        </p:txBody>
      </p:sp>
    </p:spTree>
    <p:extLst>
      <p:ext uri="{BB962C8B-B14F-4D97-AF65-F5344CB8AC3E}">
        <p14:creationId xmlns:p14="http://schemas.microsoft.com/office/powerpoint/2010/main" val="1746344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725C98-61A3-49A0-9B5E-9F9FFEB43B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64C78F1-3323-428E-B63C-66807A9CEF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1DF86B-5220-4310-9B7F-AAD05E9C35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71C539-02AD-4EE5-AC77-B6A2EB153181}" type="datetimeFigureOut">
              <a:rPr lang="en-US" smtClean="0"/>
              <a:t>12/28/2018</a:t>
            </a:fld>
            <a:endParaRPr lang="en-US"/>
          </a:p>
        </p:txBody>
      </p:sp>
      <p:sp>
        <p:nvSpPr>
          <p:cNvPr id="5" name="Footer Placeholder 4">
            <a:extLst>
              <a:ext uri="{FF2B5EF4-FFF2-40B4-BE49-F238E27FC236}">
                <a16:creationId xmlns:a16="http://schemas.microsoft.com/office/drawing/2014/main" id="{6BEF40BE-A249-4E67-924A-0C94E5F443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7B1A46-BFA6-4911-B6A4-7915669E67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260C28-51B0-48C7-9660-6C1143400C3B}" type="slidenum">
              <a:rPr lang="en-US" smtClean="0"/>
              <a:t>‹#›</a:t>
            </a:fld>
            <a:endParaRPr lang="en-US"/>
          </a:p>
        </p:txBody>
      </p:sp>
    </p:spTree>
    <p:extLst>
      <p:ext uri="{BB962C8B-B14F-4D97-AF65-F5344CB8AC3E}">
        <p14:creationId xmlns:p14="http://schemas.microsoft.com/office/powerpoint/2010/main" val="16090831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2.jpeg"/><Relationship Id="rId7" Type="http://schemas.microsoft.com/office/2007/relationships/hdphoto" Target="../media/hdphoto2.wdp"/><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wmf"/><Relationship Id="rId5" Type="http://schemas.openxmlformats.org/officeDocument/2006/relationships/image" Target="../media/image9.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wmf"/></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1.w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gif"/><Relationship Id="rId5" Type="http://schemas.openxmlformats.org/officeDocument/2006/relationships/hyperlink" Target="http://www.historyforkids.org/learn/africa/economy/index.htm" TargetMode="Externa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hyperlink" Target="http://www.waterencyclopedia.com/Hy-La/Irrigation-Systems-Ancient.html"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1.wmf"/></Relationships>
</file>

<file path=ppt/slides/_rels/slide2.xml.rels><?xml version="1.0" encoding="UTF-8" standalone="yes"?>
<Relationships xmlns="http://schemas.openxmlformats.org/package/2006/relationships"><Relationship Id="rId3" Type="http://schemas.openxmlformats.org/officeDocument/2006/relationships/hyperlink" Target="http://www.youtube.com/watch?v=VJILUAWPe20"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6.wmf"/><Relationship Id="rId5" Type="http://schemas.openxmlformats.org/officeDocument/2006/relationships/image" Target="../media/image16.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hyperlink" Target="http://en.wikipedia.org/wiki/File:Tomb_of_Nakht_(2).jpg"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6.wmf"/><Relationship Id="rId5" Type="http://schemas.openxmlformats.org/officeDocument/2006/relationships/image" Target="../media/image21.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11.wmf"/><Relationship Id="rId5" Type="http://schemas.openxmlformats.org/officeDocument/2006/relationships/image" Target="../media/image24.jpeg"/><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6.wmf"/><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6.wmf"/><Relationship Id="rId4" Type="http://schemas.openxmlformats.org/officeDocument/2006/relationships/image" Target="../media/image31.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wmf"/></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782961" y="3800062"/>
            <a:ext cx="8643938" cy="1482328"/>
          </a:xfrm>
          <a:ln/>
        </p:spPr>
        <p:txBody>
          <a:bodyPr vert="horz" lIns="64291" tIns="32146" rIns="64291" bIns="32146" rtlCol="0" anchor="ctr">
            <a:normAutofit/>
          </a:bodyPr>
          <a:lstStyle/>
          <a:p>
            <a:pPr algn="ctr"/>
            <a:r>
              <a:rPr lang="en-US" dirty="0"/>
              <a:t>Technological Improvements</a:t>
            </a:r>
          </a:p>
        </p:txBody>
      </p:sp>
      <p:sp>
        <p:nvSpPr>
          <p:cNvPr id="14339" name="Rectangle 3"/>
          <p:cNvSpPr>
            <a:spLocks noGrp="1" noChangeArrowheads="1"/>
          </p:cNvSpPr>
          <p:nvPr>
            <p:ph type="body" idx="1"/>
          </p:nvPr>
        </p:nvSpPr>
        <p:spPr>
          <a:xfrm>
            <a:off x="1782961" y="5464969"/>
            <a:ext cx="8643938" cy="357188"/>
          </a:xfrm>
          <a:ln/>
        </p:spPr>
        <p:txBody>
          <a:bodyPr vert="horz" lIns="64291" tIns="32146" rIns="64291" bIns="32146" rtlCol="0">
            <a:noAutofit/>
          </a:bodyPr>
          <a:lstStyle/>
          <a:p>
            <a:pPr marL="0" indent="0" algn="ctr">
              <a:buNone/>
            </a:pPr>
            <a:r>
              <a:rPr lang="en-US" b="1" dirty="0"/>
              <a:t>Era Two: 4000-1000 BCE</a:t>
            </a:r>
          </a:p>
        </p:txBody>
      </p:sp>
      <p:pic>
        <p:nvPicPr>
          <p:cNvPr id="14342" name="Picture 6" descr="http://www.taisha.org/test/today_read/photo/2009F04F09810844412.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0000"/>
                    </a14:imgEffect>
                  </a14:imgLayer>
                </a14:imgProps>
              </a:ext>
              <a:ext uri="{28A0092B-C50C-407E-A947-70E740481C1C}">
                <a14:useLocalDpi xmlns:a14="http://schemas.microsoft.com/office/drawing/2010/main" val="0"/>
              </a:ext>
            </a:extLst>
          </a:blip>
          <a:srcRect/>
          <a:stretch>
            <a:fillRect/>
          </a:stretch>
        </p:blipFill>
        <p:spPr bwMode="auto">
          <a:xfrm rot="19273475">
            <a:off x="2844734" y="298196"/>
            <a:ext cx="1727230" cy="1581333"/>
          </a:xfrm>
          <a:prstGeom prst="rect">
            <a:avLst/>
          </a:prstGeom>
          <a:noFill/>
          <a:effectLst>
            <a:softEdge rad="469900"/>
          </a:effectLst>
          <a:extLst>
            <a:ext uri="{909E8E84-426E-40DD-AFC4-6F175D3DCCD1}">
              <a14:hiddenFill xmlns:a14="http://schemas.microsoft.com/office/drawing/2010/main">
                <a:solidFill>
                  <a:srgbClr val="FFFFFF"/>
                </a:solidFill>
              </a14:hiddenFill>
            </a:ext>
          </a:extLst>
        </p:spPr>
      </p:pic>
      <p:pic>
        <p:nvPicPr>
          <p:cNvPr id="14346" name="Picture 10" descr="cape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05808" y="2819401"/>
            <a:ext cx="2205667" cy="1433683"/>
          </a:xfrm>
          <a:prstGeom prst="rect">
            <a:avLst/>
          </a:prstGeom>
          <a:noFill/>
          <a:effectLst>
            <a:softEdge rad="381000"/>
          </a:effectLst>
          <a:extLst>
            <a:ext uri="{909E8E84-426E-40DD-AFC4-6F175D3DCCD1}">
              <a14:hiddenFill xmlns:a14="http://schemas.microsoft.com/office/drawing/2010/main">
                <a:solidFill>
                  <a:srgbClr val="FFFFFF"/>
                </a:solidFill>
              </a14:hiddenFill>
            </a:ext>
          </a:extLst>
        </p:spPr>
      </p:pic>
      <p:pic>
        <p:nvPicPr>
          <p:cNvPr id="14348" name="Picture 12" descr="http://www.publicpolicy.telefonica.com/blogs/wp-content/uploads/2011/04/Social-Innovation.jpg"/>
          <p:cNvPicPr>
            <a:picLocks noChangeAspect="1" noChangeArrowheads="1"/>
          </p:cNvPicPr>
          <p:nvPr/>
        </p:nvPicPr>
        <p:blipFill>
          <a:blip r:embed="rId6" cstate="print">
            <a:extLst>
              <a:ext uri="{BEBA8EAE-BF5A-486C-A8C5-ECC9F3942E4B}">
                <a14:imgProps xmlns:a14="http://schemas.microsoft.com/office/drawing/2010/main">
                  <a14:imgLayer r:embed="rId7">
                    <a14:imgEffect>
                      <a14:sharpenSoften amount="-24000"/>
                    </a14:imgEffect>
                    <a14:imgEffect>
                      <a14:brightnessContrast bright="39000" contrast="-31000"/>
                    </a14:imgEffect>
                  </a14:imgLayer>
                </a14:imgProps>
              </a:ext>
              <a:ext uri="{28A0092B-C50C-407E-A947-70E740481C1C}">
                <a14:useLocalDpi xmlns:a14="http://schemas.microsoft.com/office/drawing/2010/main" val="0"/>
              </a:ext>
            </a:extLst>
          </a:blip>
          <a:srcRect/>
          <a:stretch>
            <a:fillRect/>
          </a:stretch>
        </p:blipFill>
        <p:spPr bwMode="auto">
          <a:xfrm>
            <a:off x="3962400" y="-275227"/>
            <a:ext cx="4092482" cy="3477160"/>
          </a:xfrm>
          <a:prstGeom prst="rect">
            <a:avLst/>
          </a:prstGeom>
          <a:noFill/>
          <a:effectLst>
            <a:glow rad="127000">
              <a:schemeClr val="accent1">
                <a:alpha val="0"/>
              </a:schemeClr>
            </a:glow>
            <a:softEdge rad="1168400"/>
          </a:effectLst>
          <a:extLst>
            <a:ext uri="{909E8E84-426E-40DD-AFC4-6F175D3DCCD1}">
              <a14:hiddenFill xmlns:a14="http://schemas.microsoft.com/office/drawing/2010/main">
                <a:solidFill>
                  <a:srgbClr val="FFFFFF"/>
                </a:solidFill>
              </a14:hiddenFill>
            </a:ext>
          </a:extLst>
        </p:spPr>
      </p:pic>
      <p:pic>
        <p:nvPicPr>
          <p:cNvPr id="14350" name="Picture 14" descr="http://t2.gstatic.com/images?q=tbn:ANd9GcR_7aAiElg56M_hSMHLUTcrjqD28_Qm-hbdE0TpJgR2xJ1iEOEp"/>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089984">
            <a:off x="7232536" y="639248"/>
            <a:ext cx="1975693" cy="1145233"/>
          </a:xfrm>
          <a:prstGeom prst="rect">
            <a:avLst/>
          </a:prstGeom>
          <a:noFill/>
          <a:effectLst>
            <a:softEdge rad="254000"/>
          </a:effectLst>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212DB8EF-C680-49C3-94EB-D30406EA3F05}" type="slidenum">
              <a:rPr lang="en-US" smtClean="0"/>
              <a:t>1</a:t>
            </a:fld>
            <a:endParaRPr lang="en-US"/>
          </a:p>
        </p:txBody>
      </p:sp>
    </p:spTree>
    <p:extLst>
      <p:ext uri="{BB962C8B-B14F-4D97-AF65-F5344CB8AC3E}">
        <p14:creationId xmlns:p14="http://schemas.microsoft.com/office/powerpoint/2010/main" val="3989455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21505"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5070" y="20355"/>
            <a:ext cx="6622930" cy="3890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2150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9017" y="3987908"/>
            <a:ext cx="3625453" cy="2767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21507" name="Rectangle 3"/>
          <p:cNvSpPr>
            <a:spLocks noGrp="1" noChangeArrowheads="1"/>
          </p:cNvSpPr>
          <p:nvPr>
            <p:ph type="title"/>
          </p:nvPr>
        </p:nvSpPr>
        <p:spPr>
          <a:xfrm>
            <a:off x="1524000" y="152401"/>
            <a:ext cx="8643938" cy="1169789"/>
          </a:xfrm>
          <a:ln/>
        </p:spPr>
        <p:txBody>
          <a:bodyPr vert="horz" lIns="64291" tIns="32146" rIns="64291" bIns="32146" rtlCol="0" anchor="ctr">
            <a:normAutofit/>
          </a:bodyPr>
          <a:lstStyle/>
          <a:p>
            <a:r>
              <a:rPr lang="en-US" b="1" dirty="0"/>
              <a:t>The plow</a:t>
            </a:r>
          </a:p>
        </p:txBody>
      </p:sp>
      <p:sp>
        <p:nvSpPr>
          <p:cNvPr id="21508" name="Rectangle 4"/>
          <p:cNvSpPr>
            <a:spLocks/>
          </p:cNvSpPr>
          <p:nvPr/>
        </p:nvSpPr>
        <p:spPr bwMode="auto">
          <a:xfrm>
            <a:off x="1756172" y="6539044"/>
            <a:ext cx="3411141" cy="216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square" lIns="0" tIns="0" rIns="0" bIns="0" anchor="ctr">
            <a:spAutoFit/>
          </a:bodyPr>
          <a:lstStyle/>
          <a:p>
            <a:r>
              <a:rPr lang="en-US" sz="1400" dirty="0">
                <a:solidFill>
                  <a:schemeClr val="tx2"/>
                </a:solidFill>
                <a:ea typeface="Palatino" charset="0"/>
                <a:cs typeface="Palatino" charset="0"/>
              </a:rPr>
              <a:t>From the Louvre, Paris, France</a:t>
            </a:r>
          </a:p>
        </p:txBody>
      </p:sp>
      <p:sp>
        <p:nvSpPr>
          <p:cNvPr id="21509" name="Rectangle 5"/>
          <p:cNvSpPr>
            <a:spLocks/>
          </p:cNvSpPr>
          <p:nvPr/>
        </p:nvSpPr>
        <p:spPr bwMode="auto">
          <a:xfrm>
            <a:off x="5613797" y="3929432"/>
            <a:ext cx="4857300" cy="2704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l"/>
            <a:r>
              <a:rPr lang="en-US" b="1" u="sng" dirty="0">
                <a:ea typeface="Palatino" charset="0"/>
                <a:cs typeface="Palatino" charset="0"/>
              </a:rPr>
              <a:t>Stop and Jot: </a:t>
            </a:r>
          </a:p>
          <a:p>
            <a:pPr algn="l"/>
            <a:endParaRPr lang="en-US" u="sng" dirty="0">
              <a:ea typeface="Palatino" charset="0"/>
              <a:cs typeface="Palatino" charset="0"/>
            </a:endParaRPr>
          </a:p>
          <a:p>
            <a:pPr algn="l"/>
            <a:endParaRPr lang="en-US" u="sng" dirty="0">
              <a:ea typeface="Palatino" charset="0"/>
              <a:cs typeface="Palatino" charset="0"/>
            </a:endParaRPr>
          </a:p>
          <a:p>
            <a:pPr marL="342900" indent="-342900">
              <a:buFont typeface="+mj-lt"/>
              <a:buAutoNum type="arabicPeriod"/>
            </a:pPr>
            <a:r>
              <a:rPr lang="en-US" dirty="0">
                <a:ea typeface="Palatino" charset="0"/>
                <a:cs typeface="Palatino" charset="0"/>
              </a:rPr>
              <a:t>Describe what you see.  </a:t>
            </a:r>
          </a:p>
          <a:p>
            <a:pPr marL="342900" indent="-342900">
              <a:buFont typeface="+mj-lt"/>
              <a:buAutoNum type="arabicPeriod"/>
            </a:pPr>
            <a:r>
              <a:rPr lang="en-US" dirty="0">
                <a:ea typeface="Palatino" charset="0"/>
                <a:cs typeface="Palatino" charset="0"/>
              </a:rPr>
              <a:t>What is a plow and how is it used?  </a:t>
            </a:r>
          </a:p>
          <a:p>
            <a:pPr marL="342900" indent="-342900">
              <a:buFont typeface="+mj-lt"/>
              <a:buAutoNum type="arabicPeriod"/>
            </a:pPr>
            <a:r>
              <a:rPr lang="en-US" dirty="0">
                <a:ea typeface="Palatino" charset="0"/>
                <a:cs typeface="Palatino" charset="0"/>
              </a:rPr>
              <a:t>How would it change farming?</a:t>
            </a:r>
          </a:p>
          <a:p>
            <a:pPr marL="342900" indent="-342900">
              <a:buFont typeface="+mj-lt"/>
              <a:buAutoNum type="arabicPeriod"/>
            </a:pPr>
            <a:r>
              <a:rPr lang="en-US" dirty="0">
                <a:ea typeface="Palatino" charset="0"/>
                <a:cs typeface="Palatino" charset="0"/>
              </a:rPr>
              <a:t>What might we learn from these images about gender in ancient Egypt?</a:t>
            </a:r>
          </a:p>
        </p:txBody>
      </p:sp>
      <p:sp>
        <p:nvSpPr>
          <p:cNvPr id="2" name="Slide Number Placeholder 1"/>
          <p:cNvSpPr>
            <a:spLocks noGrp="1"/>
          </p:cNvSpPr>
          <p:nvPr>
            <p:ph type="sldNum" sz="quarter" idx="12"/>
          </p:nvPr>
        </p:nvSpPr>
        <p:spPr/>
        <p:txBody>
          <a:bodyPr/>
          <a:lstStyle/>
          <a:p>
            <a:fld id="{212DB8EF-C680-49C3-94EB-D30406EA3F05}" type="slidenum">
              <a:rPr lang="en-US" smtClean="0"/>
              <a:t>10</a:t>
            </a:fld>
            <a:endParaRPr lang="en-US"/>
          </a:p>
        </p:txBody>
      </p:sp>
      <p:pic>
        <p:nvPicPr>
          <p:cNvPr id="8" name="Picture 3" descr="C:\Users\blooma\AppData\Local\Microsoft\Windows\Temporary Internet Files\Content.IE5\YJ24FTU4\MC900440428[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10400" y="3987908"/>
            <a:ext cx="892586" cy="939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5347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plow</a:t>
            </a:r>
          </a:p>
        </p:txBody>
      </p:sp>
      <p:sp>
        <p:nvSpPr>
          <p:cNvPr id="3" name="Content Placeholder 2"/>
          <p:cNvSpPr>
            <a:spLocks noGrp="1"/>
          </p:cNvSpPr>
          <p:nvPr>
            <p:ph idx="1"/>
          </p:nvPr>
        </p:nvSpPr>
        <p:spPr>
          <a:xfrm>
            <a:off x="1752600" y="5105401"/>
            <a:ext cx="8686800" cy="1431925"/>
          </a:xfrm>
        </p:spPr>
        <p:txBody>
          <a:bodyPr>
            <a:normAutofit/>
          </a:bodyPr>
          <a:lstStyle/>
          <a:p>
            <a:pPr marL="0" indent="0">
              <a:buNone/>
            </a:pPr>
            <a:r>
              <a:rPr lang="en-US" sz="2000" dirty="0">
                <a:solidFill>
                  <a:schemeClr val="accent4">
                    <a:lumMod val="50000"/>
                  </a:schemeClr>
                </a:solidFill>
                <a:latin typeface="Lucida Grande" charset="0"/>
                <a:ea typeface="Lucida Grande" charset="0"/>
                <a:cs typeface="Lucida Grande" charset="0"/>
                <a:sym typeface="Lucida Grande" charset="0"/>
              </a:rPr>
              <a:t>Notice in the picture a man is plowing a furrow with an ox while a woman scatters the seeds behind him. It also depicts the man cutting the grain with a sickle while a woman picks up the cut grain and ties it into bundles.</a:t>
            </a:r>
          </a:p>
        </p:txBody>
      </p:sp>
      <p:sp>
        <p:nvSpPr>
          <p:cNvPr id="4" name="Slide Number Placeholder 3"/>
          <p:cNvSpPr>
            <a:spLocks noGrp="1"/>
          </p:cNvSpPr>
          <p:nvPr>
            <p:ph type="sldNum" sz="quarter" idx="12"/>
          </p:nvPr>
        </p:nvSpPr>
        <p:spPr/>
        <p:txBody>
          <a:bodyPr/>
          <a:lstStyle/>
          <a:p>
            <a:fld id="{212DB8EF-C680-49C3-94EB-D30406EA3F05}" type="slidenum">
              <a:rPr lang="en-US" smtClean="0"/>
              <a:t>11</a:t>
            </a:fld>
            <a:endParaRPr lang="en-US"/>
          </a:p>
        </p:txBody>
      </p:sp>
      <p:pic>
        <p:nvPicPr>
          <p:cNvPr id="5"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9501" y="1447801"/>
            <a:ext cx="5348575" cy="3142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6" name="TextBox 5"/>
          <p:cNvSpPr txBox="1"/>
          <p:nvPr/>
        </p:nvSpPr>
        <p:spPr>
          <a:xfrm>
            <a:off x="1676400" y="1371601"/>
            <a:ext cx="3352800" cy="3477875"/>
          </a:xfrm>
          <a:prstGeom prst="rect">
            <a:avLst/>
          </a:prstGeom>
          <a:noFill/>
        </p:spPr>
        <p:txBody>
          <a:bodyPr wrap="square" rtlCol="0">
            <a:spAutoFit/>
          </a:bodyPr>
          <a:lstStyle/>
          <a:p>
            <a:pPr marL="342900" indent="-342900">
              <a:buFont typeface="Arial" pitchFamily="34" charset="0"/>
              <a:buChar char="•"/>
            </a:pPr>
            <a:r>
              <a:rPr lang="en-US" sz="2000" dirty="0">
                <a:latin typeface="Lucida Grande"/>
              </a:rPr>
              <a:t>A plow</a:t>
            </a:r>
            <a:r>
              <a:rPr lang="en-US" sz="2000" dirty="0">
                <a:latin typeface="Lucida Grande" charset="0"/>
                <a:ea typeface="Lucida Grande" charset="0"/>
                <a:cs typeface="Lucida Grande" charset="0"/>
                <a:sym typeface="Lucida Grande" charset="0"/>
              </a:rPr>
              <a:t> is used to turn and break up soil.</a:t>
            </a:r>
            <a:endParaRPr lang="en-US" sz="2000" b="1" dirty="0">
              <a:latin typeface="Arial" pitchFamily="34" charset="0"/>
              <a:cs typeface="Arial" pitchFamily="34" charset="0"/>
            </a:endParaRPr>
          </a:p>
          <a:p>
            <a:pPr marL="342900" indent="-342900">
              <a:buFont typeface="Arial" pitchFamily="34" charset="0"/>
              <a:buChar char="•"/>
            </a:pPr>
            <a:r>
              <a:rPr lang="en-US" sz="2000" dirty="0">
                <a:latin typeface="Lucida Grande"/>
              </a:rPr>
              <a:t>Plowing </a:t>
            </a:r>
            <a:r>
              <a:rPr lang="en-US" sz="2000" dirty="0">
                <a:latin typeface="Lucida Grande"/>
                <a:ea typeface="Lucida Grande" charset="0"/>
                <a:cs typeface="Lucida Grande" charset="0"/>
                <a:sym typeface="Lucida Grande" charset="0"/>
              </a:rPr>
              <a:t>is the most difficult </a:t>
            </a:r>
            <a:r>
              <a:rPr lang="en-US" sz="2000" dirty="0">
                <a:latin typeface="Lucida Grande" charset="0"/>
                <a:ea typeface="Lucida Grande" charset="0"/>
                <a:cs typeface="Lucida Grande" charset="0"/>
                <a:sym typeface="Lucida Grande" charset="0"/>
              </a:rPr>
              <a:t>part of farming.  </a:t>
            </a:r>
          </a:p>
          <a:p>
            <a:pPr marL="342900" indent="-342900">
              <a:buFont typeface="Arial" pitchFamily="34" charset="0"/>
              <a:buChar char="•"/>
            </a:pPr>
            <a:r>
              <a:rPr lang="en-US" sz="2000" dirty="0">
                <a:latin typeface="Lucida Grande" charset="0"/>
                <a:ea typeface="Lucida Grande" charset="0"/>
                <a:cs typeface="Lucida Grande" charset="0"/>
                <a:sym typeface="Lucida Grande" charset="0"/>
              </a:rPr>
              <a:t>It was especially difficult in Egypt because of the heavy clay soil (which came from the flooding of the Nile). </a:t>
            </a:r>
          </a:p>
          <a:p>
            <a:pPr marL="342900" indent="-342900">
              <a:buFont typeface="Arial" pitchFamily="34" charset="0"/>
              <a:buChar char="•"/>
            </a:pPr>
            <a:r>
              <a:rPr lang="en-US" sz="2000" dirty="0">
                <a:latin typeface="Lucida Grande" charset="0"/>
                <a:ea typeface="Lucida Grande" charset="0"/>
                <a:cs typeface="Lucida Grande" charset="0"/>
                <a:sym typeface="Lucida Grande" charset="0"/>
              </a:rPr>
              <a:t>The clay made it difficult to make furrows.</a:t>
            </a:r>
          </a:p>
        </p:txBody>
      </p:sp>
    </p:spTree>
    <p:extLst>
      <p:ext uri="{BB962C8B-B14F-4D97-AF65-F5344CB8AC3E}">
        <p14:creationId xmlns:p14="http://schemas.microsoft.com/office/powerpoint/2010/main" val="3944434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Plow</a:t>
            </a:r>
          </a:p>
        </p:txBody>
      </p:sp>
      <p:sp>
        <p:nvSpPr>
          <p:cNvPr id="3" name="Content Placeholder 2"/>
          <p:cNvSpPr>
            <a:spLocks noGrp="1"/>
          </p:cNvSpPr>
          <p:nvPr>
            <p:ph idx="1"/>
          </p:nvPr>
        </p:nvSpPr>
        <p:spPr>
          <a:xfrm>
            <a:off x="1676400" y="1219200"/>
            <a:ext cx="8839200" cy="5181600"/>
          </a:xfrm>
        </p:spPr>
        <p:txBody>
          <a:bodyPr>
            <a:normAutofit fontScale="92500" lnSpcReduction="20000"/>
          </a:bodyPr>
          <a:lstStyle/>
          <a:p>
            <a:endParaRPr lang="en-US" dirty="0">
              <a:latin typeface="Lucida Grande" charset="0"/>
              <a:ea typeface="Lucida Grande" charset="0"/>
              <a:cs typeface="Lucida Grande" charset="0"/>
              <a:sym typeface="Lucida Grande" charset="0"/>
            </a:endParaRPr>
          </a:p>
          <a:p>
            <a:r>
              <a:rPr lang="en-US" b="1" dirty="0">
                <a:solidFill>
                  <a:schemeClr val="accent4">
                    <a:lumMod val="50000"/>
                  </a:schemeClr>
                </a:solidFill>
                <a:latin typeface="Lucida Grande" charset="0"/>
                <a:ea typeface="Lucida Grande" charset="0"/>
                <a:cs typeface="Lucida Grande" charset="0"/>
                <a:sym typeface="Lucida Grande" charset="0"/>
              </a:rPr>
              <a:t>The plow is considered the most important agricultural implement since the beginning of history.  </a:t>
            </a:r>
          </a:p>
          <a:p>
            <a:pPr marL="0" indent="0">
              <a:buNone/>
            </a:pPr>
            <a:endParaRPr lang="en-US" b="1" dirty="0">
              <a:solidFill>
                <a:schemeClr val="accent4">
                  <a:lumMod val="50000"/>
                </a:schemeClr>
              </a:solidFill>
              <a:latin typeface="Arial" pitchFamily="34" charset="0"/>
              <a:cs typeface="Arial" pitchFamily="34" charset="0"/>
            </a:endParaRPr>
          </a:p>
          <a:p>
            <a:r>
              <a:rPr lang="en-US" dirty="0">
                <a:latin typeface="Arial" pitchFamily="34" charset="0"/>
                <a:cs typeface="Arial" pitchFamily="34" charset="0"/>
              </a:rPr>
              <a:t>The invention of plow, pulled by animals, made agricultural production vastly more efficient than before, and permitted far more land to be farmed by fewer people</a:t>
            </a:r>
          </a:p>
          <a:p>
            <a:endParaRPr lang="en-US" b="1" dirty="0">
              <a:latin typeface="Arial" pitchFamily="34" charset="0"/>
              <a:cs typeface="Arial" pitchFamily="34" charset="0"/>
            </a:endParaRPr>
          </a:p>
          <a:p>
            <a:r>
              <a:rPr lang="en-US" b="1" dirty="0">
                <a:latin typeface="Arial" pitchFamily="34" charset="0"/>
                <a:cs typeface="Arial" pitchFamily="34" charset="0"/>
              </a:rPr>
              <a:t>Results:</a:t>
            </a:r>
          </a:p>
          <a:p>
            <a:pPr lvl="1"/>
            <a:r>
              <a:rPr lang="en-US" sz="2600" dirty="0"/>
              <a:t>A food surplus</a:t>
            </a:r>
          </a:p>
          <a:p>
            <a:pPr lvl="1"/>
            <a:r>
              <a:rPr lang="en-US" sz="2600" dirty="0"/>
              <a:t>Freed people to do other types of work</a:t>
            </a:r>
          </a:p>
          <a:p>
            <a:pPr lvl="1"/>
            <a:r>
              <a:rPr lang="en-US" sz="2600" dirty="0"/>
              <a:t>Specialization intensified</a:t>
            </a:r>
          </a:p>
          <a:p>
            <a:pPr lvl="1"/>
            <a:r>
              <a:rPr lang="en-US" sz="2600" dirty="0"/>
              <a:t>Beginning of a social class system </a:t>
            </a:r>
          </a:p>
        </p:txBody>
      </p:sp>
      <p:sp>
        <p:nvSpPr>
          <p:cNvPr id="4" name="Slide Number Placeholder 3"/>
          <p:cNvSpPr>
            <a:spLocks noGrp="1"/>
          </p:cNvSpPr>
          <p:nvPr>
            <p:ph type="sldNum" sz="quarter" idx="12"/>
          </p:nvPr>
        </p:nvSpPr>
        <p:spPr/>
        <p:txBody>
          <a:bodyPr/>
          <a:lstStyle/>
          <a:p>
            <a:fld id="{212DB8EF-C680-49C3-94EB-D30406EA3F05}" type="slidenum">
              <a:rPr lang="en-US" smtClean="0"/>
              <a:t>12</a:t>
            </a:fld>
            <a:endParaRPr lang="en-US"/>
          </a:p>
        </p:txBody>
      </p:sp>
    </p:spTree>
    <p:extLst>
      <p:ext uri="{BB962C8B-B14F-4D97-AF65-F5344CB8AC3E}">
        <p14:creationId xmlns:p14="http://schemas.microsoft.com/office/powerpoint/2010/main" val="26791084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76400" y="533400"/>
            <a:ext cx="8686800" cy="838200"/>
          </a:xfrm>
        </p:spPr>
        <p:txBody>
          <a:bodyPr>
            <a:normAutofit fontScale="90000"/>
          </a:bodyPr>
          <a:lstStyle/>
          <a:p>
            <a:r>
              <a:rPr lang="en-US" dirty="0"/>
              <a:t>Irrigation</a:t>
            </a:r>
            <a:br>
              <a:rPr lang="en-US" dirty="0"/>
            </a:br>
            <a:endParaRPr lang="en-US" sz="1800" dirty="0"/>
          </a:p>
        </p:txBody>
      </p:sp>
      <p:sp>
        <p:nvSpPr>
          <p:cNvPr id="4" name="Slide Number Placeholder 3"/>
          <p:cNvSpPr>
            <a:spLocks noGrp="1"/>
          </p:cNvSpPr>
          <p:nvPr>
            <p:ph type="sldNum" sz="quarter" idx="12"/>
          </p:nvPr>
        </p:nvSpPr>
        <p:spPr/>
        <p:txBody>
          <a:bodyPr/>
          <a:lstStyle/>
          <a:p>
            <a:fld id="{212DB8EF-C680-49C3-94EB-D30406EA3F05}" type="slidenum">
              <a:rPr lang="en-US" smtClean="0"/>
              <a:t>13</a:t>
            </a:fld>
            <a:endParaRPr lang="en-US"/>
          </a:p>
        </p:txBody>
      </p:sp>
      <p:sp>
        <p:nvSpPr>
          <p:cNvPr id="3" name="Rectangle 2"/>
          <p:cNvSpPr/>
          <p:nvPr/>
        </p:nvSpPr>
        <p:spPr>
          <a:xfrm>
            <a:off x="2038350" y="1447801"/>
            <a:ext cx="8180826" cy="2246769"/>
          </a:xfrm>
          <a:prstGeom prst="rect">
            <a:avLst/>
          </a:prstGeom>
        </p:spPr>
        <p:txBody>
          <a:bodyPr wrap="square">
            <a:spAutoFit/>
          </a:bodyPr>
          <a:lstStyle/>
          <a:p>
            <a:pPr marL="457200" indent="-457200">
              <a:buFont typeface="Arial" pitchFamily="34" charset="0"/>
              <a:buChar char="•"/>
            </a:pPr>
            <a:r>
              <a:rPr lang="en-US" sz="2800" b="1" dirty="0"/>
              <a:t>The supplying water from a source other than rain in order to grow crops.</a:t>
            </a:r>
          </a:p>
          <a:p>
            <a:endParaRPr lang="en-US" sz="2800" b="1" dirty="0"/>
          </a:p>
          <a:p>
            <a:pPr marL="457200" indent="-457200">
              <a:buFont typeface="Arial" pitchFamily="34" charset="0"/>
              <a:buChar char="•"/>
            </a:pPr>
            <a:r>
              <a:rPr lang="en-US" sz="2800" b="1" dirty="0"/>
              <a:t>The artificial application of water to the land or soil. </a:t>
            </a:r>
          </a:p>
        </p:txBody>
      </p:sp>
      <p:sp>
        <p:nvSpPr>
          <p:cNvPr id="8" name="TextBox 7"/>
          <p:cNvSpPr txBox="1"/>
          <p:nvPr/>
        </p:nvSpPr>
        <p:spPr>
          <a:xfrm>
            <a:off x="3886200" y="4343400"/>
            <a:ext cx="6496050" cy="1815882"/>
          </a:xfrm>
          <a:prstGeom prst="rect">
            <a:avLst/>
          </a:prstGeom>
          <a:noFill/>
        </p:spPr>
        <p:txBody>
          <a:bodyPr wrap="square" rtlCol="0">
            <a:spAutoFit/>
          </a:bodyPr>
          <a:lstStyle/>
          <a:p>
            <a:r>
              <a:rPr lang="en-US" sz="2800" b="1" u="sng" dirty="0"/>
              <a:t>STOP AND JOT PREDICTION</a:t>
            </a:r>
            <a:r>
              <a:rPr lang="en-US" sz="2800" dirty="0"/>
              <a:t>:   How do you think this technology changed people’s lives? How might it have led to other changes in technology?</a:t>
            </a:r>
          </a:p>
        </p:txBody>
      </p:sp>
      <p:pic>
        <p:nvPicPr>
          <p:cNvPr id="2051" name="Picture 3" descr="C:\Users\blooma\AppData\Local\Microsoft\Windows\Temporary Internet Files\Content.IE5\YJ24FTU4\MC900440428[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1" y="4644971"/>
            <a:ext cx="1151683" cy="1212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4254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8686800" cy="838200"/>
          </a:xfrm>
        </p:spPr>
        <p:txBody>
          <a:bodyPr>
            <a:normAutofit/>
          </a:bodyPr>
          <a:lstStyle/>
          <a:p>
            <a:r>
              <a:rPr lang="en-US" dirty="0"/>
              <a:t>Irrigation</a:t>
            </a:r>
            <a:endParaRPr lang="en-US" sz="2000" dirty="0"/>
          </a:p>
        </p:txBody>
      </p:sp>
      <p:sp>
        <p:nvSpPr>
          <p:cNvPr id="4" name="Slide Number Placeholder 3"/>
          <p:cNvSpPr>
            <a:spLocks noGrp="1"/>
          </p:cNvSpPr>
          <p:nvPr>
            <p:ph type="sldNum" sz="quarter" idx="12"/>
          </p:nvPr>
        </p:nvSpPr>
        <p:spPr/>
        <p:txBody>
          <a:bodyPr/>
          <a:lstStyle/>
          <a:p>
            <a:fld id="{212DB8EF-C680-49C3-94EB-D30406EA3F05}" type="slidenum">
              <a:rPr lang="en-US" smtClean="0"/>
              <a:t>14</a:t>
            </a:fld>
            <a:endParaRPr lang="en-US"/>
          </a:p>
        </p:txBody>
      </p:sp>
      <p:pic>
        <p:nvPicPr>
          <p:cNvPr id="2050" name="Picture 2" descr="The Nile River has played an important role in the lives of Egyptians throughout history. This frieze (c. 2000 B.C.E.) depicts Egyptians using water from the Nile River for irrig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3905" y="1981201"/>
            <a:ext cx="4886325" cy="29051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rrigation canal">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43800" y="1795790"/>
            <a:ext cx="2837300" cy="28956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103238" y="1219200"/>
            <a:ext cx="4648200" cy="523220"/>
          </a:xfrm>
          <a:prstGeom prst="rect">
            <a:avLst/>
          </a:prstGeom>
          <a:noFill/>
        </p:spPr>
        <p:txBody>
          <a:bodyPr wrap="square" rtlCol="0">
            <a:spAutoFit/>
          </a:bodyPr>
          <a:lstStyle/>
          <a:p>
            <a:r>
              <a:rPr lang="en-US" sz="2800" dirty="0"/>
              <a:t>Study these two pictures.</a:t>
            </a:r>
          </a:p>
        </p:txBody>
      </p:sp>
      <p:sp>
        <p:nvSpPr>
          <p:cNvPr id="9" name="TextBox 8"/>
          <p:cNvSpPr txBox="1"/>
          <p:nvPr/>
        </p:nvSpPr>
        <p:spPr>
          <a:xfrm>
            <a:off x="1893627" y="5486401"/>
            <a:ext cx="8305800" cy="1200329"/>
          </a:xfrm>
          <a:prstGeom prst="rect">
            <a:avLst/>
          </a:prstGeom>
          <a:solidFill>
            <a:schemeClr val="accent2"/>
          </a:solidFill>
        </p:spPr>
        <p:txBody>
          <a:bodyPr wrap="square" rtlCol="0">
            <a:spAutoFit/>
          </a:bodyPr>
          <a:lstStyle/>
          <a:p>
            <a:r>
              <a:rPr lang="en-US" sz="2400" b="1" dirty="0">
                <a:solidFill>
                  <a:schemeClr val="bg1"/>
                </a:solidFill>
              </a:rPr>
              <a:t>1.  Describe what you see.</a:t>
            </a:r>
          </a:p>
          <a:p>
            <a:pPr marL="457200" indent="-457200">
              <a:buAutoNum type="arabicPeriod" startAt="2"/>
            </a:pPr>
            <a:r>
              <a:rPr lang="en-US" sz="2400" b="1" dirty="0">
                <a:solidFill>
                  <a:schemeClr val="bg1"/>
                </a:solidFill>
              </a:rPr>
              <a:t>What is irrigation and what did it do?</a:t>
            </a:r>
          </a:p>
          <a:p>
            <a:endParaRPr lang="en-US" sz="2400" b="1" dirty="0">
              <a:solidFill>
                <a:schemeClr val="bg1"/>
              </a:solidFill>
            </a:endParaRPr>
          </a:p>
        </p:txBody>
      </p:sp>
      <p:pic>
        <p:nvPicPr>
          <p:cNvPr id="3074" name="Picture 2" descr="C:\Users\blooma\AppData\Local\Microsoft\Windows\Temporary Internet Files\Content.IE5\YJ24FTU4\MC900440428[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34575" y="5705520"/>
            <a:ext cx="868363" cy="914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0871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28800" y="533400"/>
            <a:ext cx="8686800" cy="838200"/>
          </a:xfrm>
        </p:spPr>
        <p:txBody>
          <a:bodyPr>
            <a:normAutofit fontScale="90000"/>
          </a:bodyPr>
          <a:lstStyle/>
          <a:p>
            <a:r>
              <a:rPr lang="en-US" dirty="0"/>
              <a:t>Irrigation</a:t>
            </a:r>
            <a:br>
              <a:rPr lang="en-US" dirty="0"/>
            </a:br>
            <a:r>
              <a:rPr lang="en-US" sz="2000" dirty="0"/>
              <a:t>(supplying dry land with water… mainly to grow crops)</a:t>
            </a:r>
          </a:p>
        </p:txBody>
      </p:sp>
      <p:sp>
        <p:nvSpPr>
          <p:cNvPr id="4" name="Slide Number Placeholder 3"/>
          <p:cNvSpPr>
            <a:spLocks noGrp="1"/>
          </p:cNvSpPr>
          <p:nvPr>
            <p:ph type="sldNum" sz="quarter" idx="12"/>
          </p:nvPr>
        </p:nvSpPr>
        <p:spPr/>
        <p:txBody>
          <a:bodyPr/>
          <a:lstStyle/>
          <a:p>
            <a:fld id="{212DB8EF-C680-49C3-94EB-D30406EA3F05}" type="slidenum">
              <a:rPr lang="en-US" smtClean="0"/>
              <a:t>15</a:t>
            </a:fld>
            <a:endParaRPr lang="en-US"/>
          </a:p>
        </p:txBody>
      </p:sp>
      <p:sp>
        <p:nvSpPr>
          <p:cNvPr id="10" name="Rectangle 9"/>
          <p:cNvSpPr/>
          <p:nvPr/>
        </p:nvSpPr>
        <p:spPr>
          <a:xfrm>
            <a:off x="1754875" y="4953000"/>
            <a:ext cx="8686800" cy="1815882"/>
          </a:xfrm>
          <a:prstGeom prst="rect">
            <a:avLst/>
          </a:prstGeom>
        </p:spPr>
        <p:txBody>
          <a:bodyPr wrap="square">
            <a:spAutoFit/>
          </a:bodyPr>
          <a:lstStyle/>
          <a:p>
            <a:r>
              <a:rPr lang="en-US" sz="2000" dirty="0"/>
              <a:t>In ancient Egypt, the construction of canals was a major undertaking of the pharaohs and their servants.   In many places where fields were too high to receive water from the canals, water was drawn from the canals or the Nile directly by a </a:t>
            </a:r>
            <a:r>
              <a:rPr lang="en-US" sz="2000" i="1" dirty="0" err="1"/>
              <a:t>swape</a:t>
            </a:r>
            <a:r>
              <a:rPr lang="en-US" sz="2000" i="1" dirty="0"/>
              <a:t> </a:t>
            </a:r>
            <a:r>
              <a:rPr lang="en-US" sz="2000" dirty="0"/>
              <a:t>or a </a:t>
            </a:r>
            <a:r>
              <a:rPr lang="en-US" sz="2000" i="1" dirty="0" err="1"/>
              <a:t>shaduf</a:t>
            </a:r>
            <a:r>
              <a:rPr lang="en-US" sz="2000" i="1" dirty="0"/>
              <a:t>. </a:t>
            </a:r>
            <a:r>
              <a:rPr lang="en-US" sz="2000" dirty="0"/>
              <a:t>These consisted of a bucket on the end of a cord that hung from the long end of a pivoted boom, counterweighted. </a:t>
            </a:r>
            <a:r>
              <a:rPr lang="en-US" sz="1200" dirty="0">
                <a:hlinkClick r:id="rId4"/>
              </a:rPr>
              <a:t>http://www.waterencyclopedia.com/Hy-La/Irrigation-Systems-Ancient.html#ixzz1zl2uGIWm</a:t>
            </a:r>
            <a:endParaRPr lang="en-US" sz="1200" dirty="0"/>
          </a:p>
        </p:txBody>
      </p:sp>
      <p:sp>
        <p:nvSpPr>
          <p:cNvPr id="3" name="TextBox 2"/>
          <p:cNvSpPr txBox="1"/>
          <p:nvPr/>
        </p:nvSpPr>
        <p:spPr>
          <a:xfrm>
            <a:off x="1754876" y="1447800"/>
            <a:ext cx="8709660" cy="3416320"/>
          </a:xfrm>
          <a:prstGeom prst="rect">
            <a:avLst/>
          </a:prstGeom>
          <a:solidFill>
            <a:schemeClr val="accent2"/>
          </a:solidFill>
        </p:spPr>
        <p:txBody>
          <a:bodyPr wrap="square" rtlCol="0">
            <a:spAutoFit/>
          </a:bodyPr>
          <a:lstStyle/>
          <a:p>
            <a:r>
              <a:rPr lang="en-US" b="1" dirty="0">
                <a:solidFill>
                  <a:schemeClr val="bg1"/>
                </a:solidFill>
              </a:rPr>
              <a:t>				      		This frieze (c. 2000 B.C.E.) 							depicts Egyptians using water 						from the Nile River for 							irrigation.</a:t>
            </a:r>
          </a:p>
          <a:p>
            <a:endParaRPr lang="en-US" b="1" dirty="0">
              <a:solidFill>
                <a:schemeClr val="bg1"/>
              </a:solidFill>
            </a:endParaRPr>
          </a:p>
          <a:p>
            <a:endParaRPr lang="en-US" b="1" dirty="0">
              <a:solidFill>
                <a:schemeClr val="bg1"/>
              </a:solidFill>
            </a:endParaRPr>
          </a:p>
          <a:p>
            <a:endParaRPr lang="en-US" b="1" dirty="0">
              <a:solidFill>
                <a:schemeClr val="bg1"/>
              </a:solidFill>
            </a:endParaRPr>
          </a:p>
          <a:p>
            <a:endParaRPr lang="en-US" b="1" dirty="0">
              <a:solidFill>
                <a:schemeClr val="bg1"/>
              </a:solidFill>
            </a:endParaRPr>
          </a:p>
          <a:p>
            <a:endParaRPr lang="en-US" b="1" dirty="0">
              <a:solidFill>
                <a:schemeClr val="bg1"/>
              </a:solidFill>
            </a:endParaRPr>
          </a:p>
          <a:p>
            <a:endParaRPr lang="en-US" b="1" dirty="0">
              <a:solidFill>
                <a:schemeClr val="bg1"/>
              </a:solidFill>
            </a:endParaRPr>
          </a:p>
          <a:p>
            <a:endParaRPr lang="en-US" b="1" dirty="0">
              <a:solidFill>
                <a:schemeClr val="bg1"/>
              </a:solidFill>
            </a:endParaRPr>
          </a:p>
          <a:p>
            <a:r>
              <a:rPr lang="en-US" b="1" dirty="0">
                <a:solidFill>
                  <a:schemeClr val="bg1"/>
                </a:solidFill>
              </a:rPr>
              <a:t> </a:t>
            </a:r>
          </a:p>
        </p:txBody>
      </p:sp>
      <p:pic>
        <p:nvPicPr>
          <p:cNvPr id="2050" name="Picture 2" descr="The Nile River has played an important role in the lives of Egyptians throughout history. This frieze (c. 2000 B.C.E.) depicts Egyptians using water from the Nile River for irriga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1546861"/>
            <a:ext cx="5334000" cy="3171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93693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98171" y="533400"/>
            <a:ext cx="8686800" cy="838200"/>
          </a:xfrm>
        </p:spPr>
        <p:txBody>
          <a:bodyPr>
            <a:normAutofit fontScale="90000"/>
          </a:bodyPr>
          <a:lstStyle/>
          <a:p>
            <a:r>
              <a:rPr lang="en-US" dirty="0"/>
              <a:t>Irrigation</a:t>
            </a:r>
            <a:br>
              <a:rPr lang="en-US" dirty="0"/>
            </a:br>
            <a:endParaRPr lang="en-US" sz="1800" dirty="0"/>
          </a:p>
        </p:txBody>
      </p:sp>
      <p:sp>
        <p:nvSpPr>
          <p:cNvPr id="4" name="Slide Number Placeholder 3"/>
          <p:cNvSpPr>
            <a:spLocks noGrp="1"/>
          </p:cNvSpPr>
          <p:nvPr>
            <p:ph type="sldNum" sz="quarter" idx="12"/>
          </p:nvPr>
        </p:nvSpPr>
        <p:spPr/>
        <p:txBody>
          <a:bodyPr/>
          <a:lstStyle/>
          <a:p>
            <a:fld id="{212DB8EF-C680-49C3-94EB-D30406EA3F05}" type="slidenum">
              <a:rPr lang="en-US" smtClean="0"/>
              <a:t>16</a:t>
            </a:fld>
            <a:endParaRPr lang="en-US"/>
          </a:p>
        </p:txBody>
      </p:sp>
      <p:sp>
        <p:nvSpPr>
          <p:cNvPr id="6" name="TextBox 5"/>
          <p:cNvSpPr txBox="1"/>
          <p:nvPr/>
        </p:nvSpPr>
        <p:spPr>
          <a:xfrm>
            <a:off x="1905000" y="1524000"/>
            <a:ext cx="8512628" cy="2523768"/>
          </a:xfrm>
          <a:prstGeom prst="rect">
            <a:avLst/>
          </a:prstGeom>
          <a:noFill/>
        </p:spPr>
        <p:txBody>
          <a:bodyPr wrap="square" rtlCol="0">
            <a:spAutoFit/>
          </a:bodyPr>
          <a:lstStyle/>
          <a:p>
            <a:pPr marL="457200" indent="-457200">
              <a:buFont typeface="Arial" pitchFamily="34" charset="0"/>
              <a:buChar char="•"/>
            </a:pPr>
            <a:r>
              <a:rPr lang="en-US" sz="2800" dirty="0"/>
              <a:t>Early irrigation consisted of the digging of canals to pull water from rivers or lakes into planted fields.</a:t>
            </a:r>
          </a:p>
          <a:p>
            <a:pPr marL="457200" indent="-457200">
              <a:buFont typeface="Arial" pitchFamily="34" charset="0"/>
              <a:buChar char="•"/>
            </a:pPr>
            <a:endParaRPr lang="en-US" sz="2800" dirty="0"/>
          </a:p>
          <a:p>
            <a:pPr marL="457200" indent="-457200">
              <a:buFont typeface="Arial" pitchFamily="34" charset="0"/>
              <a:buChar char="•"/>
            </a:pPr>
            <a:r>
              <a:rPr lang="en-US" sz="2800" dirty="0"/>
              <a:t>Large scale farming was not possible without irrigation.</a:t>
            </a:r>
          </a:p>
          <a:p>
            <a:endParaRPr lang="en-US" dirty="0"/>
          </a:p>
        </p:txBody>
      </p:sp>
      <p:sp>
        <p:nvSpPr>
          <p:cNvPr id="9" name="TextBox 8"/>
          <p:cNvSpPr txBox="1"/>
          <p:nvPr/>
        </p:nvSpPr>
        <p:spPr>
          <a:xfrm>
            <a:off x="1752600" y="3810000"/>
            <a:ext cx="8763000" cy="2677656"/>
          </a:xfrm>
          <a:prstGeom prst="rect">
            <a:avLst/>
          </a:prstGeom>
          <a:solidFill>
            <a:srgbClr val="FFFF00"/>
          </a:solidFill>
        </p:spPr>
        <p:txBody>
          <a:bodyPr wrap="square" rtlCol="0">
            <a:spAutoFit/>
          </a:bodyPr>
          <a:lstStyle/>
          <a:p>
            <a:endParaRPr lang="en-US" sz="2800" b="1" u="sng" dirty="0"/>
          </a:p>
          <a:p>
            <a:r>
              <a:rPr lang="en-US" sz="2800" b="1" dirty="0"/>
              <a:t>		       </a:t>
            </a:r>
            <a:r>
              <a:rPr lang="en-US" sz="2800" b="1" u="sng" dirty="0"/>
              <a:t>Turn and Talk</a:t>
            </a:r>
            <a:r>
              <a:rPr lang="en-US" sz="2800" dirty="0"/>
              <a:t>: </a:t>
            </a:r>
            <a:endParaRPr lang="en-US" sz="2800" b="1" dirty="0"/>
          </a:p>
          <a:p>
            <a:endParaRPr lang="en-US" sz="2800" b="1" u="sng" dirty="0"/>
          </a:p>
          <a:p>
            <a:r>
              <a:rPr lang="en-US" sz="2800" dirty="0"/>
              <a:t>What challenges or problems may arise from many people depending on same water supply?</a:t>
            </a:r>
          </a:p>
          <a:p>
            <a:endParaRPr lang="en-US" sz="2800" dirty="0"/>
          </a:p>
        </p:txBody>
      </p:sp>
      <p:pic>
        <p:nvPicPr>
          <p:cNvPr id="4098" name="Picture 2" descr="C:\Users\blooma\AppData\Local\Microsoft\Windows\Temporary Internet Files\Content.IE5\URA8UY2R\MC90030429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0" y="4092550"/>
            <a:ext cx="1811426" cy="860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67554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98171" y="533400"/>
            <a:ext cx="8686800" cy="838200"/>
          </a:xfrm>
        </p:spPr>
        <p:txBody>
          <a:bodyPr>
            <a:normAutofit fontScale="90000"/>
          </a:bodyPr>
          <a:lstStyle/>
          <a:p>
            <a:r>
              <a:rPr lang="en-US" dirty="0"/>
              <a:t>Irrigation</a:t>
            </a:r>
            <a:br>
              <a:rPr lang="en-US" dirty="0"/>
            </a:br>
            <a:endParaRPr lang="en-US" sz="1800" dirty="0"/>
          </a:p>
        </p:txBody>
      </p:sp>
      <p:sp>
        <p:nvSpPr>
          <p:cNvPr id="4" name="Slide Number Placeholder 3"/>
          <p:cNvSpPr>
            <a:spLocks noGrp="1"/>
          </p:cNvSpPr>
          <p:nvPr>
            <p:ph type="sldNum" sz="quarter" idx="12"/>
          </p:nvPr>
        </p:nvSpPr>
        <p:spPr/>
        <p:txBody>
          <a:bodyPr/>
          <a:lstStyle/>
          <a:p>
            <a:fld id="{212DB8EF-C680-49C3-94EB-D30406EA3F05}" type="slidenum">
              <a:rPr lang="en-US" smtClean="0"/>
              <a:t>17</a:t>
            </a:fld>
            <a:endParaRPr lang="en-US"/>
          </a:p>
        </p:txBody>
      </p:sp>
      <p:sp>
        <p:nvSpPr>
          <p:cNvPr id="6" name="TextBox 5"/>
          <p:cNvSpPr txBox="1"/>
          <p:nvPr/>
        </p:nvSpPr>
        <p:spPr>
          <a:xfrm>
            <a:off x="1659948" y="1143000"/>
            <a:ext cx="8627052" cy="4339650"/>
          </a:xfrm>
          <a:prstGeom prst="rect">
            <a:avLst/>
          </a:prstGeom>
          <a:noFill/>
        </p:spPr>
        <p:txBody>
          <a:bodyPr wrap="square" rtlCol="0">
            <a:spAutoFit/>
          </a:bodyPr>
          <a:lstStyle/>
          <a:p>
            <a:pPr marL="457200" indent="-457200">
              <a:buFont typeface="Arial" pitchFamily="34" charset="0"/>
              <a:buChar char="•"/>
            </a:pPr>
            <a:r>
              <a:rPr lang="en-US" sz="2800" dirty="0"/>
              <a:t>Irrigated agriculture depended on arrangements among people, including farmers, that allowed them to cooperate in maintaining irrigation ditches.  </a:t>
            </a:r>
          </a:p>
          <a:p>
            <a:pPr marL="457200" indent="-457200">
              <a:buFont typeface="Arial" pitchFamily="34" charset="0"/>
              <a:buChar char="•"/>
            </a:pPr>
            <a:endParaRPr lang="en-US" sz="1000" dirty="0"/>
          </a:p>
          <a:p>
            <a:pPr marL="457200" indent="-457200">
              <a:buFont typeface="Arial" pitchFamily="34" charset="0"/>
              <a:buChar char="•"/>
            </a:pPr>
            <a:r>
              <a:rPr lang="en-US" sz="2800" dirty="0"/>
              <a:t>To create larger irrigation projects, such as those along the Tigris-Euphrates and the Nile, large groups of laborers were need.</a:t>
            </a:r>
          </a:p>
          <a:p>
            <a:pPr marL="457200" indent="-457200">
              <a:buFont typeface="Arial" pitchFamily="34" charset="0"/>
              <a:buChar char="•"/>
            </a:pPr>
            <a:endParaRPr lang="en-US" sz="1000" dirty="0"/>
          </a:p>
          <a:p>
            <a:pPr marL="457200" indent="-457200">
              <a:buFont typeface="Arial" pitchFamily="34" charset="0"/>
              <a:buChar char="•"/>
            </a:pPr>
            <a:endParaRPr lang="en-US" sz="1000" dirty="0"/>
          </a:p>
          <a:p>
            <a:pPr marL="457200" indent="-457200">
              <a:buFont typeface="Arial" pitchFamily="34" charset="0"/>
              <a:buChar char="•"/>
            </a:pPr>
            <a:endParaRPr lang="en-US" sz="1000" dirty="0"/>
          </a:p>
          <a:p>
            <a:pPr marL="457200" indent="-457200">
              <a:buFont typeface="Arial" pitchFamily="34" charset="0"/>
              <a:buChar char="•"/>
            </a:pPr>
            <a:endParaRPr lang="en-US" sz="1000" dirty="0"/>
          </a:p>
          <a:p>
            <a:pPr marL="457200" indent="-457200">
              <a:buFont typeface="Arial" pitchFamily="34" charset="0"/>
              <a:buChar char="•"/>
            </a:pPr>
            <a:endParaRPr lang="en-US" sz="1000" dirty="0"/>
          </a:p>
          <a:p>
            <a:pPr marL="457200" indent="-457200">
              <a:buFont typeface="Arial" pitchFamily="34" charset="0"/>
              <a:buChar char="•"/>
            </a:pPr>
            <a:endParaRPr lang="en-US" sz="1000" dirty="0"/>
          </a:p>
          <a:p>
            <a:pPr marL="457200" indent="-457200">
              <a:buFont typeface="Arial" pitchFamily="34" charset="0"/>
              <a:buChar char="•"/>
            </a:pPr>
            <a:endParaRPr lang="en-US" sz="1000" dirty="0"/>
          </a:p>
          <a:p>
            <a:pPr marL="457200" indent="-457200">
              <a:buFont typeface="Arial" pitchFamily="34" charset="0"/>
              <a:buChar char="•"/>
            </a:pPr>
            <a:endParaRPr lang="en-US" sz="1000" dirty="0"/>
          </a:p>
          <a:p>
            <a:pPr marL="285750" indent="-285750">
              <a:buFont typeface="Arial" pitchFamily="34" charset="0"/>
              <a:buChar char="•"/>
            </a:pPr>
            <a:endParaRPr lang="en-US" dirty="0"/>
          </a:p>
        </p:txBody>
      </p:sp>
      <p:pic>
        <p:nvPicPr>
          <p:cNvPr id="5122" name="Picture 2" descr="http://ts2.mm.bing.net/th?id=I.4850238645797713&amp;pid=1.7&amp;w=239&amp;h=104&amp;c=7&amp;r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2356" y="4114801"/>
            <a:ext cx="5931314" cy="2580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03235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Irrigation</a:t>
            </a:r>
          </a:p>
        </p:txBody>
      </p:sp>
      <p:sp>
        <p:nvSpPr>
          <p:cNvPr id="3" name="Content Placeholder 2"/>
          <p:cNvSpPr>
            <a:spLocks noGrp="1"/>
          </p:cNvSpPr>
          <p:nvPr>
            <p:ph idx="1"/>
          </p:nvPr>
        </p:nvSpPr>
        <p:spPr>
          <a:xfrm>
            <a:off x="4038600" y="3555325"/>
            <a:ext cx="6477000" cy="2524800"/>
          </a:xfrm>
        </p:spPr>
        <p:txBody>
          <a:bodyPr>
            <a:normAutofit fontScale="92500" lnSpcReduction="20000"/>
          </a:bodyPr>
          <a:lstStyle/>
          <a:p>
            <a:pPr marL="0" indent="0">
              <a:buNone/>
            </a:pPr>
            <a:r>
              <a:rPr lang="en-US" b="1" dirty="0"/>
              <a:t>Excerpt from Hammurabi’s Code from Babylon (About 1700 BCE):</a:t>
            </a:r>
          </a:p>
          <a:p>
            <a:pPr marL="0" indent="0">
              <a:buNone/>
            </a:pPr>
            <a:endParaRPr lang="en-US" dirty="0"/>
          </a:p>
          <a:p>
            <a:pPr marL="0" indent="0">
              <a:buNone/>
            </a:pPr>
            <a:r>
              <a:rPr lang="en-US" b="1" dirty="0"/>
              <a:t>55.  If a man opens a canal for irrigation and neglects it and the water floods a nearby field, he   shall pay grain to the owner of the adjacent field.  </a:t>
            </a:r>
          </a:p>
          <a:p>
            <a:endParaRPr lang="en-US" dirty="0"/>
          </a:p>
        </p:txBody>
      </p:sp>
      <p:sp>
        <p:nvSpPr>
          <p:cNvPr id="4" name="Slide Number Placeholder 3"/>
          <p:cNvSpPr>
            <a:spLocks noGrp="1"/>
          </p:cNvSpPr>
          <p:nvPr>
            <p:ph type="sldNum" sz="quarter" idx="12"/>
          </p:nvPr>
        </p:nvSpPr>
        <p:spPr/>
        <p:txBody>
          <a:bodyPr/>
          <a:lstStyle/>
          <a:p>
            <a:fld id="{212DB8EF-C680-49C3-94EB-D30406EA3F05}" type="slidenum">
              <a:rPr lang="en-US" smtClean="0"/>
              <a:t>18</a:t>
            </a:fld>
            <a:endParaRPr lang="en-US"/>
          </a:p>
        </p:txBody>
      </p:sp>
      <p:pic>
        <p:nvPicPr>
          <p:cNvPr id="2050" name="Picture 2" descr="http://upload.wikimedia.org/wikipedia/commons/thumb/5/58/Code-de-Hammurabi-1.jpg/200px-Code-de-Hammurabi-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352801"/>
            <a:ext cx="2042305" cy="30124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133600" y="1524000"/>
            <a:ext cx="7772400" cy="1231106"/>
          </a:xfrm>
          <a:prstGeom prst="rect">
            <a:avLst/>
          </a:prstGeom>
          <a:solidFill>
            <a:schemeClr val="accent2"/>
          </a:solidFill>
        </p:spPr>
        <p:txBody>
          <a:bodyPr wrap="square" rtlCol="0">
            <a:spAutoFit/>
          </a:bodyPr>
          <a:lstStyle/>
          <a:p>
            <a:r>
              <a:rPr lang="en-US" sz="2800" b="1" dirty="0">
                <a:solidFill>
                  <a:schemeClr val="bg1"/>
                </a:solidFill>
              </a:rPr>
              <a:t>Regulations assured that users along the river would have equal access to the water supply.</a:t>
            </a:r>
          </a:p>
          <a:p>
            <a:endParaRPr lang="en-US" dirty="0"/>
          </a:p>
        </p:txBody>
      </p:sp>
    </p:spTree>
    <p:extLst>
      <p:ext uri="{BB962C8B-B14F-4D97-AF65-F5344CB8AC3E}">
        <p14:creationId xmlns:p14="http://schemas.microsoft.com/office/powerpoint/2010/main" val="2321270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3553" name="Rectangle 1"/>
          <p:cNvSpPr>
            <a:spLocks noGrp="1" noChangeArrowheads="1"/>
          </p:cNvSpPr>
          <p:nvPr>
            <p:ph type="title"/>
          </p:nvPr>
        </p:nvSpPr>
        <p:spPr>
          <a:xfrm>
            <a:off x="1595437" y="-223242"/>
            <a:ext cx="8643938" cy="1437680"/>
          </a:xfrm>
          <a:ln/>
        </p:spPr>
        <p:txBody>
          <a:bodyPr vert="horz" lIns="64291" tIns="32146" rIns="64291" bIns="32146" rtlCol="0" anchor="ctr">
            <a:normAutofit/>
          </a:bodyPr>
          <a:lstStyle/>
          <a:p>
            <a:r>
              <a:rPr lang="en-US" dirty="0"/>
              <a:t>Woven textiles</a:t>
            </a:r>
          </a:p>
        </p:txBody>
      </p:sp>
      <p:sp>
        <p:nvSpPr>
          <p:cNvPr id="2" name="Slide Number Placeholder 1"/>
          <p:cNvSpPr>
            <a:spLocks noGrp="1"/>
          </p:cNvSpPr>
          <p:nvPr>
            <p:ph type="sldNum" sz="quarter" idx="12"/>
          </p:nvPr>
        </p:nvSpPr>
        <p:spPr/>
        <p:txBody>
          <a:bodyPr/>
          <a:lstStyle/>
          <a:p>
            <a:fld id="{212DB8EF-C680-49C3-94EB-D30406EA3F05}" type="slidenum">
              <a:rPr lang="en-US" smtClean="0"/>
              <a:t>19</a:t>
            </a:fld>
            <a:endParaRPr lang="en-US"/>
          </a:p>
        </p:txBody>
      </p:sp>
      <p:sp>
        <p:nvSpPr>
          <p:cNvPr id="3" name="TextBox 2"/>
          <p:cNvSpPr txBox="1"/>
          <p:nvPr/>
        </p:nvSpPr>
        <p:spPr>
          <a:xfrm>
            <a:off x="1905000" y="1066800"/>
            <a:ext cx="8610601" cy="1477328"/>
          </a:xfrm>
          <a:prstGeom prst="rect">
            <a:avLst/>
          </a:prstGeom>
          <a:solidFill>
            <a:schemeClr val="bg2">
              <a:lumMod val="75000"/>
            </a:schemeClr>
          </a:solidFill>
        </p:spPr>
        <p:txBody>
          <a:bodyPr wrap="square" rtlCol="0">
            <a:spAutoFit/>
          </a:bodyPr>
          <a:lstStyle/>
          <a:p>
            <a:r>
              <a:rPr lang="en-US" sz="2400" b="1" u="sng" dirty="0"/>
              <a:t>Textiles</a:t>
            </a:r>
            <a:r>
              <a:rPr lang="en-US" sz="2400" b="1" dirty="0"/>
              <a:t>: </a:t>
            </a:r>
            <a:r>
              <a:rPr lang="en-US" sz="2400" dirty="0"/>
              <a:t> </a:t>
            </a:r>
          </a:p>
          <a:p>
            <a:pPr marL="285750" indent="-285750">
              <a:buFont typeface="Arial" pitchFamily="34" charset="0"/>
              <a:buChar char="•"/>
            </a:pPr>
            <a:r>
              <a:rPr lang="en-US" sz="2400" dirty="0"/>
              <a:t>cloth or fabric that is woven, knitted, or otherwise manufactured</a:t>
            </a:r>
          </a:p>
          <a:p>
            <a:pPr marL="285750" indent="-285750">
              <a:buFont typeface="Arial" pitchFamily="34" charset="0"/>
              <a:buChar char="•"/>
            </a:pPr>
            <a:r>
              <a:rPr lang="en-US" sz="2400" dirty="0"/>
              <a:t>raw material that is used for making fabrics</a:t>
            </a:r>
            <a:r>
              <a:rPr lang="en-US" sz="2400"/>
              <a:t>, e.g.- </a:t>
            </a:r>
            <a:r>
              <a:rPr lang="en-US" sz="2400" dirty="0"/>
              <a:t>fiber or yarn</a:t>
            </a:r>
          </a:p>
          <a:p>
            <a:endParaRPr lang="en-US" dirty="0"/>
          </a:p>
        </p:txBody>
      </p:sp>
      <p:sp>
        <p:nvSpPr>
          <p:cNvPr id="4" name="Rectangle 3"/>
          <p:cNvSpPr/>
          <p:nvPr/>
        </p:nvSpPr>
        <p:spPr>
          <a:xfrm>
            <a:off x="3810001" y="3798838"/>
            <a:ext cx="6591301" cy="2308324"/>
          </a:xfrm>
          <a:prstGeom prst="rect">
            <a:avLst/>
          </a:prstGeom>
          <a:solidFill>
            <a:schemeClr val="accent2">
              <a:lumMod val="50000"/>
            </a:schemeClr>
          </a:solidFill>
        </p:spPr>
        <p:txBody>
          <a:bodyPr wrap="square">
            <a:spAutoFit/>
          </a:bodyPr>
          <a:lstStyle/>
          <a:p>
            <a:r>
              <a:rPr lang="en-US" sz="2400" b="1" dirty="0">
                <a:solidFill>
                  <a:schemeClr val="bg1"/>
                </a:solidFill>
              </a:rPr>
              <a:t>Stop and Jot Your Initial Thoughts:</a:t>
            </a:r>
          </a:p>
          <a:p>
            <a:endParaRPr lang="en-US" sz="1200" b="1" dirty="0">
              <a:solidFill>
                <a:schemeClr val="bg1"/>
              </a:solidFill>
            </a:endParaRPr>
          </a:p>
          <a:p>
            <a:pPr marL="285750" indent="-285750">
              <a:buFont typeface="Wingdings" pitchFamily="2" charset="2"/>
              <a:buChar char="Ø"/>
            </a:pPr>
            <a:r>
              <a:rPr lang="en-US" sz="2400" dirty="0">
                <a:solidFill>
                  <a:schemeClr val="bg1"/>
                </a:solidFill>
              </a:rPr>
              <a:t>How do you think this technology changed people’s lives? </a:t>
            </a:r>
          </a:p>
          <a:p>
            <a:endParaRPr lang="en-US" sz="1200" dirty="0">
              <a:solidFill>
                <a:schemeClr val="bg1"/>
              </a:solidFill>
            </a:endParaRPr>
          </a:p>
          <a:p>
            <a:pPr marL="285750" indent="-285750">
              <a:buFont typeface="Wingdings" pitchFamily="2" charset="2"/>
              <a:buChar char="Ø"/>
            </a:pPr>
            <a:r>
              <a:rPr lang="en-US" sz="2400" dirty="0">
                <a:solidFill>
                  <a:schemeClr val="bg1"/>
                </a:solidFill>
              </a:rPr>
              <a:t>How might it have led to other changes in technology?</a:t>
            </a:r>
          </a:p>
        </p:txBody>
      </p:sp>
      <p:pic>
        <p:nvPicPr>
          <p:cNvPr id="11" name="Picture 3" descr="C:\Users\blooma\AppData\Local\Microsoft\Windows\Temporary Internet Files\Content.IE5\YJ24FTU4\MC900440428[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67800" y="2987104"/>
            <a:ext cx="1128750" cy="11885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1162" y="3581400"/>
            <a:ext cx="1789133"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Tree>
    <p:extLst>
      <p:ext uri="{BB962C8B-B14F-4D97-AF65-F5344CB8AC3E}">
        <p14:creationId xmlns:p14="http://schemas.microsoft.com/office/powerpoint/2010/main" val="2958149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828800" y="457200"/>
            <a:ext cx="8686800" cy="838200"/>
          </a:xfrm>
        </p:spPr>
        <p:txBody>
          <a:bodyPr vert="horz" lIns="64291" tIns="32146" rIns="64291" bIns="32146" rtlCol="0" anchor="ctr">
            <a:normAutofit/>
          </a:bodyPr>
          <a:lstStyle/>
          <a:p>
            <a:r>
              <a:rPr lang="en-US" dirty="0"/>
              <a:t>The story of technology…</a:t>
            </a:r>
          </a:p>
        </p:txBody>
      </p:sp>
      <p:sp>
        <p:nvSpPr>
          <p:cNvPr id="3" name="Content Placeholder 2"/>
          <p:cNvSpPr>
            <a:spLocks noGrp="1"/>
          </p:cNvSpPr>
          <p:nvPr>
            <p:ph idx="1"/>
          </p:nvPr>
        </p:nvSpPr>
        <p:spPr>
          <a:xfrm>
            <a:off x="1752600" y="1371600"/>
            <a:ext cx="8686800" cy="4922838"/>
          </a:xfrm>
        </p:spPr>
        <p:txBody>
          <a:bodyPr vert="horz" lIns="64291" tIns="32146" rIns="64291" bIns="32146" rtlCol="0">
            <a:normAutofit/>
          </a:bodyPr>
          <a:lstStyle/>
          <a:p>
            <a:r>
              <a:rPr lang="en-US" b="1" u="sng" dirty="0"/>
              <a:t>Watch the video clip: </a:t>
            </a:r>
            <a:r>
              <a:rPr lang="en-US" b="1" dirty="0">
                <a:hlinkClick r:id="rId3"/>
              </a:rPr>
              <a:t>http://www.youtube.com/watch?v=VJILUAWPe20</a:t>
            </a:r>
            <a:endParaRPr lang="en-US" b="1" dirty="0"/>
          </a:p>
          <a:p>
            <a:pPr marL="0" indent="0">
              <a:buNone/>
            </a:pPr>
            <a:endParaRPr lang="en-US" sz="1000" b="1" u="sng" dirty="0"/>
          </a:p>
          <a:p>
            <a:r>
              <a:rPr lang="en-US" b="1" u="sng" dirty="0"/>
              <a:t>Stop and Jot, then Turn and Talk:</a:t>
            </a:r>
          </a:p>
          <a:p>
            <a:pPr marL="0" indent="0">
              <a:buNone/>
            </a:pPr>
            <a:endParaRPr lang="en-US" dirty="0"/>
          </a:p>
          <a:p>
            <a:endParaRPr lang="en-US" dirty="0"/>
          </a:p>
        </p:txBody>
      </p:sp>
      <p:sp>
        <p:nvSpPr>
          <p:cNvPr id="2" name="Slide Number Placeholder 1"/>
          <p:cNvSpPr>
            <a:spLocks noGrp="1"/>
          </p:cNvSpPr>
          <p:nvPr>
            <p:ph type="sldNum" sz="quarter" idx="12"/>
          </p:nvPr>
        </p:nvSpPr>
        <p:spPr/>
        <p:txBody>
          <a:bodyPr/>
          <a:lstStyle/>
          <a:p>
            <a:fld id="{212DB8EF-C680-49C3-94EB-D30406EA3F05}" type="slidenum">
              <a:rPr lang="en-US" smtClean="0"/>
              <a:t>2</a:t>
            </a:fld>
            <a:endParaRPr lang="en-US"/>
          </a:p>
        </p:txBody>
      </p:sp>
      <p:sp>
        <p:nvSpPr>
          <p:cNvPr id="5" name="Rectangle 4"/>
          <p:cNvSpPr/>
          <p:nvPr/>
        </p:nvSpPr>
        <p:spPr>
          <a:xfrm>
            <a:off x="2057400" y="3200400"/>
            <a:ext cx="8229600" cy="3505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0050" indent="-457200">
              <a:spcAft>
                <a:spcPts val="1200"/>
              </a:spcAft>
              <a:buFont typeface="Arial" pitchFamily="34" charset="0"/>
              <a:buChar char="•"/>
            </a:pPr>
            <a:r>
              <a:rPr lang="en-US" sz="2400" b="1" dirty="0">
                <a:solidFill>
                  <a:schemeClr val="accent6">
                    <a:lumMod val="50000"/>
                  </a:schemeClr>
                </a:solidFill>
              </a:rPr>
              <a:t>What does this video make you think of?  </a:t>
            </a:r>
          </a:p>
          <a:p>
            <a:pPr marL="400050" indent="-457200">
              <a:spcAft>
                <a:spcPts val="1200"/>
              </a:spcAft>
              <a:buFont typeface="Arial" pitchFamily="34" charset="0"/>
              <a:buChar char="•"/>
            </a:pPr>
            <a:r>
              <a:rPr lang="en-US" sz="2400" b="1" dirty="0">
                <a:solidFill>
                  <a:schemeClr val="accent6">
                    <a:lumMod val="50000"/>
                  </a:schemeClr>
                </a:solidFill>
              </a:rPr>
              <a:t>What connections can you make to problems and questions we have already studied?  </a:t>
            </a:r>
          </a:p>
          <a:p>
            <a:pPr marL="400050" indent="-457200">
              <a:spcAft>
                <a:spcPts val="1200"/>
              </a:spcAft>
              <a:buFont typeface="Arial" pitchFamily="34" charset="0"/>
              <a:buChar char="•"/>
            </a:pPr>
            <a:r>
              <a:rPr lang="en-US" sz="2400" b="1" dirty="0">
                <a:solidFill>
                  <a:schemeClr val="accent6">
                    <a:lumMod val="50000"/>
                  </a:schemeClr>
                </a:solidFill>
              </a:rPr>
              <a:t>How does the story of technology help tell the story of human history?  </a:t>
            </a:r>
          </a:p>
          <a:p>
            <a:pPr marL="400050" indent="-457200">
              <a:spcAft>
                <a:spcPts val="1200"/>
              </a:spcAft>
              <a:buFont typeface="Arial" pitchFamily="34" charset="0"/>
              <a:buChar char="•"/>
            </a:pPr>
            <a:r>
              <a:rPr lang="en-US" sz="2400" b="1" dirty="0">
                <a:solidFill>
                  <a:schemeClr val="accent6">
                    <a:lumMod val="50000"/>
                  </a:schemeClr>
                </a:solidFill>
              </a:rPr>
              <a:t>What is the role of collective learning (sharing and passing along information) in human history?</a:t>
            </a:r>
          </a:p>
          <a:p>
            <a:endParaRPr lang="en-US" dirty="0"/>
          </a:p>
        </p:txBody>
      </p:sp>
    </p:spTree>
    <p:extLst>
      <p:ext uri="{BB962C8B-B14F-4D97-AF65-F5344CB8AC3E}">
        <p14:creationId xmlns:p14="http://schemas.microsoft.com/office/powerpoint/2010/main" val="6077502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3553" name="Rectangle 1"/>
          <p:cNvSpPr>
            <a:spLocks noGrp="1" noChangeArrowheads="1"/>
          </p:cNvSpPr>
          <p:nvPr>
            <p:ph type="title"/>
          </p:nvPr>
        </p:nvSpPr>
        <p:spPr>
          <a:xfrm>
            <a:off x="1595437" y="-223242"/>
            <a:ext cx="8643938" cy="1437680"/>
          </a:xfrm>
          <a:ln/>
        </p:spPr>
        <p:txBody>
          <a:bodyPr vert="horz" lIns="64291" tIns="32146" rIns="64291" bIns="32146" rtlCol="0" anchor="ctr">
            <a:normAutofit/>
          </a:bodyPr>
          <a:lstStyle/>
          <a:p>
            <a:r>
              <a:rPr lang="en-US" dirty="0"/>
              <a:t>Woven textiles</a:t>
            </a:r>
          </a:p>
        </p:txBody>
      </p:sp>
      <p:pic>
        <p:nvPicPr>
          <p:cNvPr id="2355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1181" y="1584722"/>
            <a:ext cx="3843853" cy="2911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2355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205978"/>
            <a:ext cx="2928906" cy="4366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23556" name="Rectangle 4"/>
          <p:cNvSpPr>
            <a:spLocks/>
          </p:cNvSpPr>
          <p:nvPr/>
        </p:nvSpPr>
        <p:spPr bwMode="auto">
          <a:xfrm>
            <a:off x="7046714" y="4800600"/>
            <a:ext cx="3316486" cy="50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l"/>
            <a:r>
              <a:rPr lang="en-US" sz="1400" dirty="0">
                <a:solidFill>
                  <a:srgbClr val="1A1A1A"/>
                </a:solidFill>
                <a:latin typeface="Arial" charset="0"/>
                <a:cs typeface="Arial" charset="0"/>
                <a:sym typeface="Arial" charset="0"/>
              </a:rPr>
              <a:t>Oldest known garment,  </a:t>
            </a:r>
          </a:p>
          <a:p>
            <a:pPr algn="l"/>
            <a:r>
              <a:rPr lang="en-US" sz="1400" dirty="0">
                <a:solidFill>
                  <a:srgbClr val="1A1A1A"/>
                </a:solidFill>
                <a:latin typeface="Arial" charset="0"/>
                <a:cs typeface="Arial" charset="0"/>
                <a:sym typeface="Arial" charset="0"/>
              </a:rPr>
              <a:t>from </a:t>
            </a:r>
            <a:r>
              <a:rPr lang="en-US" sz="1400" dirty="0" err="1">
                <a:solidFill>
                  <a:srgbClr val="1A1A1A"/>
                </a:solidFill>
                <a:latin typeface="Arial" charset="0"/>
                <a:cs typeface="Arial" charset="0"/>
                <a:sym typeface="Arial" charset="0"/>
              </a:rPr>
              <a:t>Tarkhan</a:t>
            </a:r>
            <a:r>
              <a:rPr lang="en-US" sz="1400" dirty="0">
                <a:solidFill>
                  <a:srgbClr val="1A1A1A"/>
                </a:solidFill>
                <a:latin typeface="Arial" charset="0"/>
                <a:cs typeface="Arial" charset="0"/>
                <a:sym typeface="Arial" charset="0"/>
              </a:rPr>
              <a:t> Egypt, </a:t>
            </a:r>
            <a:r>
              <a:rPr lang="en-US" sz="1400" dirty="0" err="1">
                <a:solidFill>
                  <a:srgbClr val="1A1A1A"/>
                </a:solidFill>
                <a:latin typeface="Arial" charset="0"/>
                <a:cs typeface="Arial" charset="0"/>
                <a:sym typeface="Arial" charset="0"/>
              </a:rPr>
              <a:t>ca</a:t>
            </a:r>
            <a:r>
              <a:rPr lang="en-US" sz="1400" dirty="0">
                <a:solidFill>
                  <a:srgbClr val="1A1A1A"/>
                </a:solidFill>
                <a:latin typeface="Arial" charset="0"/>
                <a:cs typeface="Arial" charset="0"/>
                <a:sym typeface="Arial" charset="0"/>
              </a:rPr>
              <a:t>  3,000 BCE</a:t>
            </a:r>
            <a:r>
              <a:rPr lang="en-US" dirty="0">
                <a:solidFill>
                  <a:srgbClr val="1A1A1A"/>
                </a:solidFill>
                <a:latin typeface="Arial" charset="0"/>
                <a:cs typeface="Arial" charset="0"/>
                <a:sym typeface="Arial" charset="0"/>
              </a:rPr>
              <a:t>  </a:t>
            </a:r>
            <a:endParaRPr lang="en-US" sz="900" dirty="0">
              <a:solidFill>
                <a:srgbClr val="1A1A1A"/>
              </a:solidFill>
              <a:latin typeface="Arial" charset="0"/>
              <a:ea typeface="Lucida Grande" charset="0"/>
              <a:cs typeface="Lucida Grande" charset="0"/>
              <a:sym typeface="Arial" charset="0"/>
            </a:endParaRPr>
          </a:p>
          <a:p>
            <a:endParaRPr lang="en-US" dirty="0">
              <a:ea typeface="Palatino" charset="0"/>
              <a:cs typeface="Palatino" charset="0"/>
            </a:endParaRPr>
          </a:p>
        </p:txBody>
      </p:sp>
      <p:sp>
        <p:nvSpPr>
          <p:cNvPr id="23557" name="Rectangle 5"/>
          <p:cNvSpPr>
            <a:spLocks/>
          </p:cNvSpPr>
          <p:nvPr/>
        </p:nvSpPr>
        <p:spPr bwMode="auto">
          <a:xfrm>
            <a:off x="1676401" y="4572000"/>
            <a:ext cx="413068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algn="l"/>
            <a:r>
              <a:rPr lang="en-US" sz="1400" dirty="0">
                <a:solidFill>
                  <a:srgbClr val="1A1A1A"/>
                </a:solidFill>
                <a:latin typeface="Arial" charset="0"/>
                <a:cs typeface="Arial" charset="0"/>
                <a:sym typeface="Arial" charset="0"/>
              </a:rPr>
              <a:t>1991-1786 BCE depiction of Egyptian </a:t>
            </a:r>
            <a:r>
              <a:rPr lang="en-US" sz="1400" dirty="0" err="1">
                <a:solidFill>
                  <a:srgbClr val="1A1A1A"/>
                </a:solidFill>
                <a:latin typeface="Arial" charset="0"/>
                <a:cs typeface="Arial" charset="0"/>
                <a:sym typeface="Arial" charset="0"/>
              </a:rPr>
              <a:t>Aamu</a:t>
            </a:r>
            <a:r>
              <a:rPr lang="en-US" sz="1400" dirty="0">
                <a:solidFill>
                  <a:srgbClr val="1A1A1A"/>
                </a:solidFill>
                <a:latin typeface="Arial" charset="0"/>
                <a:cs typeface="Arial" charset="0"/>
                <a:sym typeface="Arial" charset="0"/>
              </a:rPr>
              <a:t> people.</a:t>
            </a:r>
          </a:p>
        </p:txBody>
      </p:sp>
      <p:sp>
        <p:nvSpPr>
          <p:cNvPr id="23558" name="Rectangle 6"/>
          <p:cNvSpPr>
            <a:spLocks/>
          </p:cNvSpPr>
          <p:nvPr/>
        </p:nvSpPr>
        <p:spPr bwMode="auto">
          <a:xfrm>
            <a:off x="1676400" y="5257800"/>
            <a:ext cx="8839200" cy="1524000"/>
          </a:xfrm>
          <a:prstGeom prst="rect">
            <a:avLst/>
          </a:prstGeom>
          <a:solidFill>
            <a:schemeClr val="accent1">
              <a:lumMod val="75000"/>
            </a:schemeClr>
          </a:solidFill>
          <a:ln>
            <a:solidFill>
              <a:schemeClr val="accent1"/>
            </a:solidFill>
          </a:ln>
          <a:extLst/>
        </p:spPr>
        <p:txBody>
          <a:bodyPr lIns="0" tIns="0" rIns="0" bIns="0" anchor="t" anchorCtr="0"/>
          <a:lstStyle/>
          <a:p>
            <a:pPr algn="l"/>
            <a:r>
              <a:rPr lang="en-US" sz="2400" b="1" u="sng" dirty="0">
                <a:ea typeface="Palatino" charset="0"/>
                <a:cs typeface="Palatino" charset="0"/>
              </a:rPr>
              <a:t>Turn and Talk</a:t>
            </a:r>
            <a:r>
              <a:rPr lang="en-US" sz="2400" dirty="0">
                <a:ea typeface="Palatino" charset="0"/>
                <a:cs typeface="Palatino" charset="0"/>
              </a:rPr>
              <a:t>:</a:t>
            </a:r>
          </a:p>
          <a:p>
            <a:pPr marL="321457" indent="-321457">
              <a:buFont typeface="Arial" pitchFamily="34" charset="0"/>
              <a:buChar char="•"/>
            </a:pPr>
            <a:r>
              <a:rPr lang="en-US" sz="2400" dirty="0">
                <a:ea typeface="Palatino" charset="0"/>
                <a:cs typeface="Palatino" charset="0"/>
              </a:rPr>
              <a:t>What do you notice?  What catches your interest or attention?</a:t>
            </a:r>
          </a:p>
          <a:p>
            <a:pPr marL="321457" indent="-321457">
              <a:buFont typeface="Arial" pitchFamily="34" charset="0"/>
              <a:buChar char="•"/>
            </a:pPr>
            <a:r>
              <a:rPr lang="en-US" sz="2400" dirty="0">
                <a:ea typeface="Palatino" charset="0"/>
                <a:cs typeface="Palatino" charset="0"/>
              </a:rPr>
              <a:t>What can we learn about an ancient culture from studying their clothing?</a:t>
            </a:r>
          </a:p>
        </p:txBody>
      </p:sp>
      <p:sp>
        <p:nvSpPr>
          <p:cNvPr id="2" name="Slide Number Placeholder 1"/>
          <p:cNvSpPr>
            <a:spLocks noGrp="1"/>
          </p:cNvSpPr>
          <p:nvPr>
            <p:ph type="sldNum" sz="quarter" idx="12"/>
          </p:nvPr>
        </p:nvSpPr>
        <p:spPr/>
        <p:txBody>
          <a:bodyPr/>
          <a:lstStyle/>
          <a:p>
            <a:fld id="{212DB8EF-C680-49C3-94EB-D30406EA3F05}" type="slidenum">
              <a:rPr lang="en-US" smtClean="0"/>
              <a:t>20</a:t>
            </a:fld>
            <a:endParaRPr lang="en-US"/>
          </a:p>
        </p:txBody>
      </p:sp>
      <p:sp>
        <p:nvSpPr>
          <p:cNvPr id="4" name="TextBox 3"/>
          <p:cNvSpPr txBox="1"/>
          <p:nvPr/>
        </p:nvSpPr>
        <p:spPr>
          <a:xfrm>
            <a:off x="1981200" y="1143000"/>
            <a:ext cx="4419600" cy="369332"/>
          </a:xfrm>
          <a:prstGeom prst="rect">
            <a:avLst/>
          </a:prstGeom>
          <a:noFill/>
        </p:spPr>
        <p:txBody>
          <a:bodyPr wrap="square" rtlCol="0">
            <a:spAutoFit/>
          </a:bodyPr>
          <a:lstStyle/>
          <a:p>
            <a:r>
              <a:rPr lang="en-US" b="1" dirty="0"/>
              <a:t>Study the pictures on this slide.</a:t>
            </a:r>
          </a:p>
        </p:txBody>
      </p:sp>
      <p:pic>
        <p:nvPicPr>
          <p:cNvPr id="10" name="Picture 2" descr="C:\Users\blooma\AppData\Local\Microsoft\Windows\Temporary Internet Files\Content.IE5\URA8UY2R\MC900304299[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61944" y="5006492"/>
            <a:ext cx="1058113" cy="502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3644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28800" y="304800"/>
            <a:ext cx="8686800" cy="838200"/>
          </a:xfrm>
        </p:spPr>
        <p:txBody>
          <a:bodyPr/>
          <a:lstStyle/>
          <a:p>
            <a:r>
              <a:rPr lang="en-US" dirty="0"/>
              <a:t>Woven Textiles</a:t>
            </a:r>
          </a:p>
        </p:txBody>
      </p:sp>
      <p:sp>
        <p:nvSpPr>
          <p:cNvPr id="3" name="Content Placeholder 2"/>
          <p:cNvSpPr>
            <a:spLocks noGrp="1"/>
          </p:cNvSpPr>
          <p:nvPr>
            <p:ph idx="1"/>
          </p:nvPr>
        </p:nvSpPr>
        <p:spPr>
          <a:xfrm>
            <a:off x="5562600" y="1600200"/>
            <a:ext cx="4953000" cy="4876800"/>
          </a:xfrm>
        </p:spPr>
        <p:txBody>
          <a:bodyPr>
            <a:normAutofit fontScale="77500" lnSpcReduction="20000"/>
          </a:bodyPr>
          <a:lstStyle/>
          <a:p>
            <a:pPr marL="0" indent="0">
              <a:buNone/>
            </a:pPr>
            <a:r>
              <a:rPr lang="en-US" b="1" dirty="0"/>
              <a:t>Tomb mural from the 15</a:t>
            </a:r>
            <a:r>
              <a:rPr lang="en-US" b="1" baseline="30000" dirty="0"/>
              <a:t>th</a:t>
            </a:r>
            <a:r>
              <a:rPr lang="en-US" b="1" dirty="0"/>
              <a:t> Century B.C.E.</a:t>
            </a:r>
          </a:p>
          <a:p>
            <a:pPr marL="0" indent="0">
              <a:buNone/>
            </a:pPr>
            <a:endParaRPr lang="en-US" b="1" dirty="0"/>
          </a:p>
          <a:p>
            <a:pPr marL="0" indent="0">
              <a:buNone/>
            </a:pPr>
            <a:r>
              <a:rPr lang="en-US" b="1" dirty="0"/>
              <a:t>Social Hierarchy :  </a:t>
            </a:r>
            <a:r>
              <a:rPr lang="en-US" dirty="0"/>
              <a:t>an order of social classes with producers at the bottom and leaders or kings at the top. </a:t>
            </a:r>
            <a:endParaRPr lang="en-US" b="1" dirty="0"/>
          </a:p>
          <a:p>
            <a:pPr marL="0" indent="0">
              <a:buNone/>
            </a:pPr>
            <a:endParaRPr lang="en-US" b="1" dirty="0"/>
          </a:p>
          <a:p>
            <a:r>
              <a:rPr lang="en-US" b="1" dirty="0"/>
              <a:t>How does this mural help explain social hierarchy in ancient Egypt?</a:t>
            </a:r>
          </a:p>
          <a:p>
            <a:pPr marL="0" indent="0">
              <a:buNone/>
            </a:pPr>
            <a:endParaRPr lang="en-US" b="1" dirty="0"/>
          </a:p>
          <a:p>
            <a:r>
              <a:rPr lang="en-US" b="1" dirty="0"/>
              <a:t>Who do you think is in charge?</a:t>
            </a:r>
          </a:p>
          <a:p>
            <a:endParaRPr lang="en-US" b="1" dirty="0"/>
          </a:p>
          <a:p>
            <a:r>
              <a:rPr lang="en-US" b="1" dirty="0"/>
              <a:t>How might the clothing provide evidence of social hierarchy in ancient Egyptian society?</a:t>
            </a:r>
          </a:p>
        </p:txBody>
      </p:sp>
      <p:sp>
        <p:nvSpPr>
          <p:cNvPr id="4" name="Slide Number Placeholder 3"/>
          <p:cNvSpPr>
            <a:spLocks noGrp="1"/>
          </p:cNvSpPr>
          <p:nvPr>
            <p:ph type="sldNum" sz="quarter" idx="12"/>
          </p:nvPr>
        </p:nvSpPr>
        <p:spPr/>
        <p:txBody>
          <a:bodyPr/>
          <a:lstStyle/>
          <a:p>
            <a:fld id="{212DB8EF-C680-49C3-94EB-D30406EA3F05}" type="slidenum">
              <a:rPr lang="en-US" smtClean="0"/>
              <a:t>21</a:t>
            </a:fld>
            <a:endParaRPr lang="en-US"/>
          </a:p>
        </p:txBody>
      </p:sp>
      <p:pic>
        <p:nvPicPr>
          <p:cNvPr id="2052" name="Picture 4" descr="http://upload.wikimedia.org/wikipedia/commons/thumb/3/3d/Tomb_of_Nakht_%282%29.jpg/300px-Tomb_of_Nakht_%282%29.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506" y="1491616"/>
            <a:ext cx="3540495" cy="4649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56565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12DB8EF-C680-49C3-94EB-D30406EA3F05}" type="slidenum">
              <a:rPr lang="en-US" smtClean="0"/>
              <a:t>22</a:t>
            </a:fld>
            <a:endParaRPr lang="en-US"/>
          </a:p>
        </p:txBody>
      </p:sp>
      <p:sp>
        <p:nvSpPr>
          <p:cNvPr id="6" name="Title 4"/>
          <p:cNvSpPr txBox="1">
            <a:spLocks/>
          </p:cNvSpPr>
          <p:nvPr/>
        </p:nvSpPr>
        <p:spPr>
          <a:xfrm>
            <a:off x="1828800" y="457200"/>
            <a:ext cx="8686800" cy="838200"/>
          </a:xfrm>
          <a:prstGeom prst="rect">
            <a:avLst/>
          </a:prstGeom>
        </p:spPr>
        <p:txBody>
          <a:bodyPr>
            <a:normAutofit fontScale="90000" lnSpcReduction="10000"/>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sz="2200" b="1" dirty="0"/>
              <a:t>Student Handout 2:  teacher modeling and think-aloud</a:t>
            </a:r>
            <a:br>
              <a:rPr lang="en-US" b="1" u="sng" dirty="0"/>
            </a:b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4218" y="1490456"/>
            <a:ext cx="8216583" cy="3462544"/>
          </a:xfrm>
          <a:prstGeom prst="rect">
            <a:avLst/>
          </a:prstGeom>
        </p:spPr>
      </p:pic>
    </p:spTree>
    <p:extLst>
      <p:ext uri="{BB962C8B-B14F-4D97-AF65-F5344CB8AC3E}">
        <p14:creationId xmlns:p14="http://schemas.microsoft.com/office/powerpoint/2010/main" val="4102527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1745" name="Rectangle 1"/>
          <p:cNvSpPr>
            <a:spLocks noGrp="1" noChangeArrowheads="1"/>
          </p:cNvSpPr>
          <p:nvPr>
            <p:ph type="title"/>
          </p:nvPr>
        </p:nvSpPr>
        <p:spPr>
          <a:ln/>
        </p:spPr>
        <p:txBody>
          <a:bodyPr vert="horz" lIns="64291" tIns="32146" rIns="64291" bIns="32146" rtlCol="0" anchor="ctr">
            <a:normAutofit/>
          </a:bodyPr>
          <a:lstStyle/>
          <a:p>
            <a:r>
              <a:rPr lang="en-US" dirty="0"/>
              <a:t>Metallurgy… </a:t>
            </a:r>
          </a:p>
        </p:txBody>
      </p:sp>
      <p:pic>
        <p:nvPicPr>
          <p:cNvPr id="317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7608" y="107157"/>
            <a:ext cx="4104307" cy="3446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317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6204" y="3357562"/>
            <a:ext cx="4929188" cy="3268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31748" name="Rectangle 4"/>
          <p:cNvSpPr>
            <a:spLocks/>
          </p:cNvSpPr>
          <p:nvPr/>
        </p:nvSpPr>
        <p:spPr bwMode="auto">
          <a:xfrm>
            <a:off x="6682569" y="4089797"/>
            <a:ext cx="3634383" cy="1803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l"/>
            <a:r>
              <a:rPr lang="en-US" sz="2800" b="1" u="sng" dirty="0">
                <a:ea typeface="Palatino" charset="0"/>
                <a:cs typeface="Palatino" charset="0"/>
              </a:rPr>
              <a:t>Turn and Talk:</a:t>
            </a:r>
          </a:p>
          <a:p>
            <a:pPr algn="l"/>
            <a:endParaRPr lang="en-US" sz="2400" b="1" dirty="0">
              <a:ea typeface="Palatino" charset="0"/>
              <a:cs typeface="Palatino" charset="0"/>
            </a:endParaRPr>
          </a:p>
          <a:p>
            <a:pPr marL="241093" indent="-241093">
              <a:buFont typeface="Arial" pitchFamily="34" charset="0"/>
              <a:buChar char="•"/>
            </a:pPr>
            <a:r>
              <a:rPr lang="en-US" sz="2000" b="1" dirty="0">
                <a:ea typeface="Palatino" charset="0"/>
                <a:cs typeface="Palatino" charset="0"/>
              </a:rPr>
              <a:t>Why is it such a big deal that humans learned to make bronze?</a:t>
            </a:r>
          </a:p>
          <a:p>
            <a:pPr marL="241093" indent="-241093">
              <a:buFont typeface="Arial" pitchFamily="34" charset="0"/>
              <a:buChar char="•"/>
            </a:pPr>
            <a:endParaRPr lang="en-US" sz="2000" b="1" dirty="0">
              <a:ea typeface="Palatino" charset="0"/>
              <a:cs typeface="Palatino" charset="0"/>
            </a:endParaRPr>
          </a:p>
          <a:p>
            <a:pPr marL="241093" indent="-241093">
              <a:buFont typeface="Arial" pitchFamily="34" charset="0"/>
              <a:buChar char="•"/>
            </a:pPr>
            <a:r>
              <a:rPr lang="en-US" sz="2000" b="1" dirty="0">
                <a:ea typeface="Palatino" charset="0"/>
                <a:cs typeface="Palatino" charset="0"/>
              </a:rPr>
              <a:t>Why </a:t>
            </a:r>
            <a:r>
              <a:rPr lang="en-US" sz="2000" b="1" u="sng" dirty="0">
                <a:ea typeface="Palatino" charset="0"/>
                <a:cs typeface="Palatino" charset="0"/>
              </a:rPr>
              <a:t>didn’t </a:t>
            </a:r>
            <a:r>
              <a:rPr lang="en-US" sz="2000" b="1" dirty="0">
                <a:ea typeface="Palatino" charset="0"/>
                <a:cs typeface="Palatino" charset="0"/>
              </a:rPr>
              <a:t>foragers figure out how to make bronze?</a:t>
            </a:r>
          </a:p>
        </p:txBody>
      </p:sp>
      <p:sp>
        <p:nvSpPr>
          <p:cNvPr id="2" name="TextBox 1"/>
          <p:cNvSpPr txBox="1"/>
          <p:nvPr/>
        </p:nvSpPr>
        <p:spPr>
          <a:xfrm>
            <a:off x="1752601" y="1371601"/>
            <a:ext cx="4584279" cy="1911579"/>
          </a:xfrm>
          <a:prstGeom prst="rect">
            <a:avLst/>
          </a:prstGeom>
          <a:noFill/>
        </p:spPr>
        <p:txBody>
          <a:bodyPr wrap="square" lIns="64291" tIns="32146" rIns="64291" bIns="32146" rtlCol="0">
            <a:spAutoFit/>
          </a:bodyPr>
          <a:lstStyle/>
          <a:p>
            <a:pPr algn="l"/>
            <a:r>
              <a:rPr lang="en-US" sz="2400" i="1" dirty="0"/>
              <a:t>The art and science of producing metal goods, all the way from mining and extracting metal from mineral ores to the shaping of metal objects.</a:t>
            </a:r>
          </a:p>
        </p:txBody>
      </p:sp>
      <p:sp>
        <p:nvSpPr>
          <p:cNvPr id="3" name="Slide Number Placeholder 2"/>
          <p:cNvSpPr>
            <a:spLocks noGrp="1"/>
          </p:cNvSpPr>
          <p:nvPr>
            <p:ph type="sldNum" sz="quarter" idx="12"/>
          </p:nvPr>
        </p:nvSpPr>
        <p:spPr/>
        <p:txBody>
          <a:bodyPr/>
          <a:lstStyle/>
          <a:p>
            <a:fld id="{212DB8EF-C680-49C3-94EB-D30406EA3F05}" type="slidenum">
              <a:rPr lang="en-US" smtClean="0"/>
              <a:t>23</a:t>
            </a:fld>
            <a:endParaRPr lang="en-US"/>
          </a:p>
        </p:txBody>
      </p:sp>
      <p:pic>
        <p:nvPicPr>
          <p:cNvPr id="8" name="Picture 2" descr="C:\Users\blooma\AppData\Local\Microsoft\Windows\Temporary Internet Files\Content.IE5\URA8UY2R\MC900304299[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91601" y="3733712"/>
            <a:ext cx="1119611" cy="531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06396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587393" y="44572"/>
            <a:ext cx="8643938" cy="1437680"/>
          </a:xfrm>
        </p:spPr>
        <p:txBody>
          <a:bodyPr vert="horz" lIns="64291" tIns="32146" rIns="64291" bIns="32146" rtlCol="0" anchor="ctr">
            <a:normAutofit/>
          </a:bodyPr>
          <a:lstStyle/>
          <a:p>
            <a:r>
              <a:rPr lang="en-US" sz="2500" b="1" dirty="0"/>
              <a:t>Bronze Age Metal Artifacts…</a:t>
            </a:r>
          </a:p>
        </p:txBody>
      </p:sp>
      <p:sp>
        <p:nvSpPr>
          <p:cNvPr id="4" name="AutoShape 2" descr="data:image/jpeg;base64,/9j/4AAQSkZJRgABAQAAAQABAAD/2wCEAAkGBhASEBUUExIVFRUVFBcVFxQVFBcUFRcVFRQVFBUUFxYXGyYeFxojGRQUHy8gJCcpLCwsFR4xNTAqNSYrLCkBCQoKDgwOGA8PGiwiHyQsLCwsLiwsLCksLCwsLCkpLCwsLCwsKSwpLCksKSksKSwpKSwsKSwsKSwpKSwpLCwsKf/AABEIAOoA1wMBIgACEQEDEQH/xAAcAAABBQEBAQAAAAAAAAAAAAAEAAECAwUGBwj/xABFEAABAwEFBQYCBwcCBAcAAAABAAIDEQQFEiExBkFRYXETIjKBkaGxwQdCUmJygtEUIzOSouHwQ1MVFoPxRGNzk7LC4v/EABoBAAIDAQEAAAAAAAAAAAAAAAIDAAEEBQb/xAAsEQACAgEDAwQBBAIDAAAAAAAAAQIRAxIhMSJBUQQTYXEyUpGhsULwFCOB/9oADAMBAAIRAxEAPwDgHaqNU5Oai5ZjQMmKcplRRFxVT3KZVLnIyDB6tbKhnKGNQga9yHkeqzKoEqEJhyYhQU2NVWWIMSMSsjjKn2ZUtFgnZpEIvs03Zqr3LoCCkijCq3wFWiikpmqTmFMArIJJJJUyCTEJ0lCEaJKZCjhUIMkkkrIbWJJME5KpgjJqpEqNUJBnKl2itcUorK95o1pJPAInsQEeqyFvQbLyuPeo33K7C4dkrI0Evb2jiMid3ks+T1OOC8jI4pSPNIIHOPdBPQLdsmw9tkoRFQHLvL0aGwRxGrWNHkt6z2yrQsc/Wv8AxQ+Pp7PLo/ostmKhLPdacP0SSA96anQGq9IhkNVKe2Nqsr9Zll8DVhijhovopi3yvXT3P9Et3EfvGveecjhT0WpDawcltWG0Ab0WP1EnLqewOWCUekyG/RTdVKdgevaPr8UDen0M2GQUjdJEa1qHY/Zy7mOZtNU7p2jeF1k4SXJzepHkU/0FvqeztLeWNh/+qwr3+iK3wNDgI5aup+7JxCuh7y97ZK0nIoe8HCmZQSkoY3Ow4tuVHzHatm7QwkPhePyrMksG6i+maMzqAeoquXvbZyyzVBY2vIUWWHrf1I1e0eBvgIUF6JfGw4FOzOu4hcjb7nfGSHNI8lthmjk4Fyg1yZKSsdEQq00ASSSShBgElJMrslmtVOotUlSBGcma0k0GZV1msrnmg8yuhsVkiY1pGbt+WXkUrNlWMZDG5ugeybOMEQfK84jpHy5laFiDWZNAb01TizPdXLIZ8lQwGvHoVzsmSU/yZuhjjHhGlZXgVrmVqWO0Bu5B3XdxkcAThyqumggscfi77h5rBlypOkrG1sAseXaAlXOhezX0Ti8iHEsYAPVMZw7NzqoXrl2ovZDidx0JU47NI7ijrHboWt8NUzdoI2nRUorgu2+xbY7gkdnVbMdwyD61FRd+10QrVpRZ22s41Dvb9Vsw4vTyVynRjyTzX0xHi2feBm7PqVG0bOPdTvHyJCvh2ts7h4iOoRkV9wO0ePVa1g9LLiX8iHlzrlfwcpaLHaoJG9m40O4kkKw7TvrSWM5bxouoM8T3ChBKzLbdgqTRY8uL270ytDseSM/zVMyXXxC4aivBUdmJMwaFFTXTE4eEIBl2iM1Dj0OiyuTSs1KKfADbajUdFzl7xMeKUXVW8Z61Hw6rBtNkcSaCuRNUWLLTKcDgLzufDmBlw4LBljXp77HiaAQuI2juswv0yPsuxg9RrelmTLj08GEkrQQmc0LaZytJI6pKENOqtiZic0aVNKqoIqwNBfnwKqTpWVFW0jWbG1jcLTUA0LuJ4qVneq2RgDnoibPGPPcuVOd7s6kIUHRREjWg+PVaF33e57qMblkC6ioZAA2rsh8Vs3ffz2ROaxrWtcPER3uozWST7yHPbpjuGvsEMI/eOq86DfXohXxvc5tAGg8VnS244q5k8Tmq5rZK57cykJybpB6Nuo6uG5I25yPr0yCgbPZ6nDn1QsE0j2BpaSeNFo2G7y1pBbqs9Tf5SBqK+QO1WbtBgjaaoWLZOY6uIWoe0iOJqy7VtY6tK+iZBxXDsupvgOZso77Q8gps2Oc8+JZTdrX0oM+eaJsm1Vqb4Wk/lJ+SZFq90C/crZmuz6OnV/i+/wCiGt+xk0ZBbJ81bHtvbRrZ6+RVNt28kI70RHr81rmsLj0XZlj7+rqqhQWe2sIwDFyqqZtoLbEaSMOXUou59vo2VDwc1si+rNaNC0nhvS0o6b1b+AnqUuqOxz9l2jDvES089FrSND2YmvaeSptl0Mca4cuICy33CzMtdQ7hUhZnd7MdpT4ZC1RyA1zHLihRJn9k8FOWSaPIkkcCqZmhwroQh5CpotiDc60FM+S5bbyztNndIQMWJmnXILoWzh4GVBT1XIfSFeYwthFKkh7uQbUNB6rZ6WL92K/2hWZrS7OGSqmKZegOYxJJJKFGlVEWGbA8Hdv6b0K1SVvdUUnTs6rsaOofRFXeW1LiNNKrCuu+A0BshOEaOpUtHPiFrkANGhG4g1B5hcfLjcHudPFkUkaLLWK4nZk6NGgCoktWI5noFmSTVOSPszmgA0q5ZJQrdmuO2yNCCMOHfOFo3LUc6NrWmJhcQRWu8LDALzn6LXs8Qa2hdQcAs07rdhUjXs18uOgaEpb2krStegyVEFtszdwceSnar7oO7GAOazad+C6+CqWaR+RqUKYIWmrmqie9Zn6GnQJrPdbpD3nrRBNfBTo1LDeVkGeEf51W1ZtsrHGPAa8gFnWDYiF5ALz6/wB1v2f6PbIDnU/mWvFjnLeJjz5MXErGg+kCxu1a5vUBTtl63fO2mJh6iik7YCx08Jr1QFp+jmOhLJCDu0K15Vm004p/+IyL2LuLaIybO2V40bnvCEdsO3WN+EoK0bM22PwSVAT2e226AVewuHGunkufv3Nu74YY2K2wVAfjHBwqUPaLyLf4kbmE7xopxbZgOHasI8iPityK8bFaWluNp5OyPlVIaKcnDlfsc++WrA6uIaVQrYqHiCqNorRFZHBrJA8uqeybRzh6aDqs+GOWdwEzsEZzEbHGpH3nimXT1WmGGUlfAfuRS2Bb2v8AELHtjb2kjcQoMwM8iSPgvNLVa3SPc95q4nM817M2KJkZYGAMHd0rh4Erk9otkGSBz4iBKK4gaNB3DpUUz4jmup6Vwj9+TFlTlwefpJ3NIyOvBMugZhJJJKERogKQTJwrYAyLsV4OYMPiadWu8PUfZdzCFolRA0pKmEm07R0tl7N47jqO+w+gI5A6O9itCx2c6EEHmFzFhkwvBAac6YXGgPnuXa2W9qNo9hZ912bfyu4Ll58Pg6GPO+GDS2hrDRuZUIZSTmKog9iTXs2kH7JLaehp7ImB8Dd0jfNrvjRY5Ymu1muOaPYnYbvcDUkN5FFStswqXvLuQKr/AGGKQg/tR6PicPdhcizszj8M0NBv7+fqxZ/andsJ5oeTn7VewJoxuQVUVotBPdqulGzjIwC6WLP8R+DVey73AVY6Jw44iKeoCdstqK9xdjnmR20ZtxV/EUdE28wK/vPJ6MlvGeP/AG/5wVFm1DxkZY/y974BTq7IGT+iDZrzGrJT+aqf/jN4N+pMPREDbfDoHPyqe4G090LJ9IEhOUYHXP5K1CXgW32pFjdrLQMnCSv3mk/BW/8AN73d0AE8CDVYlp2utJBOJrAM6tYK+q5a8L3mkFXSk11z09N6OHp9btkc4pcHpFu2oga3s5osUpy7Nha927gSBquZtkb5nnBSysrTCD3z+J58Ou5cts5f77JMXtYHtcC1+OgLgd4NKg1oV2N4WwGn7snu4nHLCCRUDFXNbFgUH5M7nLgshuWzwNGVcZze51aOPPeFpWkRRtBLwQNKZ+i42028zujYG4WDKlagmtcwib3vCIPLBpGKcudVUoO1YKaoV53+14AFKEkYW1zry6oSa24cL3OxO7MtwDNwcw5B24ZLAktYe44IyDuJdoRnWnFXzAuFS6oLWv6mverxP9lqjjSVC9Rj3lIXSF9MOPvU4bvkhVrX4xlag54tKUFCK/FZK1R3EMSSSSKiI06JwkkoyhJJJISUGRwB0YJ0rTLXJGwWyaLRxezgUJYHUaaior8UYwFudDhOjm5kdWnVZZ7N2aox6U0aVit0cgrgaDvAND6I5hbvx09R7LHisLJDUOaSeRafMFPJYZ2aVA4g/oVlcF2GJtGzd9aUxtrU5Hu5Vy1XY2O7ZQ0YcLvwvaTpXivMhJOXDERlU1c0nQaHJbtjv6SNg/ctdvq15aakcKpc8VkU9ztJbrmHe7J7qDJowVqfFv3IGaaVlWdi7zAquel2uNKYXj/rf/mqyrXtVJiza6nDtnH3Sv8Aj32C9xmpefbVP7p/TL9FkiaYf+G896i3aWIg44nE7j2jj6iqAnvyOtWsp5k/NPhil+kpyXk3rHJbCR2cArQ+JtdQRvWW82ivec1gGWZaPbNZM1+vIoABmTUChz5pmiQ0ocyMgG5+tEz2q5orUackBzrIX9KtZ6k5rKlexu8eRqfUoyPZy0PFXHCOL3AH0JqhprnhZ45C7k2nxKuLjdXf0M6mroyrXaq6Yls2O+pZYg12rAG4qatGTfbLyWdPboW5MjFeJFUIy8Hl41DTkQMlrS1LgzSdPk2DbQNNxyPNR8TS5zszQn1QjIqEtprn/ZKaem7Kmm7LVVKCYuLfcs7drHVFct/9lQJjWgOocPIjF8kHI7nqru0A0rmW+7c0xQRHLwK0Hu8SQw1OvAoSiIk0/KPiqsKJANFaSlRMiKNFOCoYk9VCEiVEuUHSJgScuKhZtXQ6jSCMnI11nkizYSWnUcPJK6bHijI30qOqJs1rLDhfpp/3XOm+p0bIqoqydjtMTh32DXJzNwW3YroY8VjmodwP61QP/DY5aOYaE6ublTrxR8VxTtbVje1pqWd09TnmssmnxsHQfHs1a3kBkkbnCpw1oaHkRQooWG0tAbJY2SajwtJ9qGnms2773NndUulYdDVgdTlnmt6Hal7/AA2uMZE/vGYPehHuqXAMrvYzhBHTv3fTdlA/Xyehp7JYagOsuEmp/gzMo3e7xZ+i0rdtdhaSLY15qO7FGXHM01yHurbTekpjqLfZ9K95uflmrtoFX3OKt9msedLOdcqGalONC1ZL4LODlBXzeR7ha9vvuZx71qBH3WEAeiyLRbWk5zOP4WkfNNjqfcukXNvFrBRtljHMxYz6uKHN5yDMYh/T8AqXWtnFx8v7qr9pB8MRPUk+wTK23JdFr7xmf3QMzuGZU3bPSUrJ3fxZexREF6yx0pGWj7uFnvTF7oa135LU4WMGdau77veqDr4ikhqca6nYLLdsQzzI4gUHusu1TMae40Cm/Uox9ntk2tfYBXN2aIbVzq8aDTqSnxko7ykLlFy2ijNjnNK/WHyTlutTWmf82qKmha1hawcyeiCDT8vIglPUr3RmknF0UvYKqxkZdTyH9VPmiLusLpHUArWmnAq+zwYT3hoSaDdhxO+JCtz7FKF7gUoGHqf1KoojLa2gDTkRu4ZU/VC0RxZGiFEk6dFYNF5coFyaqiSroAcvRV1MrKOSCK0bhnDZhXQgjoSgmulhQfUjprvmEcnfrQVdUDiPhWi2bVYmzsDqNaaAgt0rz5rNfZHPacOZpSm/DuULvvIxPAObCQCOC5crlujofj9FBkks7u814H2mGoI5tK6XZ/bEYw3E14JG7CQBxG9X4MTdzx8kPPsdDIA8NwHcWnP2Qa1L8kRx/SzuDtBZTRsjMHFzmE09kdDcF2zN7scbq76arz6wbIW5grG8PbqA6unQlFvtM0Z/fWPPiztWnr3ahFGcUqpMzSxvszpp9gbGJWgNbhIcS0tFMqUz6nRFS7A3cR34Y9KVBdGR5hy4V98Amos01aU7r5CR69EI1ksp7tjk6vL/AOyYsmOO+l/uXoyNVqOltP0f3WCauYBw7Uu+JWNbtnLnj+uzoCT8FjWix2gGn7NTyPzKBfYbST/A/pCU7fcaotLd2a7oLtb4WsP8yrnvezAUZG7y7o9Tms9l0Ws6RkeSmNjLS4992HlU18gq0xXLDVlccUc7u93QNzcT3Hz0C2RYoY2VjgaCNXyHE7qBosx9zmzODQ5xruByRUd3vkzc+jdaEnT/AAJObd7PYbjUUuAG02sVoST00UJwJG4TQDrkep4qNtgZHm3FJTeBl0qgp7I94xOIxYa0GWEGvdy3/qm48ae6LlJ8FM9niBDA7ERkS3MCqzo7EaCu6hPod3kuju2ztMeKmGlQ6m8tORHNO6zsaMcr6AnQjpWnHL4la4z07GWa1Ox7mud8cRcKNxYW8yRoR50QtsEMGchqajuDxGhrnw0brwTXxti/D2cAwNaKYjmeo4Fce+VxJJJJOpOZPUlNxYnJ6pMVKSWyCbVajI8uOVdw0HJUgqGJTC00IHCScNSUDTESmKQScEwQ2RJU4R3h1CiAnChF5O+ui9xG2hpjBo0nSiKN3NmBd4XnMEZA9Qucu4CVmRAdu/RG2S8pGOwOyPAmlfwkrkyg7aXJ0ITpfAcTJFkWupxaahFWe9pARnvGRBPwWjYp4nADFgOhDtOua0TAwuwYGvFQMQyr0WdyrsM6WaWz+3IaMMja8KUJC6Ru1djdqadWlYNi2NiczvRuaa609KURP/IYA7spHmQU7HlmltHYyTjjvmjahv2xAmkzKHcpSbR2EZmVnxXMv2JmJp2uXqULadhntNO1JrnkB+iJeonW8VX0WsOOT/I07z2wsBd3XjqGrItO1Nl3P9ghLT9HE4zLqDqCfgsabYd4PjJ8iEiSi3cth0Ukqi7Nibbazjwku5gLFvLbRuoaetQpDYd+956ZBTbsawb215mvsAg/60xm5zxvqWWQFrN+m7z3rbs0EgY58pFA3ut0aOXGiNju5kQNX+gDVk3pekQaWtNaggirj0qQao0lJrYiekokc95Ahq8uA7jcxrr5LaOzwc2shocic8I54qZcdVyh2ktDWUY2KDLDjpVxH3S6pWDbL4meC100rwdQ9xwk/hrRalhcvgXLNR0t6bTRscWQBrwDTGRRgPEU8XkuZtdvklf4nOJyqfkBkAs7NxpX/PktWyThrMEbRjOsh3DL+/qtWhRWyEJtlFoYGtwjOmZPElAYUWXgmlchv4nioYE6PAtlYYpNaFaGKTWKrKIgJ1ZRJQtAiScBIhNoQRSSTgK0UaNzSFuYNCCukjMU+T8PCvNchY7SWOrxW/AwkYowDxYTSvMcFhzx3s2YJLSaz7ttMIGB3aM3NdQ081OzX92ZGNskR5HL+rJVWC+3Uo0kUObH0NOhotpl4ROA7SPnUCo9lierho0JLsa117dyAd20DIAYZY/mF1Nh2wmc2pijf/6cja+hXEWO47FMciGO5OLfYLbg+j55FY7R60d70VwyyW0WxU8cHuzpXbXEAl9kmHRuL4IZ239lbrBMCOMZ+K52TYe8o82TBw4VcK+YKDtly3yG0aH+Urzl5gpnuz7/ANALFB8P+TbvL6R7MRQQTH8pC55+0rdRDNQ8Rl6miw7XcV8gZxvH51mTbOXk/wDiB1PvPJ9iUuUYy3k0NgtK2Okn2ycNI2t/G8H2WRa9sJHH+KB+BlfcoCPZKc6lo6IuLYn7Tj8lSjiQfUzMtF8h3iMj+pDR6IJ94H6ooOWZ9V0T9nbKwd54J6oWQQ1pG0uPTcnRnH/FANPuznJS7MkHqdUGY966S0SVrieBT6raPdT4D1WVPPG0dxpr9o5n9B5J8ZN9hcoryCWexfbdgaN5GZ6Df8FbaLQ0jCwYWA9S7qd5Q78cjgM3V3D5rStF3/szWmQjtXCrYxmGg6E801vy9wfoDjYPNT7NPZozSp1KtIRCmVYEqKZCYhWWRSSSUICVSUm0ooEpwgRTKNUqqyE6rVu20HcevL9VkK+zTFrhmlzjcQ4OnZ10TWSAYx0kbv8ANFsu6ZoJY4ODc66O6VCxI5sg6M4XfWH1XdQtOK88I77XR13tzb/ZcyUWuDepWi9luc3+JETzLcJ9Wro7hvsnuxyzsJIya9sg/lJWTYrwNAAY5G8DRrvcrSs9ggkcA+zvbnUFjKkU35JLvuqLemjoWbQWxuQtTDSuUkL2nLXQFK0bY24NqJbGQdBikB9C1AG7ruDsp7THuoHyM9tFVarnu4gB15TgDTFIDT1CL3JeRWmPgFvPbu2GtZLOOTZD+iyZdorQRV1ogFfvOcfQBK87hsA8Nvld5g/JZMl2WFoztMzzy/sVOmS3/oNKuNi+faN5/wBcn8DDT+oBZlov4HV0r+rg34Eohtgsv1WSv5EklWus2EZQNYOL3BvxVpQXYLfuzIdebj4Ih1dikP8AUQPZDvbO/wATiBwrQdKNC2HRtFazRjkwOefUUHug3W2FmjS8/fdT2b+q0p+ELa7gLLvLjQVceABJ9FdNduAd84TvG/z4ealPtDIG0aA2u5ooPQarJcZZTvPHdl8ES1P4AtLtYa29mxZRNFdxOfvvUI7PJJ++lJo7efrcm8lbYrsgi707qkZiNpqTwBKvtNpke7E8Ycu6zc1u4U3K+/T+5bbq2D0SopkKNE8zkCEymQmwqF2VkJ1MtSVEMxqTkgVLIhaBJXRJOUwCoglIpqJ1CGldtqIyoHD7J39DuK6mwxtkaMLgRvjfkRy59VwrHkZg0IK6e7ZopqZ9nJpU5Nd57lkzY7VmjFOtjSluVoObHM5s09NFr3bdFo1s9pa4jPCXmOSm8Z0CzRZ7ZFo6oGlcwf1Wndm0IDh+0xNpvJZX/wCKw7ra7NXY0ZdoLVF44pK8MZIPnUoNm18jicUEzvu0xU/NhR7b0ux5oXFtfsySMA8iCoSz3aBUSyfhbaSXe7QlW/BRzdtv5/8AsPH/AE25f0rJO0sgJ7hHVjR8AF0VvvKyf7ktOczT7BZhtN3gguMjhvpI0e5T4LbeJH9mM622iQkklvU4fYKn9kfWvaCvIE+61Zr8sTf4Vn/nkLvhRDP2ik+pExvRtT6mqYtXZEVdweG7XO0D3nk0/JXm4y3x4Yxr33AH+UZlVSXnan/6r/yktHTuqdk2XtMprgdrq4ho9TRFv3YBGQWNnixSHg3ut9fEVmS2yRzqRtwg6NaP8qV0J2es0bazTsy+pGcZ9VRCC4nsGdlGBUyuHepy59Faa+yV8gthsbYTiko+XczUM4F3PkovcSanUom0hv1GkN46lxy7xO85hUPbQ0ORGRB3J0U+WKk/BXRRIVuH/P1UXD03/JMoWV0SorMkpISA0kUxDEOYqRX1BVEKUkklCGWpGlNEwCdPFEUk7gmVkEmUgxWshVNkKmtRNjJa6o9DoeRVsdnRUdmQt2WkdHdN4yYaRPHOGTOh+4TuWhHfLGuHbQOZzbouXjhP+ZH1W7d98vaKPGNvOhPusU8PdGqE65OnsV3WC11wYgRSowsOulMwUJb9gbK2px0OZGOEjTXMOSum12QuzZSop3TgPJah2Yje0ObJagCNxDx6VWKSlD4G2mzz637OWIOP79o6McPiVnG7LC3W0fysPzXY3z9HsQ7wmmNf/LNfQLlZ9nbPGe9LL/7TlohNcamU1fCKo47ubnWZ7h91jR7klE2a/Yo3B0dmY6lRR5c4Z8RkFCzWWytPdZO/yaz3qUfHA7/TsQpxlcSPkETa+yIdu21oyDIYGmuQZEA7xVpxU57ytb3B85YxoGTZHOa3MfZrUnyTvjn0dLHEPswAA/zAfNCmJgzaKn7bzjd6nREk+yAckW/t0Z/02uoT3iCB3q1pU1OupVr78OHC2NgaKEChoCAG1z1yFepQBUCxN0+QHLwGG/HD/TZT7OdPHj48gFF19uqCY4yc9QTrTnnogixQc0o02AFy3rVpb2bAC0NyFNDUHKhrzVkF7AkNcyNrC3CaNO7PXMjMAb9Ss0hRKKyUaFpvdnaucyJpFAAHHMUNaigAQVvtxkw91rQ0EANFMsqV46e6qwpBqpkoqwJIoQpkDYSRhBJLck3VajOIMqrI4ClAiY1TLIx2ZFR2ZPGi40AaFHZkTHZ1JiubqhYSINiVuBOnCplj9mroLVIzwvc3oSAos0VjUBA1u0dq3Tv8zVDyXpM7V1fIfNO4ZIZyWlHwHuWftj+J9KD2VT5HHU1805TI0kQpkVBar5FU9GgCGFIsqpO0U2IiFJiVb4kSVXIhRAR0SgYkS9QarIQbEpMiVwU2IGGiAiSVgSQMNH//2Q=="/>
          <p:cNvSpPr>
            <a:spLocks noChangeAspect="1" noChangeArrowheads="1"/>
          </p:cNvSpPr>
          <p:nvPr/>
        </p:nvSpPr>
        <p:spPr bwMode="auto">
          <a:xfrm>
            <a:off x="1554138" y="-750094"/>
            <a:ext cx="1439912" cy="156716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4291" tIns="32146" rIns="64291" bIns="32146" numCol="1" anchor="t" anchorCtr="0" compatLnSpc="1">
            <a:prstTxWarp prst="textNoShape">
              <a:avLst/>
            </a:prstTxWarp>
          </a:bodyPr>
          <a:lstStyle/>
          <a:p>
            <a:endParaRPr lang="en-US"/>
          </a:p>
        </p:txBody>
      </p:sp>
      <p:pic>
        <p:nvPicPr>
          <p:cNvPr id="37892" name="Picture 4" descr="http://www.ancientstones.org.uk/images/RillatonCu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750" y="1099161"/>
            <a:ext cx="2518172" cy="273714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711216" y="3870946"/>
            <a:ext cx="3837457" cy="665084"/>
          </a:xfrm>
          <a:prstGeom prst="rect">
            <a:avLst/>
          </a:prstGeom>
        </p:spPr>
        <p:txBody>
          <a:bodyPr wrap="square" lIns="64291" tIns="32146" rIns="64291" bIns="32146">
            <a:spAutoFit/>
          </a:bodyPr>
          <a:lstStyle/>
          <a:p>
            <a:pPr algn="l"/>
            <a:r>
              <a:rPr lang="en-US" sz="1300" b="1" dirty="0"/>
              <a:t>The </a:t>
            </a:r>
            <a:r>
              <a:rPr lang="en-US" sz="1300" b="1" dirty="0" err="1"/>
              <a:t>Rillaton</a:t>
            </a:r>
            <a:r>
              <a:rPr lang="en-US" sz="1300" b="1" dirty="0"/>
              <a:t> Gold Cup, </a:t>
            </a:r>
          </a:p>
          <a:p>
            <a:pPr algn="l"/>
            <a:r>
              <a:rPr lang="en-US" sz="1300" b="1" dirty="0"/>
              <a:t>Early Bronze Age, 1700-1500 BC</a:t>
            </a:r>
            <a:br>
              <a:rPr lang="en-US" sz="1300" b="1" dirty="0"/>
            </a:br>
            <a:r>
              <a:rPr lang="en-US" sz="1300" b="1" dirty="0"/>
              <a:t>From </a:t>
            </a:r>
            <a:r>
              <a:rPr lang="en-US" sz="1300" b="1" dirty="0" err="1"/>
              <a:t>Rillaton</a:t>
            </a:r>
            <a:r>
              <a:rPr lang="en-US" sz="1300" b="1" dirty="0"/>
              <a:t>, Cornwall, England</a:t>
            </a:r>
          </a:p>
        </p:txBody>
      </p:sp>
      <p:sp>
        <p:nvSpPr>
          <p:cNvPr id="7" name="Rectangle 6"/>
          <p:cNvSpPr/>
          <p:nvPr/>
        </p:nvSpPr>
        <p:spPr>
          <a:xfrm>
            <a:off x="1702594" y="4520164"/>
            <a:ext cx="3704896" cy="311141"/>
          </a:xfrm>
          <a:prstGeom prst="rect">
            <a:avLst/>
          </a:prstGeom>
        </p:spPr>
        <p:txBody>
          <a:bodyPr wrap="square" lIns="64291" tIns="32146" rIns="64291" bIns="32146">
            <a:spAutoFit/>
          </a:bodyPr>
          <a:lstStyle/>
          <a:p>
            <a:r>
              <a:rPr lang="en-US" sz="800" dirty="0"/>
              <a:t>http://www.britishmuseum.org/explore/highlights/highlight_objects/pe_prb/t/the_rillaton_gold_cup.aspx</a:t>
            </a:r>
          </a:p>
        </p:txBody>
      </p:sp>
      <p:pic>
        <p:nvPicPr>
          <p:cNvPr id="37896" name="Picture 8" descr="http://sumerianshakespeare.com/media/1ca2d3271aa0f605ffff81b9ffffe41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1371" y="2884749"/>
            <a:ext cx="3281967" cy="328196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6019800" y="6638093"/>
            <a:ext cx="4755356" cy="218808"/>
          </a:xfrm>
          <a:prstGeom prst="rect">
            <a:avLst/>
          </a:prstGeom>
        </p:spPr>
        <p:txBody>
          <a:bodyPr wrap="square" lIns="64291" tIns="32146" rIns="64291" bIns="32146">
            <a:spAutoFit/>
          </a:bodyPr>
          <a:lstStyle/>
          <a:p>
            <a:r>
              <a:rPr lang="en-US" sz="1000" dirty="0">
                <a:solidFill>
                  <a:schemeClr val="tx2"/>
                </a:solidFill>
              </a:rPr>
              <a:t>http://sumerianshakespeare.com/media/1ca2d3271aa0f605ffff81b9ffffe417.jpg</a:t>
            </a:r>
          </a:p>
        </p:txBody>
      </p:sp>
      <p:sp>
        <p:nvSpPr>
          <p:cNvPr id="9" name="Rectangle 8"/>
          <p:cNvSpPr/>
          <p:nvPr/>
        </p:nvSpPr>
        <p:spPr>
          <a:xfrm>
            <a:off x="7281340" y="6166717"/>
            <a:ext cx="3426074" cy="434252"/>
          </a:xfrm>
          <a:prstGeom prst="rect">
            <a:avLst/>
          </a:prstGeom>
        </p:spPr>
        <p:txBody>
          <a:bodyPr wrap="square" lIns="64291" tIns="32146" rIns="64291" bIns="32146">
            <a:spAutoFit/>
          </a:bodyPr>
          <a:lstStyle/>
          <a:p>
            <a:r>
              <a:rPr lang="en-US" sz="1200" b="1" dirty="0"/>
              <a:t>Gold dagger with lapis handle and sheath, from Royal Cemetery at Ur, dating circa 2,400 BC</a:t>
            </a:r>
            <a:endParaRPr lang="en-US" sz="1200" dirty="0"/>
          </a:p>
        </p:txBody>
      </p:sp>
      <p:sp>
        <p:nvSpPr>
          <p:cNvPr id="12" name="Rectangle 11"/>
          <p:cNvSpPr/>
          <p:nvPr/>
        </p:nvSpPr>
        <p:spPr>
          <a:xfrm>
            <a:off x="7281340" y="2169245"/>
            <a:ext cx="3493817" cy="711251"/>
          </a:xfrm>
          <a:prstGeom prst="rect">
            <a:avLst/>
          </a:prstGeom>
        </p:spPr>
        <p:txBody>
          <a:bodyPr wrap="square" lIns="64291" tIns="32146" rIns="64291" bIns="32146">
            <a:spAutoFit/>
          </a:bodyPr>
          <a:lstStyle/>
          <a:p>
            <a:r>
              <a:rPr lang="en-US" sz="1400" b="1" dirty="0"/>
              <a:t>A unique shallow , bronze basin on three wheels of Eastern Zhou, China (6th - 5th century B.C.E.).</a:t>
            </a:r>
          </a:p>
        </p:txBody>
      </p:sp>
      <p:pic>
        <p:nvPicPr>
          <p:cNvPr id="37898" name="Picture 10" descr="http://www.artofbonsai.org/feature_articles/images/pen/wheel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81341" y="24250"/>
            <a:ext cx="3362027" cy="214982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2667000" y="4970623"/>
            <a:ext cx="4343400" cy="1603803"/>
          </a:xfrm>
          <a:prstGeom prst="rect">
            <a:avLst/>
          </a:prstGeom>
          <a:noFill/>
        </p:spPr>
        <p:txBody>
          <a:bodyPr wrap="square" lIns="64291" tIns="32146" rIns="64291" bIns="32146" rtlCol="0">
            <a:spAutoFit/>
          </a:bodyPr>
          <a:lstStyle/>
          <a:p>
            <a:pPr algn="l"/>
            <a:r>
              <a:rPr lang="en-US" sz="2000" b="1" u="sng" dirty="0"/>
              <a:t>Stop and Jot:  </a:t>
            </a:r>
          </a:p>
          <a:p>
            <a:pPr marL="342900" indent="-342900">
              <a:buFont typeface="Arial" pitchFamily="34" charset="0"/>
              <a:buChar char="•"/>
            </a:pPr>
            <a:r>
              <a:rPr lang="en-US" sz="2000" dirty="0"/>
              <a:t>How are these artifacts evidence of specialization?  </a:t>
            </a:r>
          </a:p>
          <a:p>
            <a:pPr marL="342900" indent="-342900">
              <a:buFont typeface="Arial" pitchFamily="34" charset="0"/>
              <a:buChar char="•"/>
            </a:pPr>
            <a:r>
              <a:rPr lang="en-US" sz="2000" dirty="0"/>
              <a:t>What jobs and resources were needed to make them?  </a:t>
            </a:r>
          </a:p>
        </p:txBody>
      </p:sp>
      <p:sp>
        <p:nvSpPr>
          <p:cNvPr id="2" name="Slide Number Placeholder 1"/>
          <p:cNvSpPr>
            <a:spLocks noGrp="1"/>
          </p:cNvSpPr>
          <p:nvPr>
            <p:ph type="sldNum" sz="quarter" idx="12"/>
          </p:nvPr>
        </p:nvSpPr>
        <p:spPr/>
        <p:txBody>
          <a:bodyPr/>
          <a:lstStyle/>
          <a:p>
            <a:fld id="{212DB8EF-C680-49C3-94EB-D30406EA3F05}" type="slidenum">
              <a:rPr lang="en-US" smtClean="0"/>
              <a:t>24</a:t>
            </a:fld>
            <a:endParaRPr lang="en-US"/>
          </a:p>
        </p:txBody>
      </p:sp>
      <p:pic>
        <p:nvPicPr>
          <p:cNvPr id="14" name="Picture 3" descr="C:\Users\blooma\AppData\Local\Microsoft\Windows\Temporary Internet Files\Content.IE5\YJ24FTU4\MC900440428[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05940" y="5257801"/>
            <a:ext cx="714434" cy="752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82799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7649" name="Rectangle 1"/>
          <p:cNvSpPr>
            <a:spLocks noGrp="1" noChangeArrowheads="1"/>
          </p:cNvSpPr>
          <p:nvPr>
            <p:ph type="title"/>
          </p:nvPr>
        </p:nvSpPr>
        <p:spPr>
          <a:xfrm>
            <a:off x="1675804" y="-80367"/>
            <a:ext cx="8643938" cy="1437680"/>
          </a:xfrm>
          <a:ln/>
        </p:spPr>
        <p:txBody>
          <a:bodyPr vert="horz" lIns="64291" tIns="32146" rIns="64291" bIns="32146" rtlCol="0" anchor="ctr">
            <a:normAutofit/>
          </a:bodyPr>
          <a:lstStyle/>
          <a:p>
            <a:r>
              <a:rPr lang="en-US" dirty="0"/>
              <a:t>Wheels and wheeled vehicles</a:t>
            </a:r>
          </a:p>
        </p:txBody>
      </p:sp>
      <p:pic>
        <p:nvPicPr>
          <p:cNvPr id="276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7026" y="1040310"/>
            <a:ext cx="3566815" cy="319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276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3298" y="1116211"/>
            <a:ext cx="4714875" cy="3536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27652" name="Rectangle 4"/>
          <p:cNvSpPr>
            <a:spLocks/>
          </p:cNvSpPr>
          <p:nvPr/>
        </p:nvSpPr>
        <p:spPr bwMode="auto">
          <a:xfrm>
            <a:off x="2024062" y="5036345"/>
            <a:ext cx="8518922" cy="1393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l"/>
            <a:r>
              <a:rPr lang="en-US" b="1" u="sng" dirty="0">
                <a:ea typeface="Palatino" charset="0"/>
                <a:cs typeface="Palatino" charset="0"/>
              </a:rPr>
              <a:t>Turn and Talk:</a:t>
            </a:r>
          </a:p>
          <a:p>
            <a:pPr algn="l"/>
            <a:endParaRPr lang="en-US" dirty="0">
              <a:ea typeface="Palatino" charset="0"/>
              <a:cs typeface="Palatino" charset="0"/>
            </a:endParaRPr>
          </a:p>
          <a:p>
            <a:pPr marL="321457" indent="-321457">
              <a:buFont typeface="Arial" pitchFamily="34" charset="0"/>
              <a:buChar char="•"/>
            </a:pPr>
            <a:r>
              <a:rPr lang="en-US" dirty="0">
                <a:ea typeface="Palatino" charset="0"/>
                <a:cs typeface="Palatino" charset="0"/>
              </a:rPr>
              <a:t>In what ways do you think the invention of the wheel changed the lives of people in ancient civilizations?</a:t>
            </a:r>
          </a:p>
          <a:p>
            <a:pPr marL="321457" indent="-321457">
              <a:buFont typeface="Arial" pitchFamily="34" charset="0"/>
              <a:buChar char="•"/>
            </a:pPr>
            <a:endParaRPr lang="en-US" dirty="0">
              <a:ea typeface="Palatino" charset="0"/>
              <a:cs typeface="Palatino" charset="0"/>
            </a:endParaRPr>
          </a:p>
          <a:p>
            <a:pPr marL="321457" indent="-321457">
              <a:buFont typeface="Arial" pitchFamily="34" charset="0"/>
              <a:buChar char="•"/>
            </a:pPr>
            <a:r>
              <a:rPr lang="en-US" dirty="0">
                <a:ea typeface="Palatino" charset="0"/>
                <a:cs typeface="Palatino" charset="0"/>
              </a:rPr>
              <a:t>What tasks would have been easier to do with wheels and wheeled vehicles?</a:t>
            </a:r>
          </a:p>
        </p:txBody>
      </p:sp>
      <p:sp>
        <p:nvSpPr>
          <p:cNvPr id="2" name="Slide Number Placeholder 1"/>
          <p:cNvSpPr>
            <a:spLocks noGrp="1"/>
          </p:cNvSpPr>
          <p:nvPr>
            <p:ph type="sldNum" sz="quarter" idx="12"/>
          </p:nvPr>
        </p:nvSpPr>
        <p:spPr/>
        <p:txBody>
          <a:bodyPr/>
          <a:lstStyle/>
          <a:p>
            <a:fld id="{212DB8EF-C680-49C3-94EB-D30406EA3F05}" type="slidenum">
              <a:rPr lang="en-US" smtClean="0"/>
              <a:t>25</a:t>
            </a:fld>
            <a:endParaRPr lang="en-US"/>
          </a:p>
        </p:txBody>
      </p:sp>
    </p:spTree>
    <p:extLst>
      <p:ext uri="{BB962C8B-B14F-4D97-AF65-F5344CB8AC3E}">
        <p14:creationId xmlns:p14="http://schemas.microsoft.com/office/powerpoint/2010/main" val="37392462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a:xfrm>
            <a:off x="1757958" y="228600"/>
            <a:ext cx="8686800" cy="838200"/>
          </a:xfrm>
          <a:ln/>
        </p:spPr>
        <p:txBody>
          <a:bodyPr vert="horz" lIns="64291" tIns="32146" rIns="64291" bIns="32146" rtlCol="0" anchor="ctr">
            <a:normAutofit/>
          </a:bodyPr>
          <a:lstStyle/>
          <a:p>
            <a:r>
              <a:rPr lang="en-US" dirty="0"/>
              <a:t>Chariots… </a:t>
            </a:r>
            <a:r>
              <a:rPr lang="en-US" dirty="0" err="1"/>
              <a:t>Tut’s</a:t>
            </a:r>
            <a:r>
              <a:rPr lang="en-US" dirty="0"/>
              <a:t> wheels</a:t>
            </a:r>
          </a:p>
        </p:txBody>
      </p:sp>
      <p:pic>
        <p:nvPicPr>
          <p:cNvPr id="296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2872" y="989234"/>
            <a:ext cx="3671887" cy="2439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296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16882" y="3598664"/>
            <a:ext cx="8826103" cy="3152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cxnSp>
        <p:nvCxnSpPr>
          <p:cNvPr id="7" name="Straight Arrow Connector 6"/>
          <p:cNvCxnSpPr/>
          <p:nvPr/>
        </p:nvCxnSpPr>
        <p:spPr bwMode="auto">
          <a:xfrm>
            <a:off x="6129933" y="1500187"/>
            <a:ext cx="642938" cy="642938"/>
          </a:xfrm>
          <a:prstGeom prst="straightConnector1">
            <a:avLst/>
          </a:prstGeom>
          <a:solidFill>
            <a:srgbClr val="6682AA"/>
          </a:solidFill>
          <a:ln>
            <a:noFill/>
            <a:tailEnd type="arrow"/>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Box 7"/>
          <p:cNvSpPr txBox="1"/>
          <p:nvPr/>
        </p:nvSpPr>
        <p:spPr>
          <a:xfrm>
            <a:off x="1716881" y="1821657"/>
            <a:ext cx="4861322" cy="1449914"/>
          </a:xfrm>
          <a:prstGeom prst="rect">
            <a:avLst/>
          </a:prstGeom>
          <a:noFill/>
        </p:spPr>
        <p:txBody>
          <a:bodyPr wrap="square" lIns="64291" tIns="32146" rIns="64291" bIns="32146" rtlCol="0">
            <a:spAutoFit/>
          </a:bodyPr>
          <a:lstStyle/>
          <a:p>
            <a:pPr algn="l"/>
            <a:r>
              <a:rPr lang="en-US" b="1" u="sng" dirty="0"/>
              <a:t>Stop and Jot:</a:t>
            </a:r>
          </a:p>
          <a:p>
            <a:pPr algn="l"/>
            <a:endParaRPr lang="en-US" dirty="0"/>
          </a:p>
          <a:p>
            <a:pPr marL="321457" indent="-321457">
              <a:buFont typeface="Arial" pitchFamily="34" charset="0"/>
              <a:buChar char="•"/>
            </a:pPr>
            <a:r>
              <a:rPr lang="en-US" dirty="0"/>
              <a:t>What is a chariot?  </a:t>
            </a:r>
          </a:p>
          <a:p>
            <a:pPr marL="321457" indent="-321457">
              <a:buFont typeface="Arial" pitchFamily="34" charset="0"/>
              <a:buChar char="•"/>
            </a:pPr>
            <a:r>
              <a:rPr lang="en-US" dirty="0"/>
              <a:t>What made it move?</a:t>
            </a:r>
          </a:p>
          <a:p>
            <a:pPr marL="321457" indent="-321457">
              <a:buFont typeface="Arial" pitchFamily="34" charset="0"/>
              <a:buChar char="•"/>
            </a:pPr>
            <a:r>
              <a:rPr lang="en-US" dirty="0"/>
              <a:t>How do you think King Tut used his?</a:t>
            </a:r>
          </a:p>
        </p:txBody>
      </p:sp>
      <p:sp>
        <p:nvSpPr>
          <p:cNvPr id="2" name="Slide Number Placeholder 1"/>
          <p:cNvSpPr>
            <a:spLocks noGrp="1"/>
          </p:cNvSpPr>
          <p:nvPr>
            <p:ph type="sldNum" sz="quarter" idx="12"/>
          </p:nvPr>
        </p:nvSpPr>
        <p:spPr/>
        <p:txBody>
          <a:bodyPr/>
          <a:lstStyle/>
          <a:p>
            <a:fld id="{212DB8EF-C680-49C3-94EB-D30406EA3F05}" type="slidenum">
              <a:rPr lang="en-US" smtClean="0"/>
              <a:t>26</a:t>
            </a:fld>
            <a:endParaRPr lang="en-US"/>
          </a:p>
        </p:txBody>
      </p:sp>
      <p:cxnSp>
        <p:nvCxnSpPr>
          <p:cNvPr id="4" name="Straight Arrow Connector 3"/>
          <p:cNvCxnSpPr/>
          <p:nvPr/>
        </p:nvCxnSpPr>
        <p:spPr>
          <a:xfrm flipV="1">
            <a:off x="5715000" y="2743200"/>
            <a:ext cx="1143000" cy="3048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10130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685800"/>
            <a:ext cx="8686800" cy="838200"/>
          </a:xfrm>
        </p:spPr>
        <p:txBody>
          <a:bodyPr vert="horz" lIns="64291" tIns="32146" rIns="64291" bIns="32146" rtlCol="0" anchor="ctr">
            <a:normAutofit fontScale="90000"/>
          </a:bodyPr>
          <a:lstStyle/>
          <a:p>
            <a:r>
              <a:rPr lang="en-US" dirty="0"/>
              <a:t>Cultural Diffusion…</a:t>
            </a:r>
            <a:br>
              <a:rPr lang="en-US" dirty="0"/>
            </a:br>
            <a:br>
              <a:rPr lang="en-US" dirty="0"/>
            </a:br>
            <a:r>
              <a:rPr lang="en-US" sz="1800" dirty="0">
                <a:latin typeface="Arial Rounded MT Bold" pitchFamily="34" charset="0"/>
              </a:rPr>
              <a:t>WHAT IS IT AND WHAT DOES IT HAVE TO WITH TECHNOLOGY?</a:t>
            </a:r>
          </a:p>
        </p:txBody>
      </p:sp>
      <p:sp>
        <p:nvSpPr>
          <p:cNvPr id="3" name="Content Placeholder 2"/>
          <p:cNvSpPr>
            <a:spLocks noGrp="1"/>
          </p:cNvSpPr>
          <p:nvPr>
            <p:ph idx="1"/>
          </p:nvPr>
        </p:nvSpPr>
        <p:spPr>
          <a:xfrm>
            <a:off x="1752600" y="1981201"/>
            <a:ext cx="8686800" cy="4525963"/>
          </a:xfrm>
        </p:spPr>
        <p:txBody>
          <a:bodyPr vert="horz" lIns="64291" tIns="32146" rIns="64291" bIns="32146" rtlCol="0">
            <a:normAutofit/>
          </a:bodyPr>
          <a:lstStyle/>
          <a:p>
            <a:r>
              <a:rPr lang="en-US" dirty="0"/>
              <a:t>Culture:  The way of life of a group of people… include all of their customs, their food, language, music, etc.</a:t>
            </a:r>
          </a:p>
          <a:p>
            <a:pPr marL="0" indent="0">
              <a:buNone/>
            </a:pPr>
            <a:endParaRPr lang="en-US" dirty="0"/>
          </a:p>
          <a:p>
            <a:r>
              <a:rPr lang="en-US" dirty="0"/>
              <a:t>Diffusion: The spreading out of something; something spreading out from a central point</a:t>
            </a:r>
          </a:p>
          <a:p>
            <a:endParaRPr lang="en-US" dirty="0"/>
          </a:p>
          <a:p>
            <a:r>
              <a:rPr lang="en-US" dirty="0"/>
              <a:t>So what is </a:t>
            </a:r>
            <a:r>
              <a:rPr lang="en-US" i="1" u="sng" dirty="0"/>
              <a:t>cultural diffusion</a:t>
            </a:r>
            <a:r>
              <a:rPr lang="en-US" dirty="0"/>
              <a:t>?  With your Turn and Talk partner, take the two definitions above and combine them to create your own definition of cultural diffusion.</a:t>
            </a:r>
          </a:p>
        </p:txBody>
      </p:sp>
      <p:sp>
        <p:nvSpPr>
          <p:cNvPr id="4" name="Slide Number Placeholder 3"/>
          <p:cNvSpPr>
            <a:spLocks noGrp="1"/>
          </p:cNvSpPr>
          <p:nvPr>
            <p:ph type="sldNum" sz="quarter" idx="12"/>
          </p:nvPr>
        </p:nvSpPr>
        <p:spPr/>
        <p:txBody>
          <a:bodyPr/>
          <a:lstStyle/>
          <a:p>
            <a:fld id="{212DB8EF-C680-49C3-94EB-D30406EA3F05}" type="slidenum">
              <a:rPr lang="en-US" smtClean="0"/>
              <a:t>27</a:t>
            </a:fld>
            <a:endParaRPr lang="en-US"/>
          </a:p>
        </p:txBody>
      </p:sp>
    </p:spTree>
    <p:extLst>
      <p:ext uri="{BB962C8B-B14F-4D97-AF65-F5344CB8AC3E}">
        <p14:creationId xmlns:p14="http://schemas.microsoft.com/office/powerpoint/2010/main" val="11737718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74031" y="312539"/>
            <a:ext cx="8643938" cy="919758"/>
          </a:xfrm>
        </p:spPr>
        <p:txBody>
          <a:bodyPr vert="horz" lIns="64291" tIns="32146" rIns="64291" bIns="32146" rtlCol="0" anchor="ctr">
            <a:normAutofit/>
          </a:bodyPr>
          <a:lstStyle/>
          <a:p>
            <a:r>
              <a:rPr lang="en-US" dirty="0"/>
              <a:t>Spread of chariots… BCE</a:t>
            </a:r>
          </a:p>
        </p:txBody>
      </p:sp>
      <p:pic>
        <p:nvPicPr>
          <p:cNvPr id="4" name="Picture 3" descr="http://www.lasalle.edu/~mcinneshin/wk05/images/NEWChariot_spread.png"/>
          <p:cNvPicPr/>
          <p:nvPr/>
        </p:nvPicPr>
        <p:blipFill>
          <a:blip r:embed="rId4">
            <a:extLst>
              <a:ext uri="{28A0092B-C50C-407E-A947-70E740481C1C}">
                <a14:useLocalDpi xmlns:a14="http://schemas.microsoft.com/office/drawing/2010/main" val="0"/>
              </a:ext>
            </a:extLst>
          </a:blip>
          <a:srcRect/>
          <a:stretch>
            <a:fillRect/>
          </a:stretch>
        </p:blipFill>
        <p:spPr bwMode="auto">
          <a:xfrm>
            <a:off x="1524001" y="1371600"/>
            <a:ext cx="7286625" cy="4648364"/>
          </a:xfrm>
          <a:prstGeom prst="rect">
            <a:avLst/>
          </a:prstGeom>
          <a:noFill/>
          <a:ln>
            <a:noFill/>
          </a:ln>
        </p:spPr>
      </p:pic>
      <p:sp>
        <p:nvSpPr>
          <p:cNvPr id="5" name="Rectangle 4"/>
          <p:cNvSpPr/>
          <p:nvPr/>
        </p:nvSpPr>
        <p:spPr>
          <a:xfrm>
            <a:off x="1524001" y="6338627"/>
            <a:ext cx="8036719" cy="218808"/>
          </a:xfrm>
          <a:prstGeom prst="rect">
            <a:avLst/>
          </a:prstGeom>
        </p:spPr>
        <p:txBody>
          <a:bodyPr wrap="square" lIns="64291" tIns="32146" rIns="64291" bIns="32146">
            <a:spAutoFit/>
          </a:bodyPr>
          <a:lstStyle/>
          <a:p>
            <a:r>
              <a:rPr lang="en-US" sz="1000" dirty="0">
                <a:solidFill>
                  <a:schemeClr val="tx2"/>
                </a:solidFill>
              </a:rPr>
              <a:t>http://www.lasalle.edu/~mcinneshin/wk05/images/NEWChariot_spread.png</a:t>
            </a:r>
          </a:p>
        </p:txBody>
      </p:sp>
      <p:sp>
        <p:nvSpPr>
          <p:cNvPr id="6" name="TextBox 5"/>
          <p:cNvSpPr txBox="1"/>
          <p:nvPr/>
        </p:nvSpPr>
        <p:spPr>
          <a:xfrm>
            <a:off x="8915400" y="1371854"/>
            <a:ext cx="1676400" cy="4773901"/>
          </a:xfrm>
          <a:prstGeom prst="rect">
            <a:avLst/>
          </a:prstGeom>
          <a:noFill/>
        </p:spPr>
        <p:txBody>
          <a:bodyPr wrap="square" lIns="64291" tIns="32146" rIns="64291" bIns="32146" rtlCol="0">
            <a:spAutoFit/>
          </a:bodyPr>
          <a:lstStyle/>
          <a:p>
            <a:pPr algn="l"/>
            <a:r>
              <a:rPr lang="en-US" b="1" u="sng" dirty="0"/>
              <a:t>Turn and Talk:</a:t>
            </a:r>
          </a:p>
          <a:p>
            <a:pPr algn="l"/>
            <a:endParaRPr lang="en-US" dirty="0"/>
          </a:p>
          <a:p>
            <a:pPr algn="l"/>
            <a:r>
              <a:rPr lang="en-US" dirty="0"/>
              <a:t>What do you notice?  Where was the chariot probably invented?</a:t>
            </a:r>
          </a:p>
          <a:p>
            <a:pPr algn="l"/>
            <a:endParaRPr lang="en-US" dirty="0"/>
          </a:p>
          <a:p>
            <a:pPr algn="l"/>
            <a:r>
              <a:rPr lang="en-US" dirty="0"/>
              <a:t>How long did it take to spread it over Eurasia?</a:t>
            </a:r>
          </a:p>
          <a:p>
            <a:pPr algn="l"/>
            <a:endParaRPr lang="en-US" dirty="0"/>
          </a:p>
          <a:p>
            <a:pPr algn="l"/>
            <a:r>
              <a:rPr lang="en-US" dirty="0"/>
              <a:t>How is the chariot an example of cultural diffusion?</a:t>
            </a:r>
          </a:p>
        </p:txBody>
      </p:sp>
      <p:sp>
        <p:nvSpPr>
          <p:cNvPr id="3" name="Slide Number Placeholder 2"/>
          <p:cNvSpPr>
            <a:spLocks noGrp="1"/>
          </p:cNvSpPr>
          <p:nvPr>
            <p:ph type="sldNum" sz="quarter" idx="12"/>
          </p:nvPr>
        </p:nvSpPr>
        <p:spPr/>
        <p:txBody>
          <a:bodyPr/>
          <a:lstStyle/>
          <a:p>
            <a:fld id="{212DB8EF-C680-49C3-94EB-D30406EA3F05}" type="slidenum">
              <a:rPr lang="en-US" smtClean="0"/>
              <a:t>28</a:t>
            </a:fld>
            <a:endParaRPr lang="en-US"/>
          </a:p>
        </p:txBody>
      </p:sp>
      <p:pic>
        <p:nvPicPr>
          <p:cNvPr id="7" name="Picture 2" descr="C:\Users\blooma\AppData\Local\Microsoft\Windows\Temporary Internet Files\Content.IE5\URA8UY2R\MC900304299[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93795" y="840025"/>
            <a:ext cx="1119611" cy="531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59653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50482" y="214312"/>
            <a:ext cx="4349373" cy="1437680"/>
          </a:xfrm>
        </p:spPr>
        <p:txBody>
          <a:bodyPr vert="horz" lIns="64291" tIns="32146" rIns="64291" bIns="32146" rtlCol="0" anchor="ctr">
            <a:normAutofit/>
          </a:bodyPr>
          <a:lstStyle/>
          <a:p>
            <a:r>
              <a:rPr lang="en-US" sz="3400" dirty="0"/>
              <a:t>Chariot images…</a:t>
            </a:r>
            <a:br>
              <a:rPr lang="en-US" sz="3400" dirty="0"/>
            </a:br>
            <a:r>
              <a:rPr lang="en-US" sz="1700" dirty="0"/>
              <a:t>from the Mediterranean to China</a:t>
            </a:r>
          </a:p>
        </p:txBody>
      </p:sp>
      <p:pic>
        <p:nvPicPr>
          <p:cNvPr id="35841"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8927" y="2130197"/>
            <a:ext cx="4339828" cy="37029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p:cNvSpPr>
          <p:nvPr/>
        </p:nvSpPr>
        <p:spPr bwMode="auto">
          <a:xfrm>
            <a:off x="1528928" y="5808547"/>
            <a:ext cx="4587569" cy="497732"/>
          </a:xfrm>
          <a:prstGeom prst="rect">
            <a:avLst/>
          </a:prstGeom>
          <a:noFill/>
          <a:ln>
            <a:noFill/>
          </a:ln>
          <a:effectLst/>
          <a:extLst>
            <a:ext uri="{909E8E84-426E-40DD-AFC4-6F175D3DCCD1}">
              <a14:hiddenFill xmlns:a14="http://schemas.microsoft.com/office/drawing/2010/main">
                <a:solidFill>
                  <a:srgbClr val="6682AA"/>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4291" tIns="32146" rIns="64291" bIns="32146" numCol="1" anchor="ctr" anchorCtr="0" compatLnSpc="1">
            <a:prstTxWarp prst="textNoShape">
              <a:avLst/>
            </a:prstTxWarp>
            <a:spAutoFit/>
          </a:bodyPr>
          <a:lstStyle/>
          <a:p>
            <a:pPr defTabSz="642915" fontAlgn="base">
              <a:spcBef>
                <a:spcPct val="0"/>
              </a:spcBef>
              <a:spcAft>
                <a:spcPct val="0"/>
              </a:spcAft>
            </a:pPr>
            <a:r>
              <a:rPr lang="en-US" sz="1400" b="1" dirty="0">
                <a:solidFill>
                  <a:schemeClr val="tx2"/>
                </a:solidFill>
                <a:latin typeface="Arial" pitchFamily="34" charset="0"/>
                <a:ea typeface="Calibri" pitchFamily="34" charset="0"/>
                <a:cs typeface="Arial" pitchFamily="34" charset="0"/>
              </a:rPr>
              <a:t>China: Shang Dynasty Burial of Horse and  Chariots</a:t>
            </a:r>
          </a:p>
          <a:p>
            <a:pPr defTabSz="642915" fontAlgn="base">
              <a:spcBef>
                <a:spcPct val="0"/>
              </a:spcBef>
              <a:spcAft>
                <a:spcPct val="0"/>
              </a:spcAft>
            </a:pPr>
            <a:r>
              <a:rPr lang="en-US" sz="1400" b="1" dirty="0">
                <a:solidFill>
                  <a:schemeClr val="tx2"/>
                </a:solidFill>
                <a:latin typeface="Arial" pitchFamily="34" charset="0"/>
                <a:ea typeface="Calibri" pitchFamily="34" charset="0"/>
                <a:cs typeface="Arial" pitchFamily="34" charset="0"/>
              </a:rPr>
              <a:t> (1700-1000 BC/BCE)</a:t>
            </a:r>
            <a:endParaRPr lang="en-US" sz="1400" dirty="0">
              <a:solidFill>
                <a:schemeClr val="tx2"/>
              </a:solidFill>
            </a:endParaRPr>
          </a:p>
        </p:txBody>
      </p:sp>
      <p:pic>
        <p:nvPicPr>
          <p:cNvPr id="7" name="Content Placeholder 6" descr="http://www.lasalle.edu/~mcinneshin/wk05/images/chariotsMESOP.jpg"/>
          <p:cNvPicPr>
            <a:picLocks noGrp="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5819180" y="1"/>
            <a:ext cx="4848820" cy="2830711"/>
          </a:xfrm>
          <a:prstGeom prst="rect">
            <a:avLst/>
          </a:prstGeom>
          <a:noFill/>
          <a:ln>
            <a:noFill/>
          </a:ln>
        </p:spPr>
      </p:pic>
      <p:sp>
        <p:nvSpPr>
          <p:cNvPr id="6" name="Rectangle 5"/>
          <p:cNvSpPr/>
          <p:nvPr/>
        </p:nvSpPr>
        <p:spPr>
          <a:xfrm>
            <a:off x="6075062" y="2893219"/>
            <a:ext cx="4572000" cy="324608"/>
          </a:xfrm>
          <a:prstGeom prst="rect">
            <a:avLst/>
          </a:prstGeom>
        </p:spPr>
        <p:txBody>
          <a:bodyPr lIns="64291" tIns="32146" rIns="64291" bIns="32146">
            <a:spAutoFit/>
          </a:bodyPr>
          <a:lstStyle/>
          <a:p>
            <a:r>
              <a:rPr lang="en-US" sz="1700" dirty="0">
                <a:solidFill>
                  <a:schemeClr val="tx2"/>
                </a:solidFill>
              </a:rPr>
              <a:t>Mycenaean Chariots (mid 2nd Millennium)</a:t>
            </a:r>
          </a:p>
        </p:txBody>
      </p:sp>
      <p:sp>
        <p:nvSpPr>
          <p:cNvPr id="8" name="TextBox 7"/>
          <p:cNvSpPr txBox="1"/>
          <p:nvPr/>
        </p:nvSpPr>
        <p:spPr>
          <a:xfrm>
            <a:off x="6075062" y="3857626"/>
            <a:ext cx="4253610" cy="2003912"/>
          </a:xfrm>
          <a:prstGeom prst="rect">
            <a:avLst/>
          </a:prstGeom>
          <a:noFill/>
        </p:spPr>
        <p:txBody>
          <a:bodyPr wrap="square" lIns="64291" tIns="32146" rIns="64291" bIns="32146" rtlCol="0">
            <a:spAutoFit/>
          </a:bodyPr>
          <a:lstStyle/>
          <a:p>
            <a:pPr algn="l"/>
            <a:r>
              <a:rPr lang="en-US" b="1" u="sng" dirty="0"/>
              <a:t>Turn and Talk:</a:t>
            </a:r>
          </a:p>
          <a:p>
            <a:pPr algn="l"/>
            <a:endParaRPr lang="en-US" dirty="0"/>
          </a:p>
          <a:p>
            <a:pPr marL="321457" indent="-321457">
              <a:buFont typeface="Arial" pitchFamily="34" charset="0"/>
              <a:buChar char="•"/>
            </a:pPr>
            <a:r>
              <a:rPr lang="en-US" dirty="0"/>
              <a:t>Why do you think chariots were important?</a:t>
            </a:r>
          </a:p>
          <a:p>
            <a:pPr marL="321457" indent="-321457">
              <a:buFont typeface="Arial" pitchFamily="34" charset="0"/>
              <a:buChar char="•"/>
            </a:pPr>
            <a:endParaRPr lang="en-US" dirty="0"/>
          </a:p>
          <a:p>
            <a:pPr marL="321457" indent="-321457">
              <a:buFont typeface="Arial" pitchFamily="34" charset="0"/>
              <a:buChar char="•"/>
            </a:pPr>
            <a:r>
              <a:rPr lang="en-US" dirty="0"/>
              <a:t>How did the chariot intensify the speed of cultural diffusion?</a:t>
            </a:r>
          </a:p>
        </p:txBody>
      </p:sp>
      <p:sp>
        <p:nvSpPr>
          <p:cNvPr id="3" name="Slide Number Placeholder 2"/>
          <p:cNvSpPr>
            <a:spLocks noGrp="1"/>
          </p:cNvSpPr>
          <p:nvPr>
            <p:ph type="sldNum" sz="quarter" idx="12"/>
          </p:nvPr>
        </p:nvSpPr>
        <p:spPr/>
        <p:txBody>
          <a:bodyPr/>
          <a:lstStyle/>
          <a:p>
            <a:fld id="{212DB8EF-C680-49C3-94EB-D30406EA3F05}" type="slidenum">
              <a:rPr lang="en-US" smtClean="0"/>
              <a:t>29</a:t>
            </a:fld>
            <a:endParaRPr lang="en-US"/>
          </a:p>
        </p:txBody>
      </p:sp>
      <p:pic>
        <p:nvPicPr>
          <p:cNvPr id="9" name="Picture 2" descr="C:\Users\blooma\AppData\Local\Microsoft\Windows\Temporary Internet Files\Content.IE5\URA8UY2R\MC900304299[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52940" y="3698547"/>
            <a:ext cx="1119611" cy="531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766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ln/>
        </p:spPr>
        <p:txBody>
          <a:bodyPr vert="horz" lIns="64291" tIns="32146" rIns="64291" bIns="32146" rtlCol="0" anchor="ctr">
            <a:normAutofit/>
          </a:bodyPr>
          <a:lstStyle/>
          <a:p>
            <a:r>
              <a:rPr lang="en-US" sz="2800" dirty="0"/>
              <a:t>What is technology and why does it matter?</a:t>
            </a:r>
          </a:p>
        </p:txBody>
      </p:sp>
      <p:sp>
        <p:nvSpPr>
          <p:cNvPr id="15362" name="Rectangle 2"/>
          <p:cNvSpPr>
            <a:spLocks/>
          </p:cNvSpPr>
          <p:nvPr/>
        </p:nvSpPr>
        <p:spPr bwMode="auto">
          <a:xfrm>
            <a:off x="3962400" y="1630678"/>
            <a:ext cx="6248400" cy="4465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marL="321457" indent="-321457">
              <a:buFont typeface="Arial" pitchFamily="34" charset="0"/>
              <a:buChar char="•"/>
            </a:pPr>
            <a:endParaRPr lang="en-US" sz="2800" dirty="0">
              <a:ea typeface="Palatino" charset="0"/>
              <a:cs typeface="Palatino" charset="0"/>
            </a:endParaRPr>
          </a:p>
          <a:p>
            <a:pPr algn="l"/>
            <a:endParaRPr lang="en-US" sz="2800" i="1" dirty="0">
              <a:ea typeface="Palatino" charset="0"/>
              <a:cs typeface="Palatino" charset="0"/>
            </a:endParaRPr>
          </a:p>
          <a:p>
            <a:pPr algn="l"/>
            <a:r>
              <a:rPr lang="en-US" sz="3200" b="1" i="1" dirty="0">
                <a:ea typeface="Palatino" charset="0"/>
                <a:cs typeface="Palatino" charset="0"/>
              </a:rPr>
              <a:t>Turn and Talk and prepare to share </a:t>
            </a:r>
          </a:p>
          <a:p>
            <a:pPr algn="l"/>
            <a:r>
              <a:rPr lang="en-US" sz="3200" b="1" i="1" dirty="0">
                <a:ea typeface="Palatino" charset="0"/>
                <a:cs typeface="Palatino" charset="0"/>
              </a:rPr>
              <a:t>with these questions:</a:t>
            </a:r>
          </a:p>
          <a:p>
            <a:endParaRPr lang="en-US" sz="1400" dirty="0">
              <a:ea typeface="Palatino" charset="0"/>
              <a:cs typeface="Palatino" charset="0"/>
            </a:endParaRPr>
          </a:p>
          <a:p>
            <a:pPr marL="778657" lvl="1" indent="-321457">
              <a:buFont typeface="Arial" pitchFamily="34" charset="0"/>
              <a:buChar char="•"/>
            </a:pPr>
            <a:r>
              <a:rPr lang="en-US" sz="2800" b="1" dirty="0">
                <a:ea typeface="Palatino" charset="0"/>
                <a:cs typeface="Palatino" charset="0"/>
              </a:rPr>
              <a:t>What is technology?</a:t>
            </a:r>
          </a:p>
          <a:p>
            <a:pPr lvl="1"/>
            <a:endParaRPr lang="en-US" sz="1200" b="1" dirty="0">
              <a:ea typeface="Palatino" charset="0"/>
              <a:cs typeface="Palatino" charset="0"/>
            </a:endParaRPr>
          </a:p>
          <a:p>
            <a:pPr marL="778657" lvl="1" indent="-321457">
              <a:buFont typeface="Arial" pitchFamily="34" charset="0"/>
              <a:buChar char="•"/>
            </a:pPr>
            <a:r>
              <a:rPr lang="en-US" sz="2800" b="1" dirty="0">
                <a:ea typeface="Palatino" charset="0"/>
                <a:cs typeface="Palatino" charset="0"/>
              </a:rPr>
              <a:t>What does “innovation” mean?</a:t>
            </a:r>
          </a:p>
          <a:p>
            <a:pPr lvl="1"/>
            <a:endParaRPr lang="en-US" sz="1200" b="1" dirty="0">
              <a:ea typeface="Palatino" charset="0"/>
              <a:cs typeface="Palatino" charset="0"/>
            </a:endParaRPr>
          </a:p>
          <a:p>
            <a:pPr marL="778657" lvl="1" indent="-321457">
              <a:buFont typeface="Arial" pitchFamily="34" charset="0"/>
              <a:buChar char="•"/>
            </a:pPr>
            <a:r>
              <a:rPr lang="en-US" sz="2800" b="1" dirty="0">
                <a:ea typeface="Palatino" charset="0"/>
                <a:cs typeface="Palatino" charset="0"/>
              </a:rPr>
              <a:t>How does technology impact our lives today? Give concrete examples from your life.</a:t>
            </a:r>
          </a:p>
          <a:p>
            <a:pPr marL="321457" indent="-321457">
              <a:buFont typeface="Arial" pitchFamily="34" charset="0"/>
              <a:buChar char="•"/>
            </a:pPr>
            <a:endParaRPr lang="en-US" sz="2800" dirty="0">
              <a:ea typeface="Palatino" charset="0"/>
              <a:cs typeface="Palatino" charset="0"/>
            </a:endParaRPr>
          </a:p>
          <a:p>
            <a:pPr algn="l"/>
            <a:endParaRPr lang="en-US" sz="2800" dirty="0">
              <a:ea typeface="Palatino" charset="0"/>
              <a:cs typeface="Palatino" charset="0"/>
            </a:endParaRPr>
          </a:p>
        </p:txBody>
      </p:sp>
      <p:sp>
        <p:nvSpPr>
          <p:cNvPr id="2" name="Slide Number Placeholder 1"/>
          <p:cNvSpPr>
            <a:spLocks noGrp="1"/>
          </p:cNvSpPr>
          <p:nvPr>
            <p:ph type="sldNum" sz="quarter" idx="12"/>
          </p:nvPr>
        </p:nvSpPr>
        <p:spPr/>
        <p:txBody>
          <a:bodyPr/>
          <a:lstStyle/>
          <a:p>
            <a:fld id="{212DB8EF-C680-49C3-94EB-D30406EA3F05}" type="slidenum">
              <a:rPr lang="en-US" smtClean="0"/>
              <a:t>3</a:t>
            </a:fld>
            <a:endParaRPr lang="en-US"/>
          </a:p>
        </p:txBody>
      </p:sp>
      <p:pic>
        <p:nvPicPr>
          <p:cNvPr id="5" name="Picture 2" descr="C:\Users\blooma\AppData\Local\Microsoft\Windows\Temporary Internet Files\Content.IE5\URA8UY2R\MC900304299[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5000" y="1447801"/>
            <a:ext cx="1905000" cy="904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64841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64291" tIns="32146" rIns="64291" bIns="32146" rtlCol="0" anchor="ctr">
            <a:normAutofit/>
          </a:bodyPr>
          <a:lstStyle/>
          <a:p>
            <a:r>
              <a:rPr lang="en-US" sz="2800" b="1" dirty="0"/>
              <a:t>Thinking about change over time:</a:t>
            </a:r>
          </a:p>
        </p:txBody>
      </p:sp>
      <p:sp>
        <p:nvSpPr>
          <p:cNvPr id="3" name="Content Placeholder 2"/>
          <p:cNvSpPr>
            <a:spLocks noGrp="1"/>
          </p:cNvSpPr>
          <p:nvPr>
            <p:ph idx="1"/>
          </p:nvPr>
        </p:nvSpPr>
        <p:spPr>
          <a:xfrm>
            <a:off x="1774031" y="1524001"/>
            <a:ext cx="8643938" cy="5021461"/>
          </a:xfrm>
        </p:spPr>
        <p:txBody>
          <a:bodyPr vert="horz" lIns="64291" tIns="32146" rIns="64291" bIns="32146" rtlCol="0">
            <a:normAutofit fontScale="85000" lnSpcReduction="20000"/>
          </a:bodyPr>
          <a:lstStyle/>
          <a:p>
            <a:pPr marL="0" indent="0">
              <a:buNone/>
            </a:pPr>
            <a:r>
              <a:rPr lang="en-US" dirty="0"/>
              <a:t>Turn and talk with your partner, and then compare ideas with another turn and talk pair on these questions:</a:t>
            </a:r>
          </a:p>
          <a:p>
            <a:pPr marL="0" indent="0">
              <a:buNone/>
            </a:pPr>
            <a:endParaRPr lang="en-US" dirty="0"/>
          </a:p>
          <a:p>
            <a:pPr marL="514350" indent="-514350">
              <a:spcAft>
                <a:spcPts val="1200"/>
              </a:spcAft>
              <a:buClr>
                <a:schemeClr val="accent6">
                  <a:lumMod val="75000"/>
                </a:schemeClr>
              </a:buClr>
              <a:buSzPct val="100000"/>
              <a:buFont typeface="+mj-lt"/>
              <a:buAutoNum type="arabicParenR"/>
            </a:pPr>
            <a:r>
              <a:rPr lang="en-US" dirty="0"/>
              <a:t>How would trade have been different before these technologies?  What would have been traded and how?  What would people have needed from other places?</a:t>
            </a:r>
          </a:p>
          <a:p>
            <a:pPr marL="514350" indent="-514350">
              <a:spcAft>
                <a:spcPts val="1200"/>
              </a:spcAft>
              <a:buClr>
                <a:schemeClr val="accent6">
                  <a:lumMod val="75000"/>
                </a:schemeClr>
              </a:buClr>
              <a:buSzPct val="100000"/>
              <a:buFont typeface="+mj-lt"/>
              <a:buAutoNum type="arabicParenR"/>
            </a:pPr>
            <a:r>
              <a:rPr lang="en-US" dirty="0"/>
              <a:t>How would conflict between groups of people have been different before these technologies?  Why and how would people have fought?</a:t>
            </a:r>
          </a:p>
          <a:p>
            <a:pPr marL="514350" indent="-514350">
              <a:spcAft>
                <a:spcPts val="1200"/>
              </a:spcAft>
              <a:buClr>
                <a:schemeClr val="accent6">
                  <a:lumMod val="75000"/>
                </a:schemeClr>
              </a:buClr>
              <a:buSzPct val="100000"/>
              <a:buFont typeface="+mj-lt"/>
              <a:buAutoNum type="arabicParenR"/>
            </a:pPr>
            <a:r>
              <a:rPr lang="en-US" dirty="0"/>
              <a:t>So how do you think these technologies (bronze and wheels, for example) changed trade and conflict?</a:t>
            </a:r>
          </a:p>
          <a:p>
            <a:pPr marL="514350" indent="-514350">
              <a:spcAft>
                <a:spcPts val="1200"/>
              </a:spcAft>
              <a:buClr>
                <a:schemeClr val="accent6">
                  <a:lumMod val="75000"/>
                </a:schemeClr>
              </a:buClr>
              <a:buSzPct val="100000"/>
              <a:buFont typeface="+mj-lt"/>
              <a:buAutoNum type="arabicParenR"/>
            </a:pPr>
            <a:r>
              <a:rPr lang="en-US" dirty="0"/>
              <a:t>How do you think these technologies changed over the next 1,000 years?  Why do you think they changed over time?  To what extent are they still important today?</a:t>
            </a:r>
          </a:p>
        </p:txBody>
      </p:sp>
      <p:sp>
        <p:nvSpPr>
          <p:cNvPr id="4" name="Slide Number Placeholder 3"/>
          <p:cNvSpPr>
            <a:spLocks noGrp="1"/>
          </p:cNvSpPr>
          <p:nvPr>
            <p:ph type="sldNum" sz="quarter" idx="12"/>
          </p:nvPr>
        </p:nvSpPr>
        <p:spPr/>
        <p:txBody>
          <a:bodyPr/>
          <a:lstStyle/>
          <a:p>
            <a:fld id="{212DB8EF-C680-49C3-94EB-D30406EA3F05}" type="slidenum">
              <a:rPr lang="en-US" smtClean="0"/>
              <a:t>30</a:t>
            </a:fld>
            <a:endParaRPr lang="en-US"/>
          </a:p>
        </p:txBody>
      </p:sp>
    </p:spTree>
    <p:extLst>
      <p:ext uri="{BB962C8B-B14F-4D97-AF65-F5344CB8AC3E}">
        <p14:creationId xmlns:p14="http://schemas.microsoft.com/office/powerpoint/2010/main" val="2626417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graphicFrame>
        <p:nvGraphicFramePr>
          <p:cNvPr id="7" name="Diagram 6"/>
          <p:cNvGraphicFramePr/>
          <p:nvPr>
            <p:extLst/>
          </p:nvPr>
        </p:nvGraphicFramePr>
        <p:xfrm>
          <a:off x="2362200" y="1600200"/>
          <a:ext cx="7018734" cy="50899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US" dirty="0"/>
              <a:t>The technology feedback loop….</a:t>
            </a:r>
          </a:p>
        </p:txBody>
      </p:sp>
      <p:sp>
        <p:nvSpPr>
          <p:cNvPr id="2" name="Slide Number Placeholder 1"/>
          <p:cNvSpPr>
            <a:spLocks noGrp="1"/>
          </p:cNvSpPr>
          <p:nvPr>
            <p:ph type="sldNum" sz="quarter" idx="12"/>
          </p:nvPr>
        </p:nvSpPr>
        <p:spPr/>
        <p:txBody>
          <a:bodyPr/>
          <a:lstStyle/>
          <a:p>
            <a:fld id="{212DB8EF-C680-49C3-94EB-D30406EA3F05}" type="slidenum">
              <a:rPr lang="en-US" smtClean="0"/>
              <a:t>31</a:t>
            </a:fld>
            <a:endParaRPr lang="en-US"/>
          </a:p>
        </p:txBody>
      </p:sp>
    </p:spTree>
    <p:extLst>
      <p:ext uri="{BB962C8B-B14F-4D97-AF65-F5344CB8AC3E}">
        <p14:creationId xmlns:p14="http://schemas.microsoft.com/office/powerpoint/2010/main" val="16449605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3793" name="Rectangle 1"/>
          <p:cNvSpPr>
            <a:spLocks noGrp="1" noChangeArrowheads="1"/>
          </p:cNvSpPr>
          <p:nvPr>
            <p:ph type="title"/>
          </p:nvPr>
        </p:nvSpPr>
        <p:spPr>
          <a:xfrm>
            <a:off x="1828800" y="304800"/>
            <a:ext cx="8686800" cy="838200"/>
          </a:xfrm>
          <a:ln/>
        </p:spPr>
        <p:txBody>
          <a:bodyPr vert="horz" lIns="64291" tIns="32146" rIns="64291" bIns="32146" rtlCol="0" anchor="ctr">
            <a:normAutofit/>
          </a:bodyPr>
          <a:lstStyle/>
          <a:p>
            <a:r>
              <a:rPr lang="en-US" dirty="0"/>
              <a:t>But… so what?</a:t>
            </a:r>
          </a:p>
        </p:txBody>
      </p:sp>
      <p:sp>
        <p:nvSpPr>
          <p:cNvPr id="33794" name="Rectangle 2"/>
          <p:cNvSpPr>
            <a:spLocks noGrp="1" noChangeArrowheads="1"/>
          </p:cNvSpPr>
          <p:nvPr>
            <p:ph type="body" idx="1"/>
          </p:nvPr>
        </p:nvSpPr>
        <p:spPr>
          <a:xfrm>
            <a:off x="1809750" y="1295400"/>
            <a:ext cx="8643938" cy="5334000"/>
          </a:xfrm>
          <a:ln/>
        </p:spPr>
        <p:txBody>
          <a:bodyPr vert="horz" lIns="64291" tIns="32146" rIns="64291" bIns="32146" rtlCol="0">
            <a:normAutofit/>
          </a:bodyPr>
          <a:lstStyle/>
          <a:p>
            <a:endParaRPr lang="en-US" dirty="0"/>
          </a:p>
          <a:p>
            <a:pPr marL="0" indent="0">
              <a:buNone/>
            </a:pPr>
            <a:r>
              <a:rPr lang="en-US" u="sng" dirty="0"/>
              <a:t>Summary Sheet (</a:t>
            </a:r>
            <a:r>
              <a:rPr lang="en-US" u="sng"/>
              <a:t>exit sheet)</a:t>
            </a:r>
            <a:endParaRPr lang="en-US" u="sng" dirty="0"/>
          </a:p>
          <a:p>
            <a:pPr>
              <a:buClr>
                <a:schemeClr val="accent6">
                  <a:lumMod val="50000"/>
                </a:schemeClr>
              </a:buClr>
              <a:buSzPct val="100000"/>
              <a:buFont typeface="Wingdings" pitchFamily="2" charset="2"/>
              <a:buChar char="Ø"/>
            </a:pPr>
            <a:r>
              <a:rPr lang="en-US" b="1" dirty="0"/>
              <a:t>How did these technologies change the way in which people: </a:t>
            </a:r>
          </a:p>
          <a:p>
            <a:pPr marL="1200130" lvl="2" indent="-457200">
              <a:buClr>
                <a:schemeClr val="accent6">
                  <a:lumMod val="50000"/>
                </a:schemeClr>
              </a:buClr>
              <a:buSzPct val="100000"/>
              <a:buFont typeface="Wingdings" pitchFamily="2" charset="2"/>
              <a:buChar char="Ø"/>
            </a:pPr>
            <a:r>
              <a:rPr lang="en-US" sz="3200" b="1" dirty="0"/>
              <a:t>lived? </a:t>
            </a:r>
          </a:p>
          <a:p>
            <a:pPr marL="1200130" lvl="2" indent="-457200">
              <a:buClr>
                <a:schemeClr val="accent6">
                  <a:lumMod val="50000"/>
                </a:schemeClr>
              </a:buClr>
              <a:buSzPct val="100000"/>
              <a:buFont typeface="Wingdings" pitchFamily="2" charset="2"/>
              <a:buChar char="Ø"/>
            </a:pPr>
            <a:r>
              <a:rPr lang="en-US" sz="3200" b="1" dirty="0"/>
              <a:t>worked?</a:t>
            </a:r>
          </a:p>
          <a:p>
            <a:pPr marL="1200130" lvl="2" indent="-457200">
              <a:buClr>
                <a:schemeClr val="accent6">
                  <a:lumMod val="50000"/>
                </a:schemeClr>
              </a:buClr>
              <a:buSzPct val="100000"/>
              <a:buFont typeface="Wingdings" pitchFamily="2" charset="2"/>
              <a:buChar char="Ø"/>
            </a:pPr>
            <a:r>
              <a:rPr lang="en-US" sz="3200" b="1" dirty="0"/>
              <a:t>and interacted?</a:t>
            </a:r>
          </a:p>
        </p:txBody>
      </p:sp>
      <p:sp>
        <p:nvSpPr>
          <p:cNvPr id="2" name="Slide Number Placeholder 1"/>
          <p:cNvSpPr>
            <a:spLocks noGrp="1"/>
          </p:cNvSpPr>
          <p:nvPr>
            <p:ph type="sldNum" sz="quarter" idx="12"/>
          </p:nvPr>
        </p:nvSpPr>
        <p:spPr/>
        <p:txBody>
          <a:bodyPr/>
          <a:lstStyle/>
          <a:p>
            <a:fld id="{212DB8EF-C680-49C3-94EB-D30406EA3F05}" type="slidenum">
              <a:rPr lang="en-US" smtClean="0"/>
              <a:t>32</a:t>
            </a:fld>
            <a:endParaRPr lang="en-US"/>
          </a:p>
        </p:txBody>
      </p:sp>
    </p:spTree>
    <p:extLst>
      <p:ext uri="{BB962C8B-B14F-4D97-AF65-F5344CB8AC3E}">
        <p14:creationId xmlns:p14="http://schemas.microsoft.com/office/powerpoint/2010/main" val="3666172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1887045" y="228600"/>
            <a:ext cx="8686800" cy="685800"/>
          </a:xfrm>
          <a:ln/>
        </p:spPr>
        <p:txBody>
          <a:bodyPr vert="horz" lIns="64291" tIns="32146" rIns="64291" bIns="32146" rtlCol="0" anchor="ctr">
            <a:normAutofit fontScale="90000"/>
          </a:bodyPr>
          <a:lstStyle/>
          <a:p>
            <a:br>
              <a:rPr lang="en-US" dirty="0"/>
            </a:br>
            <a:br>
              <a:rPr lang="en-US" dirty="0"/>
            </a:br>
            <a:r>
              <a:rPr lang="en-US" sz="2700" dirty="0"/>
              <a:t>How did technology change human societies in Era 2?</a:t>
            </a:r>
            <a:br>
              <a:rPr lang="en-US" dirty="0">
                <a:effectLst/>
              </a:rPr>
            </a:br>
            <a:endParaRPr lang="en-US" dirty="0"/>
          </a:p>
        </p:txBody>
      </p:sp>
      <p:sp>
        <p:nvSpPr>
          <p:cNvPr id="16386" name="Rectangle 2"/>
          <p:cNvSpPr>
            <a:spLocks noGrp="1" noChangeArrowheads="1"/>
          </p:cNvSpPr>
          <p:nvPr>
            <p:ph type="body" idx="1"/>
          </p:nvPr>
        </p:nvSpPr>
        <p:spPr>
          <a:xfrm>
            <a:off x="1809750" y="3804047"/>
            <a:ext cx="8643938" cy="2741414"/>
          </a:xfrm>
          <a:ln/>
        </p:spPr>
        <p:txBody>
          <a:bodyPr vert="horz" lIns="64291" tIns="32146" rIns="64291" bIns="32146" rtlCol="0">
            <a:normAutofit/>
          </a:bodyPr>
          <a:lstStyle/>
          <a:p>
            <a:r>
              <a:rPr lang="en-US" dirty="0"/>
              <a:t>As we go through the PowerPoint, take notes on the History of Technology handout for each type of technology.</a:t>
            </a:r>
          </a:p>
          <a:p>
            <a:pPr lvl="1"/>
            <a:r>
              <a:rPr lang="en-US" b="1" dirty="0"/>
              <a:t>How do you think this technology changed people’s lives?  </a:t>
            </a:r>
          </a:p>
          <a:p>
            <a:pPr lvl="1"/>
            <a:r>
              <a:rPr lang="en-US" b="1" dirty="0"/>
              <a:t>How might it have led to other changes in technology?</a:t>
            </a:r>
            <a:endParaRPr lang="en-US" dirty="0"/>
          </a:p>
        </p:txBody>
      </p:sp>
      <p:sp>
        <p:nvSpPr>
          <p:cNvPr id="16387" name="Rectangle 3"/>
          <p:cNvSpPr>
            <a:spLocks/>
          </p:cNvSpPr>
          <p:nvPr/>
        </p:nvSpPr>
        <p:spPr bwMode="auto">
          <a:xfrm>
            <a:off x="3505201" y="1371600"/>
            <a:ext cx="4579069"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marL="285750" indent="-285750">
              <a:buFont typeface="Arial"/>
              <a:buChar char="•"/>
              <a:tabLst>
                <a:tab pos="250022" algn="l"/>
                <a:tab pos="500045" algn="l"/>
                <a:tab pos="750067" algn="l"/>
                <a:tab pos="1000089" algn="l"/>
                <a:tab pos="1250112" algn="l"/>
                <a:tab pos="1500134" algn="l"/>
                <a:tab pos="1750157" algn="l"/>
                <a:tab pos="2000179" algn="l"/>
                <a:tab pos="2250201" algn="l"/>
                <a:tab pos="2500224" algn="l"/>
                <a:tab pos="2750246" algn="l"/>
                <a:tab pos="3000268" algn="l"/>
                <a:tab pos="250022" algn="l"/>
                <a:tab pos="500045" algn="l"/>
                <a:tab pos="750067" algn="l"/>
                <a:tab pos="1000089" algn="l"/>
                <a:tab pos="1250112" algn="l"/>
                <a:tab pos="1500134" algn="l"/>
                <a:tab pos="1750157" algn="l"/>
                <a:tab pos="2000179" algn="l"/>
                <a:tab pos="2250201" algn="l"/>
                <a:tab pos="2500224" algn="l"/>
                <a:tab pos="2750246" algn="l"/>
                <a:tab pos="3000268" algn="l"/>
                <a:tab pos="250022" algn="l"/>
                <a:tab pos="500045" algn="l"/>
                <a:tab pos="750067" algn="l"/>
                <a:tab pos="1000089" algn="l"/>
                <a:tab pos="1250112" algn="l"/>
                <a:tab pos="1500134" algn="l"/>
                <a:tab pos="1750157" algn="l"/>
                <a:tab pos="2000179" algn="l"/>
              </a:tabLst>
            </a:pPr>
            <a:r>
              <a:rPr lang="en-US" sz="1700" dirty="0">
                <a:solidFill>
                  <a:srgbClr val="1A1818"/>
                </a:solidFill>
                <a:latin typeface="Minion Pro" charset="0"/>
                <a:ea typeface="Minion Pro" charset="0"/>
                <a:cs typeface="Minion Pro" charset="0"/>
                <a:sym typeface="Minion Pro" charset="0"/>
              </a:rPr>
              <a:t> </a:t>
            </a:r>
            <a:r>
              <a:rPr lang="en-US" sz="2000" b="1" dirty="0">
                <a:solidFill>
                  <a:srgbClr val="1A1818"/>
                </a:solidFill>
                <a:latin typeface="Minion Pro" charset="0"/>
                <a:ea typeface="Minion Pro" charset="0"/>
                <a:cs typeface="Minion Pro" charset="0"/>
                <a:sym typeface="Minion Pro" charset="0"/>
              </a:rPr>
              <a:t>Pottery</a:t>
            </a:r>
          </a:p>
          <a:p>
            <a:pPr marL="342900" indent="-342900">
              <a:buFont typeface="Arial"/>
              <a:buChar char="•"/>
              <a:tabLst>
                <a:tab pos="250022" algn="l"/>
                <a:tab pos="500045" algn="l"/>
                <a:tab pos="750067" algn="l"/>
                <a:tab pos="1000089" algn="l"/>
                <a:tab pos="1250112" algn="l"/>
                <a:tab pos="1500134" algn="l"/>
                <a:tab pos="1750157" algn="l"/>
                <a:tab pos="2000179" algn="l"/>
                <a:tab pos="2250201" algn="l"/>
                <a:tab pos="2500224" algn="l"/>
                <a:tab pos="2750246" algn="l"/>
                <a:tab pos="3000268" algn="l"/>
                <a:tab pos="250022" algn="l"/>
                <a:tab pos="500045" algn="l"/>
                <a:tab pos="750067" algn="l"/>
                <a:tab pos="1000089" algn="l"/>
                <a:tab pos="1250112" algn="l"/>
                <a:tab pos="1500134" algn="l"/>
                <a:tab pos="1750157" algn="l"/>
                <a:tab pos="2000179" algn="l"/>
                <a:tab pos="2250201" algn="l"/>
                <a:tab pos="2500224" algn="l"/>
                <a:tab pos="2750246" algn="l"/>
                <a:tab pos="3000268" algn="l"/>
                <a:tab pos="250022" algn="l"/>
                <a:tab pos="500045" algn="l"/>
                <a:tab pos="750067" algn="l"/>
                <a:tab pos="1000089" algn="l"/>
                <a:tab pos="1250112" algn="l"/>
                <a:tab pos="1500134" algn="l"/>
                <a:tab pos="1750157" algn="l"/>
                <a:tab pos="2000179" algn="l"/>
              </a:tabLst>
            </a:pPr>
            <a:r>
              <a:rPr lang="en-US" sz="2000" b="1" dirty="0">
                <a:solidFill>
                  <a:srgbClr val="1A1818"/>
                </a:solidFill>
                <a:latin typeface="Minion Pro" charset="0"/>
                <a:ea typeface="Minion Pro" charset="0"/>
                <a:cs typeface="Minion Pro" charset="0"/>
                <a:sym typeface="Minion Pro" charset="0"/>
              </a:rPr>
              <a:t>Plows</a:t>
            </a:r>
          </a:p>
          <a:p>
            <a:pPr marL="342900" indent="-342900">
              <a:buFont typeface="Arial" pitchFamily="34" charset="0"/>
              <a:buChar char="•"/>
              <a:tabLst>
                <a:tab pos="250022" algn="l"/>
                <a:tab pos="500045" algn="l"/>
                <a:tab pos="750067" algn="l"/>
                <a:tab pos="1000089" algn="l"/>
                <a:tab pos="1250112" algn="l"/>
                <a:tab pos="1500134" algn="l"/>
                <a:tab pos="1750157" algn="l"/>
                <a:tab pos="2000179" algn="l"/>
                <a:tab pos="2250201" algn="l"/>
                <a:tab pos="2500224" algn="l"/>
                <a:tab pos="2750246" algn="l"/>
                <a:tab pos="3000268" algn="l"/>
                <a:tab pos="250022" algn="l"/>
                <a:tab pos="500045" algn="l"/>
                <a:tab pos="750067" algn="l"/>
                <a:tab pos="1000089" algn="l"/>
                <a:tab pos="1250112" algn="l"/>
                <a:tab pos="1500134" algn="l"/>
                <a:tab pos="1750157" algn="l"/>
                <a:tab pos="2000179" algn="l"/>
                <a:tab pos="2250201" algn="l"/>
                <a:tab pos="2500224" algn="l"/>
                <a:tab pos="2750246" algn="l"/>
                <a:tab pos="3000268" algn="l"/>
                <a:tab pos="250022" algn="l"/>
                <a:tab pos="500045" algn="l"/>
                <a:tab pos="750067" algn="l"/>
                <a:tab pos="1000089" algn="l"/>
                <a:tab pos="1250112" algn="l"/>
                <a:tab pos="1500134" algn="l"/>
                <a:tab pos="1750157" algn="l"/>
                <a:tab pos="2000179" algn="l"/>
              </a:tabLst>
            </a:pPr>
            <a:r>
              <a:rPr lang="en-US" sz="2000" b="1" dirty="0">
                <a:solidFill>
                  <a:srgbClr val="1A1818"/>
                </a:solidFill>
                <a:latin typeface="Minion Pro" charset="0"/>
                <a:ea typeface="Minion Pro" charset="0"/>
                <a:cs typeface="Minion Pro" charset="0"/>
                <a:sym typeface="Minion Pro" charset="0"/>
              </a:rPr>
              <a:t>Irrigation</a:t>
            </a: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 pos="250022" algn="l"/>
                <a:tab pos="500045" algn="l"/>
                <a:tab pos="750067" algn="l"/>
                <a:tab pos="1000089" algn="l"/>
                <a:tab pos="1250112" algn="l"/>
                <a:tab pos="1500134" algn="l"/>
                <a:tab pos="1750157" algn="l"/>
                <a:tab pos="2000179" algn="l"/>
                <a:tab pos="2250201" algn="l"/>
                <a:tab pos="2500224" algn="l"/>
                <a:tab pos="2750246" algn="l"/>
                <a:tab pos="3000268" algn="l"/>
                <a:tab pos="250022" algn="l"/>
                <a:tab pos="500045" algn="l"/>
                <a:tab pos="750067" algn="l"/>
                <a:tab pos="1000089" algn="l"/>
                <a:tab pos="1250112" algn="l"/>
                <a:tab pos="1500134" algn="l"/>
                <a:tab pos="1750157" algn="l"/>
                <a:tab pos="2000179" algn="l"/>
              </a:tabLst>
            </a:pPr>
            <a:r>
              <a:rPr lang="en-US" sz="2000" b="1" dirty="0">
                <a:solidFill>
                  <a:srgbClr val="1A1818"/>
                </a:solidFill>
                <a:latin typeface="Minion Pro" charset="0"/>
                <a:ea typeface="Minion Pro" charset="0"/>
                <a:cs typeface="Minion Pro" charset="0"/>
                <a:sym typeface="Minion Pro" charset="0"/>
              </a:rPr>
              <a:t>• 	 Woven textiles</a:t>
            </a: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 pos="250022" algn="l"/>
                <a:tab pos="500045" algn="l"/>
                <a:tab pos="750067" algn="l"/>
                <a:tab pos="1000089" algn="l"/>
                <a:tab pos="1250112" algn="l"/>
                <a:tab pos="1500134" algn="l"/>
                <a:tab pos="1750157" algn="l"/>
                <a:tab pos="2000179" algn="l"/>
                <a:tab pos="2250201" algn="l"/>
                <a:tab pos="2500224" algn="l"/>
                <a:tab pos="2750246" algn="l"/>
                <a:tab pos="3000268" algn="l"/>
                <a:tab pos="250022" algn="l"/>
                <a:tab pos="500045" algn="l"/>
                <a:tab pos="750067" algn="l"/>
                <a:tab pos="1000089" algn="l"/>
                <a:tab pos="1250112" algn="l"/>
                <a:tab pos="1500134" algn="l"/>
                <a:tab pos="1750157" algn="l"/>
                <a:tab pos="2000179" algn="l"/>
              </a:tabLst>
            </a:pPr>
            <a:r>
              <a:rPr lang="en-US" sz="2000" b="1" dirty="0">
                <a:solidFill>
                  <a:srgbClr val="1A1818"/>
                </a:solidFill>
                <a:latin typeface="Minion Pro" charset="0"/>
                <a:ea typeface="Minion Pro" charset="0"/>
                <a:cs typeface="Minion Pro" charset="0"/>
                <a:sym typeface="Minion Pro" charset="0"/>
              </a:rPr>
              <a:t>• 	 Metallurgy</a:t>
            </a: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 pos="250022" algn="l"/>
                <a:tab pos="500045" algn="l"/>
                <a:tab pos="750067" algn="l"/>
                <a:tab pos="1000089" algn="l"/>
                <a:tab pos="1250112" algn="l"/>
                <a:tab pos="1500134" algn="l"/>
                <a:tab pos="1750157" algn="l"/>
                <a:tab pos="2000179" algn="l"/>
                <a:tab pos="2250201" algn="l"/>
                <a:tab pos="2500224" algn="l"/>
                <a:tab pos="2750246" algn="l"/>
                <a:tab pos="3000268" algn="l"/>
                <a:tab pos="250022" algn="l"/>
                <a:tab pos="500045" algn="l"/>
                <a:tab pos="750067" algn="l"/>
                <a:tab pos="1000089" algn="l"/>
                <a:tab pos="1250112" algn="l"/>
                <a:tab pos="1500134" algn="l"/>
                <a:tab pos="1750157" algn="l"/>
                <a:tab pos="2000179" algn="l"/>
              </a:tabLst>
            </a:pPr>
            <a:r>
              <a:rPr lang="en-US" sz="2000" b="1" dirty="0">
                <a:solidFill>
                  <a:srgbClr val="1A1818"/>
                </a:solidFill>
                <a:latin typeface="Minion Pro" charset="0"/>
                <a:ea typeface="Minion Pro" charset="0"/>
                <a:cs typeface="Minion Pro" charset="0"/>
                <a:sym typeface="Minion Pro" charset="0"/>
              </a:rPr>
              <a:t>• 	 Wheels and wheeled vehicles</a:t>
            </a:r>
          </a:p>
        </p:txBody>
      </p:sp>
      <p:sp>
        <p:nvSpPr>
          <p:cNvPr id="2" name="Slide Number Placeholder 1"/>
          <p:cNvSpPr>
            <a:spLocks noGrp="1"/>
          </p:cNvSpPr>
          <p:nvPr>
            <p:ph type="sldNum" sz="quarter" idx="12"/>
          </p:nvPr>
        </p:nvSpPr>
        <p:spPr/>
        <p:txBody>
          <a:bodyPr/>
          <a:lstStyle/>
          <a:p>
            <a:fld id="{212DB8EF-C680-49C3-94EB-D30406EA3F05}" type="slidenum">
              <a:rPr lang="en-US" smtClean="0"/>
              <a:t>4</a:t>
            </a:fld>
            <a:endParaRPr lang="en-US"/>
          </a:p>
        </p:txBody>
      </p:sp>
    </p:spTree>
    <p:extLst>
      <p:ext uri="{BB962C8B-B14F-4D97-AF65-F5344CB8AC3E}">
        <p14:creationId xmlns:p14="http://schemas.microsoft.com/office/powerpoint/2010/main" val="2777357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1" y="76200"/>
            <a:ext cx="7854553" cy="5380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17409" name="Rectangle 1"/>
          <p:cNvSpPr>
            <a:spLocks noGrp="1" noChangeArrowheads="1"/>
          </p:cNvSpPr>
          <p:nvPr>
            <p:ph type="title"/>
          </p:nvPr>
        </p:nvSpPr>
        <p:spPr>
          <a:xfrm>
            <a:off x="8271596" y="-76200"/>
            <a:ext cx="2049066" cy="945133"/>
          </a:xfrm>
          <a:ln/>
        </p:spPr>
        <p:txBody>
          <a:bodyPr vert="horz" lIns="64291" tIns="32146" rIns="64291" bIns="32146" rtlCol="0" anchor="ctr">
            <a:normAutofit/>
          </a:bodyPr>
          <a:lstStyle/>
          <a:p>
            <a:r>
              <a:rPr lang="en-US" dirty="0"/>
              <a:t>Pottery</a:t>
            </a:r>
          </a:p>
        </p:txBody>
      </p:sp>
      <p:pic>
        <p:nvPicPr>
          <p:cNvPr id="1741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03344" y="2932288"/>
            <a:ext cx="2527102" cy="301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17412" name="Rectangle 4"/>
          <p:cNvSpPr>
            <a:spLocks/>
          </p:cNvSpPr>
          <p:nvPr/>
        </p:nvSpPr>
        <p:spPr bwMode="auto">
          <a:xfrm>
            <a:off x="2077641" y="4748212"/>
            <a:ext cx="7661672" cy="26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l"/>
            <a:r>
              <a:rPr lang="en-US" sz="1700" b="1" u="sng" dirty="0">
                <a:ea typeface="Palatino" charset="0"/>
                <a:cs typeface="Palatino" charset="0"/>
              </a:rPr>
              <a:t>Stop and Jot</a:t>
            </a:r>
            <a:r>
              <a:rPr lang="en-US" sz="1700" dirty="0">
                <a:ea typeface="Palatino" charset="0"/>
                <a:cs typeface="Palatino" charset="0"/>
              </a:rPr>
              <a:t>:</a:t>
            </a:r>
          </a:p>
          <a:p>
            <a:pPr marL="342900" indent="-342900">
              <a:buAutoNum type="arabicPeriod"/>
            </a:pPr>
            <a:r>
              <a:rPr lang="en-US" sz="1700" dirty="0">
                <a:ea typeface="Palatino" charset="0"/>
                <a:cs typeface="Palatino" charset="0"/>
              </a:rPr>
              <a:t>What is this map about?</a:t>
            </a:r>
          </a:p>
          <a:p>
            <a:pPr marL="342900" indent="-342900">
              <a:buAutoNum type="arabicPeriod"/>
            </a:pPr>
            <a:r>
              <a:rPr lang="en-US" sz="1700" dirty="0">
                <a:ea typeface="Palatino" charset="0"/>
                <a:cs typeface="Palatino" charset="0"/>
              </a:rPr>
              <a:t>What seems to be the connection between agriculture and pottery?</a:t>
            </a:r>
          </a:p>
          <a:p>
            <a:pPr marL="342900" indent="-342900">
              <a:buAutoNum type="arabicPeriod"/>
            </a:pPr>
            <a:r>
              <a:rPr lang="en-US" sz="1700" dirty="0">
                <a:ea typeface="Palatino" charset="0"/>
                <a:cs typeface="Palatino" charset="0"/>
              </a:rPr>
              <a:t>How do you explain this connection? </a:t>
            </a:r>
          </a:p>
          <a:p>
            <a:pPr marL="342900" indent="-342900">
              <a:buAutoNum type="arabicPeriod"/>
            </a:pPr>
            <a:r>
              <a:rPr lang="en-US" sz="1700" dirty="0">
                <a:ea typeface="Palatino" charset="0"/>
                <a:cs typeface="Palatino" charset="0"/>
              </a:rPr>
              <a:t>What else do you notice?</a:t>
            </a:r>
          </a:p>
        </p:txBody>
      </p:sp>
      <p:sp>
        <p:nvSpPr>
          <p:cNvPr id="2" name="Slide Number Placeholder 1"/>
          <p:cNvSpPr>
            <a:spLocks noGrp="1"/>
          </p:cNvSpPr>
          <p:nvPr>
            <p:ph type="sldNum" sz="quarter" idx="12"/>
          </p:nvPr>
        </p:nvSpPr>
        <p:spPr/>
        <p:txBody>
          <a:bodyPr/>
          <a:lstStyle/>
          <a:p>
            <a:fld id="{212DB8EF-C680-49C3-94EB-D30406EA3F05}" type="slidenum">
              <a:rPr lang="en-US" smtClean="0"/>
              <a:t>5</a:t>
            </a:fld>
            <a:endParaRPr lang="en-US"/>
          </a:p>
        </p:txBody>
      </p:sp>
    </p:spTree>
    <p:extLst>
      <p:ext uri="{BB962C8B-B14F-4D97-AF65-F5344CB8AC3E}">
        <p14:creationId xmlns:p14="http://schemas.microsoft.com/office/powerpoint/2010/main" val="3831006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Turn and Talk:</a:t>
            </a:r>
          </a:p>
        </p:txBody>
      </p:sp>
      <p:sp>
        <p:nvSpPr>
          <p:cNvPr id="3" name="Content Placeholder 2"/>
          <p:cNvSpPr>
            <a:spLocks noGrp="1"/>
          </p:cNvSpPr>
          <p:nvPr>
            <p:ph idx="1"/>
          </p:nvPr>
        </p:nvSpPr>
        <p:spPr/>
        <p:txBody>
          <a:bodyPr/>
          <a:lstStyle/>
          <a:p>
            <a:r>
              <a:rPr lang="en-US" b="1" dirty="0"/>
              <a:t>In what ways is a pot a form of technology?</a:t>
            </a:r>
          </a:p>
          <a:p>
            <a:endParaRPr lang="en-US" b="1" dirty="0"/>
          </a:p>
          <a:p>
            <a:r>
              <a:rPr lang="en-US" b="1" dirty="0"/>
              <a:t>What are the possible uses of a ceramic pot?</a:t>
            </a:r>
          </a:p>
          <a:p>
            <a:endParaRPr lang="en-US" b="1" dirty="0"/>
          </a:p>
          <a:p>
            <a:r>
              <a:rPr lang="en-US" b="1" dirty="0"/>
              <a:t>What do you think it takes to make a pot?</a:t>
            </a:r>
          </a:p>
          <a:p>
            <a:pPr lvl="1"/>
            <a:r>
              <a:rPr lang="en-US" b="1" dirty="0"/>
              <a:t>What type of knowledge?</a:t>
            </a:r>
          </a:p>
          <a:p>
            <a:pPr lvl="1"/>
            <a:r>
              <a:rPr lang="en-US" b="1" dirty="0"/>
              <a:t>What type of skills?</a:t>
            </a:r>
          </a:p>
          <a:p>
            <a:pPr lvl="1"/>
            <a:r>
              <a:rPr lang="en-US" b="1" dirty="0"/>
              <a:t>What type of resources</a:t>
            </a:r>
            <a:r>
              <a:rPr lang="en-US" dirty="0"/>
              <a:t>?</a:t>
            </a:r>
          </a:p>
        </p:txBody>
      </p:sp>
      <p:sp>
        <p:nvSpPr>
          <p:cNvPr id="4" name="Slide Number Placeholder 3"/>
          <p:cNvSpPr>
            <a:spLocks noGrp="1"/>
          </p:cNvSpPr>
          <p:nvPr>
            <p:ph type="sldNum" sz="quarter" idx="12"/>
          </p:nvPr>
        </p:nvSpPr>
        <p:spPr/>
        <p:txBody>
          <a:bodyPr/>
          <a:lstStyle/>
          <a:p>
            <a:fld id="{212DB8EF-C680-49C3-94EB-D30406EA3F05}" type="slidenum">
              <a:rPr lang="en-US" smtClean="0"/>
              <a:t>6</a:t>
            </a:fld>
            <a:endParaRPr lang="en-US"/>
          </a:p>
        </p:txBody>
      </p:sp>
    </p:spTree>
    <p:extLst>
      <p:ext uri="{BB962C8B-B14F-4D97-AF65-F5344CB8AC3E}">
        <p14:creationId xmlns:p14="http://schemas.microsoft.com/office/powerpoint/2010/main" val="3537738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0481" name="Rectangle 1"/>
          <p:cNvSpPr>
            <a:spLocks noGrp="1" noChangeArrowheads="1"/>
          </p:cNvSpPr>
          <p:nvPr>
            <p:ph type="title"/>
          </p:nvPr>
        </p:nvSpPr>
        <p:spPr>
          <a:xfrm>
            <a:off x="1828800" y="609600"/>
            <a:ext cx="8686800" cy="838200"/>
          </a:xfrm>
          <a:ln/>
        </p:spPr>
        <p:txBody>
          <a:bodyPr vert="horz" lIns="64291" tIns="32146" rIns="64291" bIns="32146" rtlCol="0" anchor="ctr">
            <a:normAutofit fontScale="90000"/>
          </a:bodyPr>
          <a:lstStyle/>
          <a:p>
            <a:r>
              <a:rPr lang="en-US" dirty="0"/>
              <a:t>Video clip: </a:t>
            </a:r>
            <a:br>
              <a:rPr lang="en-US" dirty="0"/>
            </a:br>
            <a:br>
              <a:rPr lang="en-US" dirty="0"/>
            </a:br>
            <a:r>
              <a:rPr lang="en-US" dirty="0"/>
              <a:t>See a woman making the clay &amp; pottery</a:t>
            </a:r>
          </a:p>
        </p:txBody>
      </p:sp>
      <p:sp>
        <p:nvSpPr>
          <p:cNvPr id="5" name="Slide Number Placeholder 4"/>
          <p:cNvSpPr>
            <a:spLocks noGrp="1"/>
          </p:cNvSpPr>
          <p:nvPr>
            <p:ph type="sldNum" sz="quarter" idx="12"/>
          </p:nvPr>
        </p:nvSpPr>
        <p:spPr/>
        <p:txBody>
          <a:bodyPr/>
          <a:lstStyle/>
          <a:p>
            <a:fld id="{212DB8EF-C680-49C3-94EB-D30406EA3F05}" type="slidenum">
              <a:rPr lang="en-US" smtClean="0"/>
              <a:t>7</a:t>
            </a:fld>
            <a:endParaRPr lang="en-US" dirty="0"/>
          </a:p>
        </p:txBody>
      </p:sp>
      <p:sp>
        <p:nvSpPr>
          <p:cNvPr id="4" name="TextBox 3"/>
          <p:cNvSpPr txBox="1"/>
          <p:nvPr/>
        </p:nvSpPr>
        <p:spPr>
          <a:xfrm>
            <a:off x="2667000" y="5181600"/>
            <a:ext cx="5257800" cy="369332"/>
          </a:xfrm>
          <a:prstGeom prst="rect">
            <a:avLst/>
          </a:prstGeom>
          <a:noFill/>
        </p:spPr>
        <p:txBody>
          <a:bodyPr wrap="square" rtlCol="0">
            <a:spAutoFit/>
          </a:bodyPr>
          <a:lstStyle/>
          <a:p>
            <a:r>
              <a:rPr lang="en-US" b="1" dirty="0"/>
              <a:t>Turn and Talk:  </a:t>
            </a:r>
            <a:r>
              <a:rPr lang="en-US" dirty="0"/>
              <a:t>“I used to think and now I know”</a:t>
            </a:r>
          </a:p>
        </p:txBody>
      </p:sp>
      <p:sp>
        <p:nvSpPr>
          <p:cNvPr id="6" name="TextBox 5">
            <a:extLst>
              <a:ext uri="{FF2B5EF4-FFF2-40B4-BE49-F238E27FC236}">
                <a16:creationId xmlns:a16="http://schemas.microsoft.com/office/drawing/2014/main" id="{205FD8DB-20A3-419E-B9B9-486680FC380F}"/>
              </a:ext>
            </a:extLst>
          </p:cNvPr>
          <p:cNvSpPr txBox="1"/>
          <p:nvPr/>
        </p:nvSpPr>
        <p:spPr>
          <a:xfrm>
            <a:off x="2667000" y="2945368"/>
            <a:ext cx="5672528" cy="1200329"/>
          </a:xfrm>
          <a:prstGeom prst="rect">
            <a:avLst/>
          </a:prstGeom>
          <a:noFill/>
        </p:spPr>
        <p:txBody>
          <a:bodyPr wrap="square" rtlCol="0">
            <a:spAutoFit/>
          </a:bodyPr>
          <a:lstStyle/>
          <a:p>
            <a:r>
              <a:rPr lang="en-US" sz="3600" dirty="0"/>
              <a:t>Watch the video on </a:t>
            </a:r>
            <a:r>
              <a:rPr lang="en-US" sz="3600" dirty="0" err="1"/>
              <a:t>weebly</a:t>
            </a:r>
            <a:r>
              <a:rPr lang="en-US" sz="3600" dirty="0"/>
              <a:t> below the PowerPoint link.</a:t>
            </a:r>
          </a:p>
        </p:txBody>
      </p:sp>
    </p:spTree>
    <p:extLst>
      <p:ext uri="{BB962C8B-B14F-4D97-AF65-F5344CB8AC3E}">
        <p14:creationId xmlns:p14="http://schemas.microsoft.com/office/powerpoint/2010/main" val="1564827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a:t>Turn and Talk</a:t>
            </a:r>
            <a:r>
              <a:rPr lang="en-US" b="1" dirty="0"/>
              <a:t>:  </a:t>
            </a:r>
            <a:br>
              <a:rPr lang="en-US" b="1" dirty="0"/>
            </a:br>
            <a:endParaRPr lang="en-US" dirty="0"/>
          </a:p>
        </p:txBody>
      </p:sp>
      <p:sp>
        <p:nvSpPr>
          <p:cNvPr id="4" name="Slide Number Placeholder 3"/>
          <p:cNvSpPr>
            <a:spLocks noGrp="1"/>
          </p:cNvSpPr>
          <p:nvPr>
            <p:ph type="sldNum" sz="quarter" idx="12"/>
          </p:nvPr>
        </p:nvSpPr>
        <p:spPr/>
        <p:txBody>
          <a:bodyPr/>
          <a:lstStyle/>
          <a:p>
            <a:fld id="{212DB8EF-C680-49C3-94EB-D30406EA3F05}" type="slidenum">
              <a:rPr lang="en-US" smtClean="0"/>
              <a:t>8</a:t>
            </a:fld>
            <a:endParaRPr lang="en-US"/>
          </a:p>
        </p:txBody>
      </p:sp>
      <p:sp>
        <p:nvSpPr>
          <p:cNvPr id="5" name="Content Placeholder 4"/>
          <p:cNvSpPr txBox="1">
            <a:spLocks noGrp="1"/>
          </p:cNvSpPr>
          <p:nvPr>
            <p:ph idx="1"/>
          </p:nvPr>
        </p:nvSpPr>
        <p:spPr>
          <a:xfrm>
            <a:off x="1828800" y="1554162"/>
            <a:ext cx="8686800" cy="3292470"/>
          </a:xfrm>
          <a:prstGeom prst="rect">
            <a:avLst/>
          </a:prstGeom>
          <a:noFill/>
        </p:spPr>
        <p:txBody>
          <a:bodyPr vert="horz" wrap="square" lIns="64291" tIns="32146" rIns="64291" bIns="32146" rtlCol="0">
            <a:spAutoFit/>
          </a:bodyPr>
          <a:lstStyle/>
          <a:p>
            <a:pPr marL="285750" indent="-285750"/>
            <a:r>
              <a:rPr lang="en-US" dirty="0">
                <a:latin typeface="+mj-lt"/>
              </a:rPr>
              <a:t>What do you notice?  </a:t>
            </a:r>
          </a:p>
          <a:p>
            <a:pPr marL="285750" indent="-285750"/>
            <a:r>
              <a:rPr lang="en-US" dirty="0">
                <a:latin typeface="+mj-lt"/>
              </a:rPr>
              <a:t>What was interesting or surprising?  </a:t>
            </a:r>
          </a:p>
          <a:p>
            <a:pPr marL="285750" indent="-285750"/>
            <a:r>
              <a:rPr lang="en-US" dirty="0">
                <a:latin typeface="+mj-lt"/>
              </a:rPr>
              <a:t>Do you see anything in this process of making ceramics that relies on modern technology?  </a:t>
            </a:r>
          </a:p>
          <a:p>
            <a:pPr marL="285750" indent="-285750"/>
            <a:r>
              <a:rPr lang="en-US" dirty="0">
                <a:latin typeface="+mj-lt"/>
              </a:rPr>
              <a:t>Could this have been done 4,000 years ago?  What do you think?  Why or why not?  </a:t>
            </a:r>
          </a:p>
          <a:p>
            <a:pPr marL="285750" indent="-285750"/>
            <a:r>
              <a:rPr lang="en-US" dirty="0">
                <a:latin typeface="+mj-lt"/>
              </a:rPr>
              <a:t>Why would someone still make pottery this way today?</a:t>
            </a:r>
          </a:p>
        </p:txBody>
      </p:sp>
      <p:pic>
        <p:nvPicPr>
          <p:cNvPr id="6" name="Picture 2" descr="C:\Users\blooma\AppData\Local\Microsoft\Windows\Temporary Internet Files\Content.IE5\URA8UY2R\MC90030429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304800"/>
            <a:ext cx="3529170"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020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1752601"/>
            <a:ext cx="4065984" cy="3103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21507" name="Rectangle 3"/>
          <p:cNvSpPr>
            <a:spLocks noGrp="1" noChangeArrowheads="1"/>
          </p:cNvSpPr>
          <p:nvPr>
            <p:ph type="title"/>
          </p:nvPr>
        </p:nvSpPr>
        <p:spPr>
          <a:xfrm>
            <a:off x="1524000" y="152401"/>
            <a:ext cx="8643938" cy="1169789"/>
          </a:xfrm>
          <a:ln/>
        </p:spPr>
        <p:txBody>
          <a:bodyPr vert="horz" lIns="64291" tIns="32146" rIns="64291" bIns="32146" rtlCol="0" anchor="ctr">
            <a:normAutofit/>
          </a:bodyPr>
          <a:lstStyle/>
          <a:p>
            <a:r>
              <a:rPr lang="en-US" b="1" dirty="0"/>
              <a:t>The plow</a:t>
            </a:r>
          </a:p>
        </p:txBody>
      </p:sp>
      <p:sp>
        <p:nvSpPr>
          <p:cNvPr id="21508" name="Rectangle 4"/>
          <p:cNvSpPr>
            <a:spLocks/>
          </p:cNvSpPr>
          <p:nvPr/>
        </p:nvSpPr>
        <p:spPr bwMode="auto">
          <a:xfrm>
            <a:off x="6118622" y="5105400"/>
            <a:ext cx="3411141" cy="216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square" lIns="0" tIns="0" rIns="0" bIns="0" anchor="ctr">
            <a:spAutoFit/>
          </a:bodyPr>
          <a:lstStyle/>
          <a:p>
            <a:r>
              <a:rPr lang="en-US" sz="1400" dirty="0">
                <a:solidFill>
                  <a:schemeClr val="tx2"/>
                </a:solidFill>
                <a:ea typeface="Palatino" charset="0"/>
                <a:cs typeface="Palatino" charset="0"/>
              </a:rPr>
              <a:t>From the Louvre, Paris, France</a:t>
            </a:r>
          </a:p>
        </p:txBody>
      </p:sp>
      <p:sp>
        <p:nvSpPr>
          <p:cNvPr id="2" name="Slide Number Placeholder 1"/>
          <p:cNvSpPr>
            <a:spLocks noGrp="1"/>
          </p:cNvSpPr>
          <p:nvPr>
            <p:ph type="sldNum" sz="quarter" idx="12"/>
          </p:nvPr>
        </p:nvSpPr>
        <p:spPr/>
        <p:txBody>
          <a:bodyPr/>
          <a:lstStyle/>
          <a:p>
            <a:fld id="{212DB8EF-C680-49C3-94EB-D30406EA3F05}" type="slidenum">
              <a:rPr lang="en-US" smtClean="0"/>
              <a:t>9</a:t>
            </a:fld>
            <a:endParaRPr lang="en-US"/>
          </a:p>
        </p:txBody>
      </p:sp>
      <p:sp>
        <p:nvSpPr>
          <p:cNvPr id="6" name="TextBox 5"/>
          <p:cNvSpPr txBox="1"/>
          <p:nvPr/>
        </p:nvSpPr>
        <p:spPr>
          <a:xfrm>
            <a:off x="1752600" y="1844458"/>
            <a:ext cx="3810000" cy="3108543"/>
          </a:xfrm>
          <a:prstGeom prst="rect">
            <a:avLst/>
          </a:prstGeom>
          <a:noFill/>
        </p:spPr>
        <p:txBody>
          <a:bodyPr wrap="square" rtlCol="0">
            <a:spAutoFit/>
          </a:bodyPr>
          <a:lstStyle/>
          <a:p>
            <a:pPr marL="182880" lvl="1" defTabSz="0"/>
            <a:r>
              <a:rPr lang="en-US" sz="2800" b="1" dirty="0"/>
              <a:t>How do you think this technology changed people’s lives? </a:t>
            </a:r>
          </a:p>
          <a:p>
            <a:pPr marL="182880" lvl="1" defTabSz="0"/>
            <a:endParaRPr lang="en-US" sz="2800" b="1" dirty="0"/>
          </a:p>
          <a:p>
            <a:pPr marL="182880" lvl="1" defTabSz="0"/>
            <a:r>
              <a:rPr lang="en-US" sz="2800" b="1" dirty="0"/>
              <a:t>How might it have led to other changes in technology?</a:t>
            </a:r>
            <a:endParaRPr lang="en-US" sz="2800" dirty="0"/>
          </a:p>
        </p:txBody>
      </p:sp>
    </p:spTree>
    <p:extLst>
      <p:ext uri="{BB962C8B-B14F-4D97-AF65-F5344CB8AC3E}">
        <p14:creationId xmlns:p14="http://schemas.microsoft.com/office/powerpoint/2010/main" val="34550360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2047</Words>
  <Application>Microsoft Office PowerPoint</Application>
  <PresentationFormat>Widescreen</PresentationFormat>
  <Paragraphs>289</Paragraphs>
  <Slides>32</Slides>
  <Notes>17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32</vt:i4>
      </vt:variant>
    </vt:vector>
  </HeadingPairs>
  <TitlesOfParts>
    <vt:vector size="42" baseType="lpstr">
      <vt:lpstr>Arial</vt:lpstr>
      <vt:lpstr>Arial Rounded MT Bold</vt:lpstr>
      <vt:lpstr>Calibri</vt:lpstr>
      <vt:lpstr>Calibri Light</vt:lpstr>
      <vt:lpstr>Helvetica</vt:lpstr>
      <vt:lpstr>Lucida Grande</vt:lpstr>
      <vt:lpstr>Minion Pro</vt:lpstr>
      <vt:lpstr>Palatino</vt:lpstr>
      <vt:lpstr>Wingdings</vt:lpstr>
      <vt:lpstr>Office Theme</vt:lpstr>
      <vt:lpstr>Technological Improvements</vt:lpstr>
      <vt:lpstr>The story of technology…</vt:lpstr>
      <vt:lpstr>What is technology and why does it matter?</vt:lpstr>
      <vt:lpstr>  How did technology change human societies in Era 2? </vt:lpstr>
      <vt:lpstr>Pottery</vt:lpstr>
      <vt:lpstr>Turn and Talk:</vt:lpstr>
      <vt:lpstr>Video clip:   See a woman making the clay &amp; pottery</vt:lpstr>
      <vt:lpstr>Turn and Talk:   </vt:lpstr>
      <vt:lpstr>The plow</vt:lpstr>
      <vt:lpstr>The plow</vt:lpstr>
      <vt:lpstr>The plow</vt:lpstr>
      <vt:lpstr>The Plow</vt:lpstr>
      <vt:lpstr>Irrigation </vt:lpstr>
      <vt:lpstr>Irrigation</vt:lpstr>
      <vt:lpstr>Irrigation (supplying dry land with water… mainly to grow crops)</vt:lpstr>
      <vt:lpstr>Irrigation </vt:lpstr>
      <vt:lpstr>Irrigation </vt:lpstr>
      <vt:lpstr>Irrigation</vt:lpstr>
      <vt:lpstr>Woven textiles</vt:lpstr>
      <vt:lpstr>Woven textiles</vt:lpstr>
      <vt:lpstr>Woven Textiles</vt:lpstr>
      <vt:lpstr>PowerPoint Presentation</vt:lpstr>
      <vt:lpstr>Metallurgy… </vt:lpstr>
      <vt:lpstr>Bronze Age Metal Artifacts…</vt:lpstr>
      <vt:lpstr>Wheels and wheeled vehicles</vt:lpstr>
      <vt:lpstr>Chariots… Tut’s wheels</vt:lpstr>
      <vt:lpstr>Cultural Diffusion…  WHAT IS IT AND WHAT DOES IT HAVE TO WITH TECHNOLOGY?</vt:lpstr>
      <vt:lpstr>Spread of chariots… BCE</vt:lpstr>
      <vt:lpstr>Chariot images… from the Mediterranean to China</vt:lpstr>
      <vt:lpstr>Thinking about change over time:</vt:lpstr>
      <vt:lpstr>The technology feedback loop….</vt:lpstr>
      <vt:lpstr>But… so what?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Technological Improvements</dc:title>
  <dc:creator>CLINT SABON</dc:creator>
  <cp:lastModifiedBy>CLINT SABON</cp:lastModifiedBy>
  <cp:revision>4</cp:revision>
  <dcterms:created xsi:type="dcterms:W3CDTF">2018-12-28T16:00:16Z</dcterms:created>
  <dcterms:modified xsi:type="dcterms:W3CDTF">2018-12-28T16:11:39Z</dcterms:modified>
</cp:coreProperties>
</file>