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78" r:id="rId2"/>
    <p:sldId id="279" r:id="rId3"/>
    <p:sldId id="284" r:id="rId4"/>
    <p:sldId id="281" r:id="rId5"/>
    <p:sldId id="282" r:id="rId6"/>
    <p:sldId id="283" r:id="rId7"/>
    <p:sldId id="285" r:id="rId8"/>
    <p:sldId id="262" r:id="rId9"/>
    <p:sldId id="286" r:id="rId10"/>
    <p:sldId id="257" r:id="rId11"/>
    <p:sldId id="256" r:id="rId12"/>
    <p:sldId id="258" r:id="rId13"/>
    <p:sldId id="259" r:id="rId14"/>
    <p:sldId id="260" r:id="rId15"/>
    <p:sldId id="261" r:id="rId16"/>
    <p:sldId id="272" r:id="rId17"/>
    <p:sldId id="277" r:id="rId18"/>
    <p:sldId id="271" r:id="rId19"/>
    <p:sldId id="265" r:id="rId20"/>
    <p:sldId id="264" r:id="rId21"/>
    <p:sldId id="287" r:id="rId22"/>
    <p:sldId id="288" r:id="rId23"/>
    <p:sldId id="289" r:id="rId24"/>
    <p:sldId id="268"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1063D-3FDB-4BBF-9656-5D55083A793C}" type="doc">
      <dgm:prSet loTypeId="urn:microsoft.com/office/officeart/2011/layout/ConvergingText#1" loCatId="process" qsTypeId="urn:microsoft.com/office/officeart/2005/8/quickstyle/simple1#1" qsCatId="simple" csTypeId="urn:microsoft.com/office/officeart/2005/8/colors/accent1_2#1" csCatId="accent1" phldr="1"/>
      <dgm:spPr/>
      <dgm:t>
        <a:bodyPr/>
        <a:lstStyle/>
        <a:p>
          <a:endParaRPr lang="en-US"/>
        </a:p>
      </dgm:t>
    </dgm:pt>
    <dgm:pt modelId="{7B5D9CD7-75F4-4B03-8EF3-8F3213BB3F81}">
      <dgm:prSet phldrT="[Text]"/>
      <dgm:spPr/>
      <dgm:t>
        <a:bodyPr/>
        <a:lstStyle/>
        <a:p>
          <a:r>
            <a:rPr lang="en-US" dirty="0"/>
            <a:t>Geographic Luck</a:t>
          </a:r>
        </a:p>
      </dgm:t>
    </dgm:pt>
    <dgm:pt modelId="{EF1932A3-A857-403E-A0F9-B519ADE089E8}" type="parTrans" cxnId="{2918E932-08C2-4007-9514-E69C4132C32B}">
      <dgm:prSet/>
      <dgm:spPr/>
      <dgm:t>
        <a:bodyPr/>
        <a:lstStyle/>
        <a:p>
          <a:endParaRPr lang="en-US"/>
        </a:p>
      </dgm:t>
    </dgm:pt>
    <dgm:pt modelId="{FDA40AF7-FAF6-4A79-A0AB-55E7FF2815DB}" type="sibTrans" cxnId="{2918E932-08C2-4007-9514-E69C4132C32B}">
      <dgm:prSet/>
      <dgm:spPr/>
      <dgm:t>
        <a:bodyPr/>
        <a:lstStyle/>
        <a:p>
          <a:endParaRPr lang="en-US"/>
        </a:p>
      </dgm:t>
    </dgm:pt>
    <dgm:pt modelId="{C562A4CE-1CD2-4486-AFEE-3F7FE90B570A}">
      <dgm:prSet phldrT="[Text]"/>
      <dgm:spPr/>
      <dgm:t>
        <a:bodyPr/>
        <a:lstStyle/>
        <a:p>
          <a:r>
            <a:rPr lang="en-US" dirty="0"/>
            <a:t>Natural Resources</a:t>
          </a:r>
        </a:p>
      </dgm:t>
    </dgm:pt>
    <dgm:pt modelId="{81B49E64-5C37-42EB-9AAA-A202ACCDB1A8}" type="parTrans" cxnId="{287839AE-B377-4172-B7E4-D6D1B08DED4E}">
      <dgm:prSet/>
      <dgm:spPr/>
      <dgm:t>
        <a:bodyPr/>
        <a:lstStyle/>
        <a:p>
          <a:endParaRPr lang="en-US"/>
        </a:p>
      </dgm:t>
    </dgm:pt>
    <dgm:pt modelId="{6BCDE1C2-3090-4DF4-9D73-DA8D7CAEF677}" type="sibTrans" cxnId="{287839AE-B377-4172-B7E4-D6D1B08DED4E}">
      <dgm:prSet/>
      <dgm:spPr/>
      <dgm:t>
        <a:bodyPr/>
        <a:lstStyle/>
        <a:p>
          <a:endParaRPr lang="en-US"/>
        </a:p>
      </dgm:t>
    </dgm:pt>
    <dgm:pt modelId="{2664FAA3-70AE-4CF6-9966-1BAA05D2A6B8}">
      <dgm:prSet phldrT="[Text]"/>
      <dgm:spPr/>
      <dgm:t>
        <a:bodyPr/>
        <a:lstStyle/>
        <a:p>
          <a:r>
            <a:rPr lang="en-US" dirty="0"/>
            <a:t>Native Species</a:t>
          </a:r>
        </a:p>
      </dgm:t>
    </dgm:pt>
    <dgm:pt modelId="{0837787B-DB4A-42D1-940F-3D934A45F46E}" type="parTrans" cxnId="{1656AE28-7BE4-4C35-B6DC-318530539EC6}">
      <dgm:prSet/>
      <dgm:spPr/>
      <dgm:t>
        <a:bodyPr/>
        <a:lstStyle/>
        <a:p>
          <a:endParaRPr lang="en-US"/>
        </a:p>
      </dgm:t>
    </dgm:pt>
    <dgm:pt modelId="{6C4114E5-CF9A-47D7-AF28-E9875B1BB51B}" type="sibTrans" cxnId="{1656AE28-7BE4-4C35-B6DC-318530539EC6}">
      <dgm:prSet/>
      <dgm:spPr/>
      <dgm:t>
        <a:bodyPr/>
        <a:lstStyle/>
        <a:p>
          <a:endParaRPr lang="en-US"/>
        </a:p>
      </dgm:t>
    </dgm:pt>
    <dgm:pt modelId="{18521B4E-A0D2-4550-9BB1-FCE0B8C3004A}">
      <dgm:prSet phldrT="[Text]"/>
      <dgm:spPr/>
      <dgm:t>
        <a:bodyPr/>
        <a:lstStyle/>
        <a:p>
          <a:r>
            <a:rPr lang="en-US" dirty="0"/>
            <a:t>Climate</a:t>
          </a:r>
        </a:p>
      </dgm:t>
    </dgm:pt>
    <dgm:pt modelId="{CA50E9F2-D41D-45F8-85F9-D387790B9BDB}" type="parTrans" cxnId="{5190EF04-DC73-45BB-BBD1-F74848DC83B6}">
      <dgm:prSet/>
      <dgm:spPr/>
      <dgm:t>
        <a:bodyPr/>
        <a:lstStyle/>
        <a:p>
          <a:endParaRPr lang="en-US"/>
        </a:p>
      </dgm:t>
    </dgm:pt>
    <dgm:pt modelId="{96C1DC95-001D-4166-9685-42355E5ED43D}" type="sibTrans" cxnId="{5190EF04-DC73-45BB-BBD1-F74848DC83B6}">
      <dgm:prSet/>
      <dgm:spPr/>
      <dgm:t>
        <a:bodyPr/>
        <a:lstStyle/>
        <a:p>
          <a:endParaRPr lang="en-US"/>
        </a:p>
      </dgm:t>
    </dgm:pt>
    <dgm:pt modelId="{AC013F34-42D7-4E73-BCA9-8FBAD6111B53}" type="pres">
      <dgm:prSet presAssocID="{D101063D-3FDB-4BBF-9656-5D55083A793C}" presName="Name0" presStyleCnt="0">
        <dgm:presLayoutVars>
          <dgm:chMax/>
          <dgm:chPref val="1"/>
          <dgm:dir/>
          <dgm:animOne val="branch"/>
          <dgm:animLvl val="lvl"/>
          <dgm:resizeHandles/>
        </dgm:presLayoutVars>
      </dgm:prSet>
      <dgm:spPr/>
    </dgm:pt>
    <dgm:pt modelId="{2E330A42-0476-4F09-BF4D-6EE754EE981A}" type="pres">
      <dgm:prSet presAssocID="{7B5D9CD7-75F4-4B03-8EF3-8F3213BB3F81}" presName="composite" presStyleCnt="0"/>
      <dgm:spPr/>
    </dgm:pt>
    <dgm:pt modelId="{750C9784-44D6-41EF-BE60-CCCF7CFC1DA2}" type="pres">
      <dgm:prSet presAssocID="{7B5D9CD7-75F4-4B03-8EF3-8F3213BB3F81}" presName="ParentAccent1" presStyleLbl="alignNode1" presStyleIdx="0" presStyleCnt="34"/>
      <dgm:spPr/>
    </dgm:pt>
    <dgm:pt modelId="{0BE5A63E-C588-4A60-8AA6-A1203D484790}" type="pres">
      <dgm:prSet presAssocID="{7B5D9CD7-75F4-4B03-8EF3-8F3213BB3F81}" presName="ParentAccent2" presStyleLbl="alignNode1" presStyleIdx="1" presStyleCnt="34"/>
      <dgm:spPr/>
    </dgm:pt>
    <dgm:pt modelId="{86E7F127-CFF2-46EA-88B6-C9EFBFC633B5}" type="pres">
      <dgm:prSet presAssocID="{7B5D9CD7-75F4-4B03-8EF3-8F3213BB3F81}" presName="ParentAccent3" presStyleLbl="alignNode1" presStyleIdx="2" presStyleCnt="34"/>
      <dgm:spPr/>
    </dgm:pt>
    <dgm:pt modelId="{4D6A3C84-DE32-417B-B125-7D80F8BC7250}" type="pres">
      <dgm:prSet presAssocID="{7B5D9CD7-75F4-4B03-8EF3-8F3213BB3F81}" presName="ParentAccent4" presStyleLbl="alignNode1" presStyleIdx="3" presStyleCnt="34"/>
      <dgm:spPr/>
    </dgm:pt>
    <dgm:pt modelId="{F3895309-9DF5-414C-9667-C1319C6E4AA4}" type="pres">
      <dgm:prSet presAssocID="{7B5D9CD7-75F4-4B03-8EF3-8F3213BB3F81}" presName="ParentAccent5" presStyleLbl="alignNode1" presStyleIdx="4" presStyleCnt="34"/>
      <dgm:spPr/>
    </dgm:pt>
    <dgm:pt modelId="{ACA2B44F-EB0A-44BF-9B36-2597E152FCF2}" type="pres">
      <dgm:prSet presAssocID="{7B5D9CD7-75F4-4B03-8EF3-8F3213BB3F81}" presName="ParentAccent6" presStyleLbl="alignNode1" presStyleIdx="5" presStyleCnt="34"/>
      <dgm:spPr/>
    </dgm:pt>
    <dgm:pt modelId="{4F1A8123-5A6C-4683-A2B4-18FF9C16EBBB}" type="pres">
      <dgm:prSet presAssocID="{7B5D9CD7-75F4-4B03-8EF3-8F3213BB3F81}" presName="ParentAccent7" presStyleLbl="alignNode1" presStyleIdx="6" presStyleCnt="34"/>
      <dgm:spPr/>
    </dgm:pt>
    <dgm:pt modelId="{63398A28-2713-4E23-89A6-91E339CE447B}" type="pres">
      <dgm:prSet presAssocID="{7B5D9CD7-75F4-4B03-8EF3-8F3213BB3F81}" presName="ParentAccent8" presStyleLbl="alignNode1" presStyleIdx="7" presStyleCnt="34"/>
      <dgm:spPr/>
    </dgm:pt>
    <dgm:pt modelId="{02EBB1F1-9244-4C4D-99EB-1F217A4B181D}" type="pres">
      <dgm:prSet presAssocID="{7B5D9CD7-75F4-4B03-8EF3-8F3213BB3F81}" presName="ParentAccent9" presStyleLbl="alignNode1" presStyleIdx="8" presStyleCnt="34"/>
      <dgm:spPr/>
    </dgm:pt>
    <dgm:pt modelId="{2B602A75-751C-4AF3-9FE3-1111BCFE7F21}" type="pres">
      <dgm:prSet presAssocID="{7B5D9CD7-75F4-4B03-8EF3-8F3213BB3F81}" presName="ParentAccent10" presStyleLbl="alignNode1" presStyleIdx="9" presStyleCnt="34"/>
      <dgm:spPr/>
    </dgm:pt>
    <dgm:pt modelId="{14D2EC27-B42A-4C2C-9347-A3E0A27DCB98}" type="pres">
      <dgm:prSet presAssocID="{7B5D9CD7-75F4-4B03-8EF3-8F3213BB3F81}" presName="Parent" presStyleLbl="alignNode1" presStyleIdx="10" presStyleCnt="34">
        <dgm:presLayoutVars>
          <dgm:chMax val="5"/>
          <dgm:chPref val="3"/>
          <dgm:bulletEnabled val="1"/>
        </dgm:presLayoutVars>
      </dgm:prSet>
      <dgm:spPr/>
    </dgm:pt>
    <dgm:pt modelId="{E373E46C-DF59-42D8-81E8-45AA2F7478FF}" type="pres">
      <dgm:prSet presAssocID="{C562A4CE-1CD2-4486-AFEE-3F7FE90B570A}" presName="Child1Accent1" presStyleLbl="alignNode1" presStyleIdx="11" presStyleCnt="34"/>
      <dgm:spPr/>
    </dgm:pt>
    <dgm:pt modelId="{8017389A-7C5E-4F9A-B262-B54934CDAD06}" type="pres">
      <dgm:prSet presAssocID="{C562A4CE-1CD2-4486-AFEE-3F7FE90B570A}" presName="Child1Accent2" presStyleLbl="alignNode1" presStyleIdx="12" presStyleCnt="34"/>
      <dgm:spPr/>
    </dgm:pt>
    <dgm:pt modelId="{CF1724E2-A9BF-4C6D-80FD-BDF5CF25F004}" type="pres">
      <dgm:prSet presAssocID="{C562A4CE-1CD2-4486-AFEE-3F7FE90B570A}" presName="Child1Accent3" presStyleLbl="alignNode1" presStyleIdx="13" presStyleCnt="34"/>
      <dgm:spPr/>
    </dgm:pt>
    <dgm:pt modelId="{D182856F-9570-43F2-8CAC-539FCA49409F}" type="pres">
      <dgm:prSet presAssocID="{C562A4CE-1CD2-4486-AFEE-3F7FE90B570A}" presName="Child1Accent4" presStyleLbl="alignNode1" presStyleIdx="14" presStyleCnt="34"/>
      <dgm:spPr/>
    </dgm:pt>
    <dgm:pt modelId="{3946CC2D-0F1A-41DC-B9CE-68B6BC884260}" type="pres">
      <dgm:prSet presAssocID="{C562A4CE-1CD2-4486-AFEE-3F7FE90B570A}" presName="Child1Accent5" presStyleLbl="alignNode1" presStyleIdx="15" presStyleCnt="34"/>
      <dgm:spPr/>
    </dgm:pt>
    <dgm:pt modelId="{6D143029-4DB9-4DDF-8689-7F9FDB473B6E}" type="pres">
      <dgm:prSet presAssocID="{C562A4CE-1CD2-4486-AFEE-3F7FE90B570A}" presName="Child1Accent6" presStyleLbl="alignNode1" presStyleIdx="16" presStyleCnt="34"/>
      <dgm:spPr/>
    </dgm:pt>
    <dgm:pt modelId="{CF82B0BF-990E-4FEE-A600-685DA5BA8609}" type="pres">
      <dgm:prSet presAssocID="{C562A4CE-1CD2-4486-AFEE-3F7FE90B570A}" presName="Child1Accent7" presStyleLbl="alignNode1" presStyleIdx="17" presStyleCnt="34"/>
      <dgm:spPr/>
    </dgm:pt>
    <dgm:pt modelId="{9602D3B0-E906-4E59-9F85-1DF710E8BB12}" type="pres">
      <dgm:prSet presAssocID="{C562A4CE-1CD2-4486-AFEE-3F7FE90B570A}" presName="Child1Accent8" presStyleLbl="alignNode1" presStyleIdx="18" presStyleCnt="34"/>
      <dgm:spPr/>
    </dgm:pt>
    <dgm:pt modelId="{466427BD-16ED-4634-A871-CEA3081D4A0B}" type="pres">
      <dgm:prSet presAssocID="{C562A4CE-1CD2-4486-AFEE-3F7FE90B570A}" presName="Child1Accent9" presStyleLbl="alignNode1" presStyleIdx="19" presStyleCnt="34"/>
      <dgm:spPr/>
    </dgm:pt>
    <dgm:pt modelId="{8DACE70F-6EDC-4897-B71E-84E9EB92614B}" type="pres">
      <dgm:prSet presAssocID="{C562A4CE-1CD2-4486-AFEE-3F7FE90B570A}" presName="Child1" presStyleLbl="revTx" presStyleIdx="0" presStyleCnt="3">
        <dgm:presLayoutVars>
          <dgm:chMax/>
          <dgm:chPref val="0"/>
          <dgm:bulletEnabled val="1"/>
        </dgm:presLayoutVars>
      </dgm:prSet>
      <dgm:spPr/>
    </dgm:pt>
    <dgm:pt modelId="{CEAB27D4-6690-4613-A66B-AE635422EBCF}" type="pres">
      <dgm:prSet presAssocID="{2664FAA3-70AE-4CF6-9966-1BAA05D2A6B8}" presName="Child2Accent1" presStyleLbl="alignNode1" presStyleIdx="20" presStyleCnt="34"/>
      <dgm:spPr/>
    </dgm:pt>
    <dgm:pt modelId="{AE57072A-956B-466A-9D40-1D8BF5ADE97A}" type="pres">
      <dgm:prSet presAssocID="{2664FAA3-70AE-4CF6-9966-1BAA05D2A6B8}" presName="Child2Accent2" presStyleLbl="alignNode1" presStyleIdx="21" presStyleCnt="34"/>
      <dgm:spPr/>
    </dgm:pt>
    <dgm:pt modelId="{78574737-F33B-4563-A34B-2588DF2D8906}" type="pres">
      <dgm:prSet presAssocID="{2664FAA3-70AE-4CF6-9966-1BAA05D2A6B8}" presName="Child2Accent3" presStyleLbl="alignNode1" presStyleIdx="22" presStyleCnt="34"/>
      <dgm:spPr/>
    </dgm:pt>
    <dgm:pt modelId="{402C1C7B-4895-4A59-81A0-BEFFE1810D92}" type="pres">
      <dgm:prSet presAssocID="{2664FAA3-70AE-4CF6-9966-1BAA05D2A6B8}" presName="Child2Accent4" presStyleLbl="alignNode1" presStyleIdx="23" presStyleCnt="34"/>
      <dgm:spPr/>
    </dgm:pt>
    <dgm:pt modelId="{200B1586-EBD5-43B5-9794-C0A2F3CBCDE2}" type="pres">
      <dgm:prSet presAssocID="{2664FAA3-70AE-4CF6-9966-1BAA05D2A6B8}" presName="Child2Accent5" presStyleLbl="alignNode1" presStyleIdx="24" presStyleCnt="34"/>
      <dgm:spPr/>
    </dgm:pt>
    <dgm:pt modelId="{3CC268FC-2778-4CBE-BF98-EBE7AFDAA30D}" type="pres">
      <dgm:prSet presAssocID="{2664FAA3-70AE-4CF6-9966-1BAA05D2A6B8}" presName="Child2Accent6" presStyleLbl="alignNode1" presStyleIdx="25" presStyleCnt="34"/>
      <dgm:spPr/>
    </dgm:pt>
    <dgm:pt modelId="{806265E1-7DC5-40D8-9FD1-33C30E4E72F6}" type="pres">
      <dgm:prSet presAssocID="{2664FAA3-70AE-4CF6-9966-1BAA05D2A6B8}" presName="Child2Accent7" presStyleLbl="alignNode1" presStyleIdx="26" presStyleCnt="34"/>
      <dgm:spPr/>
    </dgm:pt>
    <dgm:pt modelId="{B1839010-4A0C-4197-9FED-430246A55343}" type="pres">
      <dgm:prSet presAssocID="{2664FAA3-70AE-4CF6-9966-1BAA05D2A6B8}" presName="Child2" presStyleLbl="revTx" presStyleIdx="1" presStyleCnt="3">
        <dgm:presLayoutVars>
          <dgm:chMax/>
          <dgm:chPref val="0"/>
          <dgm:bulletEnabled val="1"/>
        </dgm:presLayoutVars>
      </dgm:prSet>
      <dgm:spPr/>
    </dgm:pt>
    <dgm:pt modelId="{7BFC8A1F-A8DC-4D50-A8E3-6C322934DC97}" type="pres">
      <dgm:prSet presAssocID="{18521B4E-A0D2-4550-9BB1-FCE0B8C3004A}" presName="Child3Accent1" presStyleLbl="alignNode1" presStyleIdx="27" presStyleCnt="34"/>
      <dgm:spPr/>
    </dgm:pt>
    <dgm:pt modelId="{C6CF20E1-79BC-4C9C-9CA2-60883FCD37AC}" type="pres">
      <dgm:prSet presAssocID="{18521B4E-A0D2-4550-9BB1-FCE0B8C3004A}" presName="Child3Accent2" presStyleLbl="alignNode1" presStyleIdx="28" presStyleCnt="34"/>
      <dgm:spPr/>
    </dgm:pt>
    <dgm:pt modelId="{809B96C9-885E-407A-9717-5131FBBE7746}" type="pres">
      <dgm:prSet presAssocID="{18521B4E-A0D2-4550-9BB1-FCE0B8C3004A}" presName="Child3Accent3" presStyleLbl="alignNode1" presStyleIdx="29" presStyleCnt="34"/>
      <dgm:spPr/>
    </dgm:pt>
    <dgm:pt modelId="{7360052D-90F0-4084-A4A3-F3A74E32E05E}" type="pres">
      <dgm:prSet presAssocID="{18521B4E-A0D2-4550-9BB1-FCE0B8C3004A}" presName="Child3Accent4" presStyleLbl="alignNode1" presStyleIdx="30" presStyleCnt="34"/>
      <dgm:spPr/>
    </dgm:pt>
    <dgm:pt modelId="{51770C60-0DD6-48CA-A6E8-36B36393C97C}" type="pres">
      <dgm:prSet presAssocID="{18521B4E-A0D2-4550-9BB1-FCE0B8C3004A}" presName="Child3Accent5" presStyleLbl="alignNode1" presStyleIdx="31" presStyleCnt="34"/>
      <dgm:spPr/>
    </dgm:pt>
    <dgm:pt modelId="{947FC4DD-918C-49A1-8420-6AB3CFB739FB}" type="pres">
      <dgm:prSet presAssocID="{18521B4E-A0D2-4550-9BB1-FCE0B8C3004A}" presName="Child3Accent6" presStyleLbl="alignNode1" presStyleIdx="32" presStyleCnt="34"/>
      <dgm:spPr/>
    </dgm:pt>
    <dgm:pt modelId="{12F1B9C7-2AAE-4CDF-BB96-50D5D3831C93}" type="pres">
      <dgm:prSet presAssocID="{18521B4E-A0D2-4550-9BB1-FCE0B8C3004A}" presName="Child3Accent7" presStyleLbl="alignNode1" presStyleIdx="33" presStyleCnt="34"/>
      <dgm:spPr/>
    </dgm:pt>
    <dgm:pt modelId="{02AC167A-A37B-48F4-B4CC-0DD14FBD6E8F}" type="pres">
      <dgm:prSet presAssocID="{18521B4E-A0D2-4550-9BB1-FCE0B8C3004A}" presName="Child3" presStyleLbl="revTx" presStyleIdx="2" presStyleCnt="3">
        <dgm:presLayoutVars>
          <dgm:chMax/>
          <dgm:chPref val="0"/>
          <dgm:bulletEnabled val="1"/>
        </dgm:presLayoutVars>
      </dgm:prSet>
      <dgm:spPr/>
    </dgm:pt>
  </dgm:ptLst>
  <dgm:cxnLst>
    <dgm:cxn modelId="{5190EF04-DC73-45BB-BBD1-F74848DC83B6}" srcId="{7B5D9CD7-75F4-4B03-8EF3-8F3213BB3F81}" destId="{18521B4E-A0D2-4550-9BB1-FCE0B8C3004A}" srcOrd="2" destOrd="0" parTransId="{CA50E9F2-D41D-45F8-85F9-D387790B9BDB}" sibTransId="{96C1DC95-001D-4166-9685-42355E5ED43D}"/>
    <dgm:cxn modelId="{1656AE28-7BE4-4C35-B6DC-318530539EC6}" srcId="{7B5D9CD7-75F4-4B03-8EF3-8F3213BB3F81}" destId="{2664FAA3-70AE-4CF6-9966-1BAA05D2A6B8}" srcOrd="1" destOrd="0" parTransId="{0837787B-DB4A-42D1-940F-3D934A45F46E}" sibTransId="{6C4114E5-CF9A-47D7-AF28-E9875B1BB51B}"/>
    <dgm:cxn modelId="{2918E932-08C2-4007-9514-E69C4132C32B}" srcId="{D101063D-3FDB-4BBF-9656-5D55083A793C}" destId="{7B5D9CD7-75F4-4B03-8EF3-8F3213BB3F81}" srcOrd="0" destOrd="0" parTransId="{EF1932A3-A857-403E-A0F9-B519ADE089E8}" sibTransId="{FDA40AF7-FAF6-4A79-A0AB-55E7FF2815DB}"/>
    <dgm:cxn modelId="{8927EC47-2B2E-40B1-AC76-B55D74B7930D}" type="presOf" srcId="{7B5D9CD7-75F4-4B03-8EF3-8F3213BB3F81}" destId="{14D2EC27-B42A-4C2C-9347-A3E0A27DCB98}" srcOrd="0" destOrd="0" presId="urn:microsoft.com/office/officeart/2011/layout/ConvergingText#1"/>
    <dgm:cxn modelId="{F476097E-DE90-48D4-8720-E0507E1D9426}" type="presOf" srcId="{D101063D-3FDB-4BBF-9656-5D55083A793C}" destId="{AC013F34-42D7-4E73-BCA9-8FBAD6111B53}" srcOrd="0" destOrd="0" presId="urn:microsoft.com/office/officeart/2011/layout/ConvergingText#1"/>
    <dgm:cxn modelId="{1313E7A4-56F5-4126-AD3D-4E0AEB2E6191}" type="presOf" srcId="{C562A4CE-1CD2-4486-AFEE-3F7FE90B570A}" destId="{8DACE70F-6EDC-4897-B71E-84E9EB92614B}" srcOrd="0" destOrd="0" presId="urn:microsoft.com/office/officeart/2011/layout/ConvergingText#1"/>
    <dgm:cxn modelId="{287839AE-B377-4172-B7E4-D6D1B08DED4E}" srcId="{7B5D9CD7-75F4-4B03-8EF3-8F3213BB3F81}" destId="{C562A4CE-1CD2-4486-AFEE-3F7FE90B570A}" srcOrd="0" destOrd="0" parTransId="{81B49E64-5C37-42EB-9AAA-A202ACCDB1A8}" sibTransId="{6BCDE1C2-3090-4DF4-9D73-DA8D7CAEF677}"/>
    <dgm:cxn modelId="{49CE7FC9-5E68-4724-B27E-F07469564365}" type="presOf" srcId="{2664FAA3-70AE-4CF6-9966-1BAA05D2A6B8}" destId="{B1839010-4A0C-4197-9FED-430246A55343}" srcOrd="0" destOrd="0" presId="urn:microsoft.com/office/officeart/2011/layout/ConvergingText#1"/>
    <dgm:cxn modelId="{AD29C7E9-92DC-4861-947E-28B3922A364A}" type="presOf" srcId="{18521B4E-A0D2-4550-9BB1-FCE0B8C3004A}" destId="{02AC167A-A37B-48F4-B4CC-0DD14FBD6E8F}" srcOrd="0" destOrd="0" presId="urn:microsoft.com/office/officeart/2011/layout/ConvergingText#1"/>
    <dgm:cxn modelId="{E48B483E-2742-4F1C-9BE9-C35AEDE77792}" type="presParOf" srcId="{AC013F34-42D7-4E73-BCA9-8FBAD6111B53}" destId="{2E330A42-0476-4F09-BF4D-6EE754EE981A}" srcOrd="0" destOrd="0" presId="urn:microsoft.com/office/officeart/2011/layout/ConvergingText#1"/>
    <dgm:cxn modelId="{840766A0-B613-49C2-BDEF-2C389C8859E8}" type="presParOf" srcId="{2E330A42-0476-4F09-BF4D-6EE754EE981A}" destId="{750C9784-44D6-41EF-BE60-CCCF7CFC1DA2}" srcOrd="0" destOrd="0" presId="urn:microsoft.com/office/officeart/2011/layout/ConvergingText#1"/>
    <dgm:cxn modelId="{80573257-E9BA-4AA5-8034-F37A4D055E6E}" type="presParOf" srcId="{2E330A42-0476-4F09-BF4D-6EE754EE981A}" destId="{0BE5A63E-C588-4A60-8AA6-A1203D484790}" srcOrd="1" destOrd="0" presId="urn:microsoft.com/office/officeart/2011/layout/ConvergingText#1"/>
    <dgm:cxn modelId="{B1DFF057-678E-497D-8596-167FFFCE3FAC}" type="presParOf" srcId="{2E330A42-0476-4F09-BF4D-6EE754EE981A}" destId="{86E7F127-CFF2-46EA-88B6-C9EFBFC633B5}" srcOrd="2" destOrd="0" presId="urn:microsoft.com/office/officeart/2011/layout/ConvergingText#1"/>
    <dgm:cxn modelId="{FC4A59B9-4CC7-4CE8-A1B3-F21C91C76ACC}" type="presParOf" srcId="{2E330A42-0476-4F09-BF4D-6EE754EE981A}" destId="{4D6A3C84-DE32-417B-B125-7D80F8BC7250}" srcOrd="3" destOrd="0" presId="urn:microsoft.com/office/officeart/2011/layout/ConvergingText#1"/>
    <dgm:cxn modelId="{6D88DF92-7AB1-484B-A196-2556080C38B4}" type="presParOf" srcId="{2E330A42-0476-4F09-BF4D-6EE754EE981A}" destId="{F3895309-9DF5-414C-9667-C1319C6E4AA4}" srcOrd="4" destOrd="0" presId="urn:microsoft.com/office/officeart/2011/layout/ConvergingText#1"/>
    <dgm:cxn modelId="{2F6995C0-A838-4883-B41F-20D294A065AE}" type="presParOf" srcId="{2E330A42-0476-4F09-BF4D-6EE754EE981A}" destId="{ACA2B44F-EB0A-44BF-9B36-2597E152FCF2}" srcOrd="5" destOrd="0" presId="urn:microsoft.com/office/officeart/2011/layout/ConvergingText#1"/>
    <dgm:cxn modelId="{8BEF31CA-12C3-4F3E-88B6-D3FB3AF0BE00}" type="presParOf" srcId="{2E330A42-0476-4F09-BF4D-6EE754EE981A}" destId="{4F1A8123-5A6C-4683-A2B4-18FF9C16EBBB}" srcOrd="6" destOrd="0" presId="urn:microsoft.com/office/officeart/2011/layout/ConvergingText#1"/>
    <dgm:cxn modelId="{ABCE5122-1C57-4061-A7E1-678AD2FA63AF}" type="presParOf" srcId="{2E330A42-0476-4F09-BF4D-6EE754EE981A}" destId="{63398A28-2713-4E23-89A6-91E339CE447B}" srcOrd="7" destOrd="0" presId="urn:microsoft.com/office/officeart/2011/layout/ConvergingText#1"/>
    <dgm:cxn modelId="{281CA6FC-F087-45F4-8A76-AEA8F679EDED}" type="presParOf" srcId="{2E330A42-0476-4F09-BF4D-6EE754EE981A}" destId="{02EBB1F1-9244-4C4D-99EB-1F217A4B181D}" srcOrd="8" destOrd="0" presId="urn:microsoft.com/office/officeart/2011/layout/ConvergingText#1"/>
    <dgm:cxn modelId="{1A537D3D-21B7-4F70-848C-F870EAB9312E}" type="presParOf" srcId="{2E330A42-0476-4F09-BF4D-6EE754EE981A}" destId="{2B602A75-751C-4AF3-9FE3-1111BCFE7F21}" srcOrd="9" destOrd="0" presId="urn:microsoft.com/office/officeart/2011/layout/ConvergingText#1"/>
    <dgm:cxn modelId="{E7EDE103-FE15-429A-96D4-45B6F75D0645}" type="presParOf" srcId="{2E330A42-0476-4F09-BF4D-6EE754EE981A}" destId="{14D2EC27-B42A-4C2C-9347-A3E0A27DCB98}" srcOrd="10" destOrd="0" presId="urn:microsoft.com/office/officeart/2011/layout/ConvergingText#1"/>
    <dgm:cxn modelId="{AC3A6664-87C5-4772-9377-252C90C6F054}" type="presParOf" srcId="{2E330A42-0476-4F09-BF4D-6EE754EE981A}" destId="{E373E46C-DF59-42D8-81E8-45AA2F7478FF}" srcOrd="11" destOrd="0" presId="urn:microsoft.com/office/officeart/2011/layout/ConvergingText#1"/>
    <dgm:cxn modelId="{61AAC3FD-FF69-495D-B668-97E626587195}" type="presParOf" srcId="{2E330A42-0476-4F09-BF4D-6EE754EE981A}" destId="{8017389A-7C5E-4F9A-B262-B54934CDAD06}" srcOrd="12" destOrd="0" presId="urn:microsoft.com/office/officeart/2011/layout/ConvergingText#1"/>
    <dgm:cxn modelId="{80A83E17-605D-4A71-9141-E68EFEC4ECC3}" type="presParOf" srcId="{2E330A42-0476-4F09-BF4D-6EE754EE981A}" destId="{CF1724E2-A9BF-4C6D-80FD-BDF5CF25F004}" srcOrd="13" destOrd="0" presId="urn:microsoft.com/office/officeart/2011/layout/ConvergingText#1"/>
    <dgm:cxn modelId="{F0CB6B57-C2FB-4805-A6D2-369AAA7B257A}" type="presParOf" srcId="{2E330A42-0476-4F09-BF4D-6EE754EE981A}" destId="{D182856F-9570-43F2-8CAC-539FCA49409F}" srcOrd="14" destOrd="0" presId="urn:microsoft.com/office/officeart/2011/layout/ConvergingText#1"/>
    <dgm:cxn modelId="{B7FE31D3-D827-400A-B745-9C2004544BA0}" type="presParOf" srcId="{2E330A42-0476-4F09-BF4D-6EE754EE981A}" destId="{3946CC2D-0F1A-41DC-B9CE-68B6BC884260}" srcOrd="15" destOrd="0" presId="urn:microsoft.com/office/officeart/2011/layout/ConvergingText#1"/>
    <dgm:cxn modelId="{D39DBA55-1B1B-4B20-B3FA-1448DB6DFB45}" type="presParOf" srcId="{2E330A42-0476-4F09-BF4D-6EE754EE981A}" destId="{6D143029-4DB9-4DDF-8689-7F9FDB473B6E}" srcOrd="16" destOrd="0" presId="urn:microsoft.com/office/officeart/2011/layout/ConvergingText#1"/>
    <dgm:cxn modelId="{1339AFC4-B02C-4FAA-BACA-711C61AFB23D}" type="presParOf" srcId="{2E330A42-0476-4F09-BF4D-6EE754EE981A}" destId="{CF82B0BF-990E-4FEE-A600-685DA5BA8609}" srcOrd="17" destOrd="0" presId="urn:microsoft.com/office/officeart/2011/layout/ConvergingText#1"/>
    <dgm:cxn modelId="{17BDADB7-FC88-48B4-B4C5-3AE31176F04D}" type="presParOf" srcId="{2E330A42-0476-4F09-BF4D-6EE754EE981A}" destId="{9602D3B0-E906-4E59-9F85-1DF710E8BB12}" srcOrd="18" destOrd="0" presId="urn:microsoft.com/office/officeart/2011/layout/ConvergingText#1"/>
    <dgm:cxn modelId="{232F9175-034C-4393-8AE4-EB94FA720C7F}" type="presParOf" srcId="{2E330A42-0476-4F09-BF4D-6EE754EE981A}" destId="{466427BD-16ED-4634-A871-CEA3081D4A0B}" srcOrd="19" destOrd="0" presId="urn:microsoft.com/office/officeart/2011/layout/ConvergingText#1"/>
    <dgm:cxn modelId="{BE2FE519-E802-4223-8A8F-5EFD52A3BEF2}" type="presParOf" srcId="{2E330A42-0476-4F09-BF4D-6EE754EE981A}" destId="{8DACE70F-6EDC-4897-B71E-84E9EB92614B}" srcOrd="20" destOrd="0" presId="urn:microsoft.com/office/officeart/2011/layout/ConvergingText#1"/>
    <dgm:cxn modelId="{D57ADAE4-C273-46CA-982D-AC55BA0894B6}" type="presParOf" srcId="{2E330A42-0476-4F09-BF4D-6EE754EE981A}" destId="{CEAB27D4-6690-4613-A66B-AE635422EBCF}" srcOrd="21" destOrd="0" presId="urn:microsoft.com/office/officeart/2011/layout/ConvergingText#1"/>
    <dgm:cxn modelId="{B88DE874-29FC-4A7E-BCB6-F8447F5C776D}" type="presParOf" srcId="{2E330A42-0476-4F09-BF4D-6EE754EE981A}" destId="{AE57072A-956B-466A-9D40-1D8BF5ADE97A}" srcOrd="22" destOrd="0" presId="urn:microsoft.com/office/officeart/2011/layout/ConvergingText#1"/>
    <dgm:cxn modelId="{4C566C06-1B3B-4CAF-B1DB-21A6FD1C181D}" type="presParOf" srcId="{2E330A42-0476-4F09-BF4D-6EE754EE981A}" destId="{78574737-F33B-4563-A34B-2588DF2D8906}" srcOrd="23" destOrd="0" presId="urn:microsoft.com/office/officeart/2011/layout/ConvergingText#1"/>
    <dgm:cxn modelId="{D3AF37F5-4814-4D2E-BAA7-68AEA8EBB81C}" type="presParOf" srcId="{2E330A42-0476-4F09-BF4D-6EE754EE981A}" destId="{402C1C7B-4895-4A59-81A0-BEFFE1810D92}" srcOrd="24" destOrd="0" presId="urn:microsoft.com/office/officeart/2011/layout/ConvergingText#1"/>
    <dgm:cxn modelId="{F15C174A-1A8F-4C01-9521-79434CBD9460}" type="presParOf" srcId="{2E330A42-0476-4F09-BF4D-6EE754EE981A}" destId="{200B1586-EBD5-43B5-9794-C0A2F3CBCDE2}" srcOrd="25" destOrd="0" presId="urn:microsoft.com/office/officeart/2011/layout/ConvergingText#1"/>
    <dgm:cxn modelId="{A14D613D-90AF-41F0-AF07-510C71147C71}" type="presParOf" srcId="{2E330A42-0476-4F09-BF4D-6EE754EE981A}" destId="{3CC268FC-2778-4CBE-BF98-EBE7AFDAA30D}" srcOrd="26" destOrd="0" presId="urn:microsoft.com/office/officeart/2011/layout/ConvergingText#1"/>
    <dgm:cxn modelId="{79545ABF-44A2-4AB1-AE7D-381C72824F83}" type="presParOf" srcId="{2E330A42-0476-4F09-BF4D-6EE754EE981A}" destId="{806265E1-7DC5-40D8-9FD1-33C30E4E72F6}" srcOrd="27" destOrd="0" presId="urn:microsoft.com/office/officeart/2011/layout/ConvergingText#1"/>
    <dgm:cxn modelId="{BBF577AA-2227-413F-8D7F-F63EA8C99D3B}" type="presParOf" srcId="{2E330A42-0476-4F09-BF4D-6EE754EE981A}" destId="{B1839010-4A0C-4197-9FED-430246A55343}" srcOrd="28" destOrd="0" presId="urn:microsoft.com/office/officeart/2011/layout/ConvergingText#1"/>
    <dgm:cxn modelId="{A8D9B8F2-E61A-48CB-AF16-653FAB7F535A}" type="presParOf" srcId="{2E330A42-0476-4F09-BF4D-6EE754EE981A}" destId="{7BFC8A1F-A8DC-4D50-A8E3-6C322934DC97}" srcOrd="29" destOrd="0" presId="urn:microsoft.com/office/officeart/2011/layout/ConvergingText#1"/>
    <dgm:cxn modelId="{9D081D58-76C5-4B64-938E-7C051DE0D2D8}" type="presParOf" srcId="{2E330A42-0476-4F09-BF4D-6EE754EE981A}" destId="{C6CF20E1-79BC-4C9C-9CA2-60883FCD37AC}" srcOrd="30" destOrd="0" presId="urn:microsoft.com/office/officeart/2011/layout/ConvergingText#1"/>
    <dgm:cxn modelId="{F21C5692-83B4-49EA-BD8E-2ACA4A54CF63}" type="presParOf" srcId="{2E330A42-0476-4F09-BF4D-6EE754EE981A}" destId="{809B96C9-885E-407A-9717-5131FBBE7746}" srcOrd="31" destOrd="0" presId="urn:microsoft.com/office/officeart/2011/layout/ConvergingText#1"/>
    <dgm:cxn modelId="{EA1C11E6-87CF-4A50-95A1-008AAF617C39}" type="presParOf" srcId="{2E330A42-0476-4F09-BF4D-6EE754EE981A}" destId="{7360052D-90F0-4084-A4A3-F3A74E32E05E}" srcOrd="32" destOrd="0" presId="urn:microsoft.com/office/officeart/2011/layout/ConvergingText#1"/>
    <dgm:cxn modelId="{BD89F695-0614-4CA3-B49E-360D1C011060}" type="presParOf" srcId="{2E330A42-0476-4F09-BF4D-6EE754EE981A}" destId="{51770C60-0DD6-48CA-A6E8-36B36393C97C}" srcOrd="33" destOrd="0" presId="urn:microsoft.com/office/officeart/2011/layout/ConvergingText#1"/>
    <dgm:cxn modelId="{E7916DB1-CFF8-4383-8A21-A36F9FC1DB88}" type="presParOf" srcId="{2E330A42-0476-4F09-BF4D-6EE754EE981A}" destId="{947FC4DD-918C-49A1-8420-6AB3CFB739FB}" srcOrd="34" destOrd="0" presId="urn:microsoft.com/office/officeart/2011/layout/ConvergingText#1"/>
    <dgm:cxn modelId="{2F763C77-96C5-40A4-B893-CF36D4E628F4}" type="presParOf" srcId="{2E330A42-0476-4F09-BF4D-6EE754EE981A}" destId="{12F1B9C7-2AAE-4CDF-BB96-50D5D3831C93}" srcOrd="35" destOrd="0" presId="urn:microsoft.com/office/officeart/2011/layout/ConvergingText#1"/>
    <dgm:cxn modelId="{40976088-F0E6-41CF-8709-2DBC82A28598}" type="presParOf" srcId="{2E330A42-0476-4F09-BF4D-6EE754EE981A}" destId="{02AC167A-A37B-48F4-B4CC-0DD14FBD6E8F}" srcOrd="36" destOrd="0" presId="urn:microsoft.com/office/officeart/2011/layout/ConvergingTex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C9784-44D6-41EF-BE60-CCCF7CFC1DA2}">
      <dsp:nvSpPr>
        <dsp:cNvPr id="0" name=""/>
        <dsp:cNvSpPr/>
      </dsp:nvSpPr>
      <dsp:spPr>
        <a:xfrm>
          <a:off x="6735188"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5A63E-C588-4A60-8AA6-A1203D484790}">
      <dsp:nvSpPr>
        <dsp:cNvPr id="0" name=""/>
        <dsp:cNvSpPr/>
      </dsp:nvSpPr>
      <dsp:spPr>
        <a:xfrm>
          <a:off x="6370449"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7F127-CFF2-46EA-88B6-C9EFBFC633B5}">
      <dsp:nvSpPr>
        <dsp:cNvPr id="0" name=""/>
        <dsp:cNvSpPr/>
      </dsp:nvSpPr>
      <dsp:spPr>
        <a:xfrm>
          <a:off x="6005710"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A3C84-DE32-417B-B125-7D80F8BC7250}">
      <dsp:nvSpPr>
        <dsp:cNvPr id="0" name=""/>
        <dsp:cNvSpPr/>
      </dsp:nvSpPr>
      <dsp:spPr>
        <a:xfrm>
          <a:off x="5641665"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95309-9DF5-414C-9667-C1319C6E4AA4}">
      <dsp:nvSpPr>
        <dsp:cNvPr id="0" name=""/>
        <dsp:cNvSpPr/>
      </dsp:nvSpPr>
      <dsp:spPr>
        <a:xfrm>
          <a:off x="5276926"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2B44F-EB0A-44BF-9B36-2597E152FCF2}">
      <dsp:nvSpPr>
        <dsp:cNvPr id="0" name=""/>
        <dsp:cNvSpPr/>
      </dsp:nvSpPr>
      <dsp:spPr>
        <a:xfrm>
          <a:off x="4713175" y="1957673"/>
          <a:ext cx="398023" cy="39834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A8123-5A6C-4683-A2B4-18FF9C16EBBB}">
      <dsp:nvSpPr>
        <dsp:cNvPr id="0" name=""/>
        <dsp:cNvSpPr/>
      </dsp:nvSpPr>
      <dsp:spPr>
        <a:xfrm>
          <a:off x="6410667" y="164606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398A28-2713-4E23-89A6-91E339CE447B}">
      <dsp:nvSpPr>
        <dsp:cNvPr id="0" name=""/>
        <dsp:cNvSpPr/>
      </dsp:nvSpPr>
      <dsp:spPr>
        <a:xfrm>
          <a:off x="6410667" y="247123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BB1F1-9244-4C4D-99EB-1F217A4B181D}">
      <dsp:nvSpPr>
        <dsp:cNvPr id="0" name=""/>
        <dsp:cNvSpPr/>
      </dsp:nvSpPr>
      <dsp:spPr>
        <a:xfrm>
          <a:off x="6588183" y="182478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02A75-751C-4AF3-9FE3-1111BCFE7F21}">
      <dsp:nvSpPr>
        <dsp:cNvPr id="0" name=""/>
        <dsp:cNvSpPr/>
      </dsp:nvSpPr>
      <dsp:spPr>
        <a:xfrm>
          <a:off x="6599971" y="2293499"/>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2EC27-B42A-4C2C-9347-A3E0A27DCB98}">
      <dsp:nvSpPr>
        <dsp:cNvPr id="0" name=""/>
        <dsp:cNvSpPr/>
      </dsp:nvSpPr>
      <dsp:spPr>
        <a:xfrm>
          <a:off x="2533063" y="1149201"/>
          <a:ext cx="2015078" cy="201528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Geographic Luck</a:t>
          </a:r>
        </a:p>
      </dsp:txBody>
      <dsp:txXfrm>
        <a:off x="2828164" y="1444333"/>
        <a:ext cx="1424876" cy="1425023"/>
      </dsp:txXfrm>
    </dsp:sp>
    <dsp:sp modelId="{E373E46C-DF59-42D8-81E8-45AA2F7478FF}">
      <dsp:nvSpPr>
        <dsp:cNvPr id="0" name=""/>
        <dsp:cNvSpPr/>
      </dsp:nvSpPr>
      <dsp:spPr>
        <a:xfrm>
          <a:off x="2382591" y="977032"/>
          <a:ext cx="398023" cy="39834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7389A-7C5E-4F9A-B262-B54934CDAD06}">
      <dsp:nvSpPr>
        <dsp:cNvPr id="0" name=""/>
        <dsp:cNvSpPr/>
      </dsp:nvSpPr>
      <dsp:spPr>
        <a:xfrm>
          <a:off x="2127412" y="766895"/>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724E2-A9BF-4C6D-80FD-BDF5CF25F004}">
      <dsp:nvSpPr>
        <dsp:cNvPr id="0" name=""/>
        <dsp:cNvSpPr/>
      </dsp:nvSpPr>
      <dsp:spPr>
        <a:xfrm>
          <a:off x="1702346" y="766895"/>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2856F-9570-43F2-8CAC-539FCA49409F}">
      <dsp:nvSpPr>
        <dsp:cNvPr id="0" name=""/>
        <dsp:cNvSpPr/>
      </dsp:nvSpPr>
      <dsp:spPr>
        <a:xfrm>
          <a:off x="1277279" y="766895"/>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6CC2D-0F1A-41DC-B9CE-68B6BC884260}">
      <dsp:nvSpPr>
        <dsp:cNvPr id="0" name=""/>
        <dsp:cNvSpPr/>
      </dsp:nvSpPr>
      <dsp:spPr>
        <a:xfrm>
          <a:off x="852213" y="766895"/>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43029-4DB9-4DDF-8689-7F9FDB473B6E}">
      <dsp:nvSpPr>
        <dsp:cNvPr id="0" name=""/>
        <dsp:cNvSpPr/>
      </dsp:nvSpPr>
      <dsp:spPr>
        <a:xfrm>
          <a:off x="426453" y="766895"/>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2B0BF-990E-4FEE-A600-685DA5BA8609}">
      <dsp:nvSpPr>
        <dsp:cNvPr id="0" name=""/>
        <dsp:cNvSpPr/>
      </dsp:nvSpPr>
      <dsp:spPr>
        <a:xfrm>
          <a:off x="1386" y="766895"/>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CE70F-6EDC-4897-B71E-84E9EB92614B}">
      <dsp:nvSpPr>
        <dsp:cNvPr id="0" name=""/>
        <dsp:cNvSpPr/>
      </dsp:nvSpPr>
      <dsp:spPr>
        <a:xfrm>
          <a:off x="0" y="253336"/>
          <a:ext cx="2332664" cy="511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77900">
            <a:lnSpc>
              <a:spcPct val="90000"/>
            </a:lnSpc>
            <a:spcBef>
              <a:spcPct val="0"/>
            </a:spcBef>
            <a:spcAft>
              <a:spcPct val="35000"/>
            </a:spcAft>
            <a:buNone/>
          </a:pPr>
          <a:r>
            <a:rPr lang="en-US" sz="2200" kern="1200" dirty="0"/>
            <a:t>Natural Resources</a:t>
          </a:r>
        </a:p>
      </dsp:txBody>
      <dsp:txXfrm>
        <a:off x="0" y="253336"/>
        <a:ext cx="2332664" cy="511923"/>
      </dsp:txXfrm>
    </dsp:sp>
    <dsp:sp modelId="{CEAB27D4-6690-4613-A66B-AE635422EBCF}">
      <dsp:nvSpPr>
        <dsp:cNvPr id="0" name=""/>
        <dsp:cNvSpPr/>
      </dsp:nvSpPr>
      <dsp:spPr>
        <a:xfrm>
          <a:off x="1969312" y="1957673"/>
          <a:ext cx="398023" cy="39834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7072A-956B-466A-9D40-1D8BF5ADE97A}">
      <dsp:nvSpPr>
        <dsp:cNvPr id="0" name=""/>
        <dsp:cNvSpPr/>
      </dsp:nvSpPr>
      <dsp:spPr>
        <a:xfrm>
          <a:off x="1575450"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74737-F33B-4563-A34B-2588DF2D8906}">
      <dsp:nvSpPr>
        <dsp:cNvPr id="0" name=""/>
        <dsp:cNvSpPr/>
      </dsp:nvSpPr>
      <dsp:spPr>
        <a:xfrm>
          <a:off x="1182281"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C1C7B-4895-4A59-81A0-BEFFE1810D92}">
      <dsp:nvSpPr>
        <dsp:cNvPr id="0" name=""/>
        <dsp:cNvSpPr/>
      </dsp:nvSpPr>
      <dsp:spPr>
        <a:xfrm>
          <a:off x="788418"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B1586-EBD5-43B5-9794-C0A2F3CBCDE2}">
      <dsp:nvSpPr>
        <dsp:cNvPr id="0" name=""/>
        <dsp:cNvSpPr/>
      </dsp:nvSpPr>
      <dsp:spPr>
        <a:xfrm>
          <a:off x="395249"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268FC-2778-4CBE-BF98-EBE7AFDAA30D}">
      <dsp:nvSpPr>
        <dsp:cNvPr id="0" name=""/>
        <dsp:cNvSpPr/>
      </dsp:nvSpPr>
      <dsp:spPr>
        <a:xfrm>
          <a:off x="1386" y="2057177"/>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9010-4A0C-4197-9FED-430246A55343}">
      <dsp:nvSpPr>
        <dsp:cNvPr id="0" name=""/>
        <dsp:cNvSpPr/>
      </dsp:nvSpPr>
      <dsp:spPr>
        <a:xfrm>
          <a:off x="0" y="1547872"/>
          <a:ext cx="1764060" cy="511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77900">
            <a:lnSpc>
              <a:spcPct val="90000"/>
            </a:lnSpc>
            <a:spcBef>
              <a:spcPct val="0"/>
            </a:spcBef>
            <a:spcAft>
              <a:spcPct val="35000"/>
            </a:spcAft>
            <a:buNone/>
          </a:pPr>
          <a:r>
            <a:rPr lang="en-US" sz="2200" kern="1200" dirty="0"/>
            <a:t>Native Species</a:t>
          </a:r>
        </a:p>
      </dsp:txBody>
      <dsp:txXfrm>
        <a:off x="0" y="1547872"/>
        <a:ext cx="1764060" cy="511923"/>
      </dsp:txXfrm>
    </dsp:sp>
    <dsp:sp modelId="{7BFC8A1F-A8DC-4D50-A8E3-6C322934DC97}">
      <dsp:nvSpPr>
        <dsp:cNvPr id="0" name=""/>
        <dsp:cNvSpPr/>
      </dsp:nvSpPr>
      <dsp:spPr>
        <a:xfrm>
          <a:off x="2382591" y="2921947"/>
          <a:ext cx="398023" cy="39834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F20E1-79BC-4C9C-9CA2-60883FCD37AC}">
      <dsp:nvSpPr>
        <dsp:cNvPr id="0" name=""/>
        <dsp:cNvSpPr/>
      </dsp:nvSpPr>
      <dsp:spPr>
        <a:xfrm>
          <a:off x="2127412" y="332749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B96C9-885E-407A-9717-5131FBBE7746}">
      <dsp:nvSpPr>
        <dsp:cNvPr id="0" name=""/>
        <dsp:cNvSpPr/>
      </dsp:nvSpPr>
      <dsp:spPr>
        <a:xfrm>
          <a:off x="1702346" y="332749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0052D-90F0-4084-A4A3-F3A74E32E05E}">
      <dsp:nvSpPr>
        <dsp:cNvPr id="0" name=""/>
        <dsp:cNvSpPr/>
      </dsp:nvSpPr>
      <dsp:spPr>
        <a:xfrm>
          <a:off x="1277279" y="332749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70C60-0DD6-48CA-A6E8-36B36393C97C}">
      <dsp:nvSpPr>
        <dsp:cNvPr id="0" name=""/>
        <dsp:cNvSpPr/>
      </dsp:nvSpPr>
      <dsp:spPr>
        <a:xfrm>
          <a:off x="852213" y="332749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FC4DD-918C-49A1-8420-6AB3CFB739FB}">
      <dsp:nvSpPr>
        <dsp:cNvPr id="0" name=""/>
        <dsp:cNvSpPr/>
      </dsp:nvSpPr>
      <dsp:spPr>
        <a:xfrm>
          <a:off x="426453" y="332749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1B9C7-2AAE-4CDF-BB96-50D5D3831C93}">
      <dsp:nvSpPr>
        <dsp:cNvPr id="0" name=""/>
        <dsp:cNvSpPr/>
      </dsp:nvSpPr>
      <dsp:spPr>
        <a:xfrm>
          <a:off x="1386" y="3327492"/>
          <a:ext cx="199011" cy="1990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C167A-A37B-48F4-B4CC-0DD14FBD6E8F}">
      <dsp:nvSpPr>
        <dsp:cNvPr id="0" name=""/>
        <dsp:cNvSpPr/>
      </dsp:nvSpPr>
      <dsp:spPr>
        <a:xfrm>
          <a:off x="0" y="2813605"/>
          <a:ext cx="2332664" cy="511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77900">
            <a:lnSpc>
              <a:spcPct val="90000"/>
            </a:lnSpc>
            <a:spcBef>
              <a:spcPct val="0"/>
            </a:spcBef>
            <a:spcAft>
              <a:spcPct val="35000"/>
            </a:spcAft>
            <a:buNone/>
          </a:pPr>
          <a:r>
            <a:rPr lang="en-US" sz="2200" kern="1200" dirty="0"/>
            <a:t>Climate</a:t>
          </a:r>
        </a:p>
      </dsp:txBody>
      <dsp:txXfrm>
        <a:off x="0" y="2813605"/>
        <a:ext cx="2332664" cy="511923"/>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1">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49176ED-D6E6-4289-A49D-1D4B9181D2FA}" type="datetimeFigureOut">
              <a:rPr lang="en-US" smtClean="0"/>
              <a:t>12/26/2018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D73E60-E728-4715-A345-1CA9491D36C3}" type="slidenum">
              <a:rPr lang="en-US" smtClean="0"/>
              <a:t>‹#›</a:t>
            </a:fld>
            <a:endParaRPr lang="en-US"/>
          </a:p>
        </p:txBody>
      </p:sp>
    </p:spTree>
    <p:extLst>
      <p:ext uri="{BB962C8B-B14F-4D97-AF65-F5344CB8AC3E}">
        <p14:creationId xmlns:p14="http://schemas.microsoft.com/office/powerpoint/2010/main" val="2892066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D809C431-C8AD-49C3-992F-F3CE1F5EF068}" type="datetimeFigureOut">
              <a:rPr lang="en-US"/>
              <a:pPr>
                <a:defRPr/>
              </a:pPr>
              <a:t>12/26/2018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09FA31F9-014B-4074-8CDA-F6D2AC053E7B}" type="slidenum">
              <a:rPr lang="en-US"/>
              <a:pPr>
                <a:defRPr/>
              </a:pPr>
              <a:t>‹#›</a:t>
            </a:fld>
            <a:endParaRPr lang="en-US"/>
          </a:p>
        </p:txBody>
      </p:sp>
    </p:spTree>
    <p:extLst>
      <p:ext uri="{BB962C8B-B14F-4D97-AF65-F5344CB8AC3E}">
        <p14:creationId xmlns:p14="http://schemas.microsoft.com/office/powerpoint/2010/main" val="3406317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bs.org/gunsgermssteel/educators/lesson1.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a:t>
            </a:fld>
            <a:endParaRPr lang="en-US"/>
          </a:p>
        </p:txBody>
      </p:sp>
    </p:spTree>
    <p:extLst>
      <p:ext uri="{BB962C8B-B14F-4D97-AF65-F5344CB8AC3E}">
        <p14:creationId xmlns:p14="http://schemas.microsoft.com/office/powerpoint/2010/main" val="389037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10</a:t>
            </a:fld>
            <a:endParaRPr lang="en-US"/>
          </a:p>
        </p:txBody>
      </p:sp>
    </p:spTree>
    <p:extLst>
      <p:ext uri="{BB962C8B-B14F-4D97-AF65-F5344CB8AC3E}">
        <p14:creationId xmlns:p14="http://schemas.microsoft.com/office/powerpoint/2010/main" val="146629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11</a:t>
            </a:fld>
            <a:endParaRPr lang="en-US"/>
          </a:p>
        </p:txBody>
      </p:sp>
    </p:spTree>
    <p:extLst>
      <p:ext uri="{BB962C8B-B14F-4D97-AF65-F5344CB8AC3E}">
        <p14:creationId xmlns:p14="http://schemas.microsoft.com/office/powerpoint/2010/main" val="375814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12</a:t>
            </a:fld>
            <a:endParaRPr lang="en-US"/>
          </a:p>
        </p:txBody>
      </p:sp>
    </p:spTree>
    <p:extLst>
      <p:ext uri="{BB962C8B-B14F-4D97-AF65-F5344CB8AC3E}">
        <p14:creationId xmlns:p14="http://schemas.microsoft.com/office/powerpoint/2010/main" val="262779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Wingdings 2"/>
              <a:buChar char=""/>
              <a:defRPr/>
            </a:pPr>
            <a:r>
              <a:rPr lang="en-US" u="sng" dirty="0">
                <a:hlinkClick r:id="rId3"/>
              </a:rPr>
              <a:t>http://www.pbs.org/gunsgermssteel/educators/lesson1.html</a:t>
            </a:r>
            <a:endParaRPr lang="en-US" u="sng" dirty="0"/>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13</a:t>
            </a:fld>
            <a:endParaRPr lang="en-US"/>
          </a:p>
        </p:txBody>
      </p:sp>
    </p:spTree>
    <p:extLst>
      <p:ext uri="{BB962C8B-B14F-4D97-AF65-F5344CB8AC3E}">
        <p14:creationId xmlns:p14="http://schemas.microsoft.com/office/powerpoint/2010/main" val="350967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Kids should talk about these factors helped some people become more dependent upon agriculture and less so on hunting and gathering.  This change allowed people to specialize even more and develop other areas of society… leading to more complex societies and civilizations.  Places with more resources and more specialization developed more technology and became more profitable and powerful.</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41641-6F7C-453D-A066-5F3244EE412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15</a:t>
            </a:fld>
            <a:endParaRPr lang="en-US"/>
          </a:p>
        </p:txBody>
      </p:sp>
    </p:spTree>
    <p:extLst>
      <p:ext uri="{BB962C8B-B14F-4D97-AF65-F5344CB8AC3E}">
        <p14:creationId xmlns:p14="http://schemas.microsoft.com/office/powerpoint/2010/main" val="126402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16</a:t>
            </a:fld>
            <a:endParaRPr lang="en-US"/>
          </a:p>
        </p:txBody>
      </p:sp>
    </p:spTree>
    <p:extLst>
      <p:ext uri="{BB962C8B-B14F-4D97-AF65-F5344CB8AC3E}">
        <p14:creationId xmlns:p14="http://schemas.microsoft.com/office/powerpoint/2010/main" val="336366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17</a:t>
            </a:fld>
            <a:endParaRPr lang="en-US"/>
          </a:p>
        </p:txBody>
      </p:sp>
    </p:spTree>
    <p:extLst>
      <p:ext uri="{BB962C8B-B14F-4D97-AF65-F5344CB8AC3E}">
        <p14:creationId xmlns:p14="http://schemas.microsoft.com/office/powerpoint/2010/main" val="289225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a:t>Climate Zone</a:t>
            </a:r>
            <a:r>
              <a:rPr lang="en-US"/>
              <a:t>: are divisions of the Earth's climates into general climate zones according to average temperatures and average rainfall. The three major climate zones on the Earth are the polar, temperate, and tropical zones. Temperatures in these three climate zones are determined mainly by the location, or latitude, of the zone. </a:t>
            </a:r>
          </a:p>
          <a:p>
            <a:pPr>
              <a:spcBef>
                <a:spcPct val="0"/>
              </a:spcBef>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9AE608-DB58-4413-A7CA-1784BE4910EE}"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19</a:t>
            </a:fld>
            <a:endParaRPr lang="en-US"/>
          </a:p>
        </p:txBody>
      </p:sp>
    </p:spTree>
    <p:extLst>
      <p:ext uri="{BB962C8B-B14F-4D97-AF65-F5344CB8AC3E}">
        <p14:creationId xmlns:p14="http://schemas.microsoft.com/office/powerpoint/2010/main" val="396059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2</a:t>
            </a:fld>
            <a:endParaRPr lang="en-US"/>
          </a:p>
        </p:txBody>
      </p:sp>
    </p:spTree>
    <p:extLst>
      <p:ext uri="{BB962C8B-B14F-4D97-AF65-F5344CB8AC3E}">
        <p14:creationId xmlns:p14="http://schemas.microsoft.com/office/powerpoint/2010/main" val="2924255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20</a:t>
            </a:fld>
            <a:endParaRPr lang="en-US"/>
          </a:p>
        </p:txBody>
      </p:sp>
    </p:spTree>
    <p:extLst>
      <p:ext uri="{BB962C8B-B14F-4D97-AF65-F5344CB8AC3E}">
        <p14:creationId xmlns:p14="http://schemas.microsoft.com/office/powerpoint/2010/main" val="165062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21</a:t>
            </a:fld>
            <a:endParaRPr lang="en-US"/>
          </a:p>
        </p:txBody>
      </p:sp>
    </p:spTree>
    <p:extLst>
      <p:ext uri="{BB962C8B-B14F-4D97-AF65-F5344CB8AC3E}">
        <p14:creationId xmlns:p14="http://schemas.microsoft.com/office/powerpoint/2010/main" val="230692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22</a:t>
            </a:fld>
            <a:endParaRPr lang="en-US"/>
          </a:p>
        </p:txBody>
      </p:sp>
    </p:spTree>
    <p:extLst>
      <p:ext uri="{BB962C8B-B14F-4D97-AF65-F5344CB8AC3E}">
        <p14:creationId xmlns:p14="http://schemas.microsoft.com/office/powerpoint/2010/main" val="121978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part of domestication</a:t>
            </a:r>
            <a:r>
              <a:rPr lang="en-US" baseline="0" dirty="0"/>
              <a:t> happened at the genetic level, over time, through artificial selection and breeding.  Dogs provide a clear example.  The original dogs were wolves, but people selected dogs to breed over centuries to accentuate different traits like size, thus we have Chihuahuas and Great Danes being the same animal.  Cows, for example, were bred over time to be more docile and to produce more milk.  This happened when humans selectively bred the cows that were the most calm and produced more milk.  Tamed animals, such as a tiger that performs in a circus, is not domesticated.  It might allow a trainer to handle it, but the any tiger cubs it has will not inherit trust of humans or the ability to perform… these must be taught.  Domestication is inherited, training and taming is not.</a:t>
            </a:r>
            <a:endParaRPr lang="en-US" dirty="0"/>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23</a:t>
            </a:fld>
            <a:endParaRPr lang="en-US"/>
          </a:p>
        </p:txBody>
      </p:sp>
    </p:spTree>
    <p:extLst>
      <p:ext uri="{BB962C8B-B14F-4D97-AF65-F5344CB8AC3E}">
        <p14:creationId xmlns:p14="http://schemas.microsoft.com/office/powerpoint/2010/main" val="3586170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24</a:t>
            </a:fld>
            <a:endParaRPr lang="en-US"/>
          </a:p>
        </p:txBody>
      </p:sp>
    </p:spTree>
    <p:extLst>
      <p:ext uri="{BB962C8B-B14F-4D97-AF65-F5344CB8AC3E}">
        <p14:creationId xmlns:p14="http://schemas.microsoft.com/office/powerpoint/2010/main" val="318941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3</a:t>
            </a:fld>
            <a:endParaRPr lang="en-US"/>
          </a:p>
        </p:txBody>
      </p:sp>
    </p:spTree>
    <p:extLst>
      <p:ext uri="{BB962C8B-B14F-4D97-AF65-F5344CB8AC3E}">
        <p14:creationId xmlns:p14="http://schemas.microsoft.com/office/powerpoint/2010/main" val="195698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4</a:t>
            </a:fld>
            <a:endParaRPr lang="en-US"/>
          </a:p>
        </p:txBody>
      </p:sp>
    </p:spTree>
    <p:extLst>
      <p:ext uri="{BB962C8B-B14F-4D97-AF65-F5344CB8AC3E}">
        <p14:creationId xmlns:p14="http://schemas.microsoft.com/office/powerpoint/2010/main" val="343698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5</a:t>
            </a:fld>
            <a:endParaRPr lang="en-US"/>
          </a:p>
        </p:txBody>
      </p:sp>
    </p:spTree>
    <p:extLst>
      <p:ext uri="{BB962C8B-B14F-4D97-AF65-F5344CB8AC3E}">
        <p14:creationId xmlns:p14="http://schemas.microsoft.com/office/powerpoint/2010/main" val="227234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6</a:t>
            </a:fld>
            <a:endParaRPr lang="en-US"/>
          </a:p>
        </p:txBody>
      </p:sp>
    </p:spTree>
    <p:extLst>
      <p:ext uri="{BB962C8B-B14F-4D97-AF65-F5344CB8AC3E}">
        <p14:creationId xmlns:p14="http://schemas.microsoft.com/office/powerpoint/2010/main" val="21980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7</a:t>
            </a:fld>
            <a:endParaRPr lang="en-US"/>
          </a:p>
        </p:txBody>
      </p:sp>
    </p:spTree>
    <p:extLst>
      <p:ext uri="{BB962C8B-B14F-4D97-AF65-F5344CB8AC3E}">
        <p14:creationId xmlns:p14="http://schemas.microsoft.com/office/powerpoint/2010/main" val="404649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8</a:t>
            </a:fld>
            <a:endParaRPr lang="en-US"/>
          </a:p>
        </p:txBody>
      </p:sp>
    </p:spTree>
    <p:extLst>
      <p:ext uri="{BB962C8B-B14F-4D97-AF65-F5344CB8AC3E}">
        <p14:creationId xmlns:p14="http://schemas.microsoft.com/office/powerpoint/2010/main" val="177621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FA31F9-014B-4074-8CDA-F6D2AC053E7B}" type="slidenum">
              <a:rPr lang="en-US" smtClean="0"/>
              <a:pPr>
                <a:defRPr/>
              </a:pPr>
              <a:t>9</a:t>
            </a:fld>
            <a:endParaRPr lang="en-US"/>
          </a:p>
        </p:txBody>
      </p:sp>
    </p:spTree>
    <p:extLst>
      <p:ext uri="{BB962C8B-B14F-4D97-AF65-F5344CB8AC3E}">
        <p14:creationId xmlns:p14="http://schemas.microsoft.com/office/powerpoint/2010/main" val="111888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682B2097-B484-4756-976A-8DEC61CD7826}" type="datetime1">
              <a:rPr lang="en-US" smtClean="0"/>
              <a:t>12/26/2018</a:t>
            </a:fld>
            <a:endParaRPr lang="en-US"/>
          </a:p>
        </p:txBody>
      </p:sp>
      <p:sp>
        <p:nvSpPr>
          <p:cNvPr id="6" name="Footer Placeholder 1"/>
          <p:cNvSpPr>
            <a:spLocks noGrp="1"/>
          </p:cNvSpPr>
          <p:nvPr>
            <p:ph type="ftr" sz="quarter" idx="11"/>
          </p:nvPr>
        </p:nvSpPr>
        <p:spPr/>
        <p:txBody>
          <a:bodyPr/>
          <a:lstStyle>
            <a:lvl1pPr>
              <a:defRPr/>
            </a:lvl1pPr>
          </a:lstStyle>
          <a:p>
            <a:r>
              <a:rPr lang="en-US"/>
              <a:t>Lesson 1, Unit 3</a:t>
            </a: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9912AE7D-8323-407F-B490-13E2D75AAE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D8C790ED-6CBA-47A8-90FA-9167B5C4F8BE}" type="datetime1">
              <a:rPr lang="en-US" smtClean="0"/>
              <a:t>12/26/2018</a:t>
            </a:fld>
            <a:endParaRPr lang="en-US"/>
          </a:p>
        </p:txBody>
      </p:sp>
      <p:sp>
        <p:nvSpPr>
          <p:cNvPr id="5" name="Footer Placeholder 27"/>
          <p:cNvSpPr>
            <a:spLocks noGrp="1"/>
          </p:cNvSpPr>
          <p:nvPr>
            <p:ph type="ftr" sz="quarter" idx="11"/>
          </p:nvPr>
        </p:nvSpPr>
        <p:spPr/>
        <p:txBody>
          <a:bodyPr/>
          <a:lstStyle>
            <a:lvl1pPr>
              <a:defRPr/>
            </a:lvl1pPr>
          </a:lstStyle>
          <a:p>
            <a:r>
              <a:rPr lang="en-US"/>
              <a:t>Lesson 1, Unit 3</a:t>
            </a:r>
          </a:p>
        </p:txBody>
      </p:sp>
      <p:sp>
        <p:nvSpPr>
          <p:cNvPr id="6" name="Slide Number Placeholder 4"/>
          <p:cNvSpPr>
            <a:spLocks noGrp="1"/>
          </p:cNvSpPr>
          <p:nvPr>
            <p:ph type="sldNum" sz="quarter" idx="12"/>
          </p:nvPr>
        </p:nvSpPr>
        <p:spPr/>
        <p:txBody>
          <a:bodyPr/>
          <a:lstStyle>
            <a:lvl1pPr>
              <a:defRPr/>
            </a:lvl1pPr>
          </a:lstStyle>
          <a:p>
            <a:pPr>
              <a:defRPr/>
            </a:pPr>
            <a:fld id="{DFDCBA41-1B22-4C85-A920-4F0AC3A0BB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EED3F1-9C10-4836-8EB8-8A7C12A8DD93}" type="datetime1">
              <a:rPr lang="en-US" smtClean="0"/>
              <a:t>12/26/2018</a:t>
            </a:fld>
            <a:endParaRPr lang="en-US"/>
          </a:p>
        </p:txBody>
      </p:sp>
      <p:sp>
        <p:nvSpPr>
          <p:cNvPr id="5" name="Footer Placeholder 4"/>
          <p:cNvSpPr>
            <a:spLocks noGrp="1"/>
          </p:cNvSpPr>
          <p:nvPr>
            <p:ph type="ftr" sz="quarter" idx="11"/>
          </p:nvPr>
        </p:nvSpPr>
        <p:spPr/>
        <p:txBody>
          <a:bodyPr/>
          <a:lstStyle>
            <a:lvl1pPr>
              <a:defRPr/>
            </a:lvl1pPr>
          </a:lstStyle>
          <a:p>
            <a:r>
              <a:rPr lang="en-US"/>
              <a:t>Lesson 1, Unit 3</a:t>
            </a:r>
          </a:p>
        </p:txBody>
      </p:sp>
      <p:sp>
        <p:nvSpPr>
          <p:cNvPr id="6" name="Slide Number Placeholder 5"/>
          <p:cNvSpPr>
            <a:spLocks noGrp="1"/>
          </p:cNvSpPr>
          <p:nvPr>
            <p:ph type="sldNum" sz="quarter" idx="12"/>
          </p:nvPr>
        </p:nvSpPr>
        <p:spPr/>
        <p:txBody>
          <a:bodyPr/>
          <a:lstStyle>
            <a:lvl1pPr>
              <a:defRPr/>
            </a:lvl1pPr>
          </a:lstStyle>
          <a:p>
            <a:pPr>
              <a:defRPr/>
            </a:pPr>
            <a:fld id="{11E014CE-BD43-464D-8FDD-0CF1CBB7D9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8C746F6A-2EEC-44FD-89A8-74D20F1D7751}" type="datetime1">
              <a:rPr lang="en-US" smtClean="0"/>
              <a:t>12/26/2018</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r>
              <a:rPr lang="en-US"/>
              <a:t>Lesson 1, Unit 3</a:t>
            </a: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02597527-44F6-49D9-A2B7-860E8E8BEF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3C923C03-C913-423D-B199-DB78D845FEA2}" type="datetime1">
              <a:rPr lang="en-US" smtClean="0"/>
              <a:t>12/26/2018</a:t>
            </a:fld>
            <a:endParaRPr lang="en-US"/>
          </a:p>
        </p:txBody>
      </p:sp>
      <p:sp>
        <p:nvSpPr>
          <p:cNvPr id="7" name="Footer Placeholder 10"/>
          <p:cNvSpPr>
            <a:spLocks noGrp="1"/>
          </p:cNvSpPr>
          <p:nvPr>
            <p:ph type="ftr" sz="quarter" idx="11"/>
          </p:nvPr>
        </p:nvSpPr>
        <p:spPr/>
        <p:txBody>
          <a:bodyPr/>
          <a:lstStyle>
            <a:lvl1pPr>
              <a:defRPr/>
            </a:lvl1pPr>
          </a:lstStyle>
          <a:p>
            <a:r>
              <a:rPr lang="en-US"/>
              <a:t>Lesson 1, Unit 3</a:t>
            </a:r>
          </a:p>
        </p:txBody>
      </p:sp>
      <p:sp>
        <p:nvSpPr>
          <p:cNvPr id="9" name="Slide Number Placeholder 15"/>
          <p:cNvSpPr>
            <a:spLocks noGrp="1"/>
          </p:cNvSpPr>
          <p:nvPr>
            <p:ph type="sldNum" sz="quarter" idx="12"/>
          </p:nvPr>
        </p:nvSpPr>
        <p:spPr/>
        <p:txBody>
          <a:bodyPr/>
          <a:lstStyle>
            <a:lvl1pPr>
              <a:defRPr/>
            </a:lvl1pPr>
          </a:lstStyle>
          <a:p>
            <a:pPr>
              <a:defRPr/>
            </a:pPr>
            <a:fld id="{FD884CAD-6E3B-4A66-AA8C-B361A1669F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B536F404-7DDA-4EE3-9168-451AD08797BD}" type="datetime1">
              <a:rPr lang="en-US" smtClean="0"/>
              <a:t>12/26/2018</a:t>
            </a:fld>
            <a:endParaRPr lang="en-US"/>
          </a:p>
        </p:txBody>
      </p:sp>
      <p:sp>
        <p:nvSpPr>
          <p:cNvPr id="6" name="Footer Placeholder 27"/>
          <p:cNvSpPr>
            <a:spLocks noGrp="1"/>
          </p:cNvSpPr>
          <p:nvPr>
            <p:ph type="ftr" sz="quarter" idx="11"/>
          </p:nvPr>
        </p:nvSpPr>
        <p:spPr/>
        <p:txBody>
          <a:bodyPr/>
          <a:lstStyle>
            <a:lvl1pPr>
              <a:defRPr/>
            </a:lvl1pPr>
          </a:lstStyle>
          <a:p>
            <a:r>
              <a:rPr lang="en-US"/>
              <a:t>Lesson 1, Unit 3</a:t>
            </a:r>
          </a:p>
        </p:txBody>
      </p:sp>
      <p:sp>
        <p:nvSpPr>
          <p:cNvPr id="7" name="Slide Number Placeholder 4"/>
          <p:cNvSpPr>
            <a:spLocks noGrp="1"/>
          </p:cNvSpPr>
          <p:nvPr>
            <p:ph type="sldNum" sz="quarter" idx="12"/>
          </p:nvPr>
        </p:nvSpPr>
        <p:spPr/>
        <p:txBody>
          <a:bodyPr/>
          <a:lstStyle>
            <a:lvl1pPr>
              <a:defRPr/>
            </a:lvl1pPr>
          </a:lstStyle>
          <a:p>
            <a:pPr>
              <a:defRPr/>
            </a:pPr>
            <a:fld id="{936A5D88-508F-4046-A934-C374AF4B48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840FBE28-08BF-4F5C-840A-BF0EA0986320}" type="datetime1">
              <a:rPr lang="en-US" smtClean="0"/>
              <a:t>12/26/2018</a:t>
            </a:fld>
            <a:endParaRPr lang="en-US"/>
          </a:p>
        </p:txBody>
      </p:sp>
      <p:sp>
        <p:nvSpPr>
          <p:cNvPr id="9" name="Footer Placeholder 5"/>
          <p:cNvSpPr>
            <a:spLocks noGrp="1"/>
          </p:cNvSpPr>
          <p:nvPr>
            <p:ph type="ftr" sz="quarter" idx="11"/>
          </p:nvPr>
        </p:nvSpPr>
        <p:spPr/>
        <p:txBody>
          <a:bodyPr/>
          <a:lstStyle>
            <a:lvl1pPr>
              <a:defRPr/>
            </a:lvl1pPr>
          </a:lstStyle>
          <a:p>
            <a:r>
              <a:rPr lang="en-US"/>
              <a:t>Lesson 1, Unit 3</a:t>
            </a: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ADD6D94B-9AC2-412B-93CA-259FB59079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B1CC82F9-AFB6-4944-B908-BB406E6237BA}" type="datetime1">
              <a:rPr lang="en-US" smtClean="0"/>
              <a:t>12/26/2018</a:t>
            </a:fld>
            <a:endParaRPr lang="en-US"/>
          </a:p>
        </p:txBody>
      </p:sp>
      <p:sp>
        <p:nvSpPr>
          <p:cNvPr id="4" name="Footer Placeholder 27"/>
          <p:cNvSpPr>
            <a:spLocks noGrp="1"/>
          </p:cNvSpPr>
          <p:nvPr>
            <p:ph type="ftr" sz="quarter" idx="11"/>
          </p:nvPr>
        </p:nvSpPr>
        <p:spPr/>
        <p:txBody>
          <a:bodyPr/>
          <a:lstStyle>
            <a:lvl1pPr>
              <a:defRPr/>
            </a:lvl1pPr>
          </a:lstStyle>
          <a:p>
            <a:r>
              <a:rPr lang="en-US"/>
              <a:t>Lesson 1, Unit 3</a:t>
            </a:r>
          </a:p>
        </p:txBody>
      </p:sp>
      <p:sp>
        <p:nvSpPr>
          <p:cNvPr id="5" name="Slide Number Placeholder 4"/>
          <p:cNvSpPr>
            <a:spLocks noGrp="1"/>
          </p:cNvSpPr>
          <p:nvPr>
            <p:ph type="sldNum" sz="quarter" idx="12"/>
          </p:nvPr>
        </p:nvSpPr>
        <p:spPr/>
        <p:txBody>
          <a:bodyPr/>
          <a:lstStyle>
            <a:lvl1pPr>
              <a:defRPr/>
            </a:lvl1pPr>
          </a:lstStyle>
          <a:p>
            <a:pPr>
              <a:defRPr/>
            </a:pPr>
            <a:fld id="{E348D303-AC26-40F8-8E3E-419424A0BE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DA110533-B5F3-4CF2-A0CF-061565A1B8A5}" type="datetime1">
              <a:rPr lang="en-US" smtClean="0"/>
              <a:t>12/26/2018</a:t>
            </a:fld>
            <a:endParaRPr lang="en-US"/>
          </a:p>
        </p:txBody>
      </p:sp>
      <p:sp>
        <p:nvSpPr>
          <p:cNvPr id="3" name="Footer Placeholder 23"/>
          <p:cNvSpPr>
            <a:spLocks noGrp="1"/>
          </p:cNvSpPr>
          <p:nvPr>
            <p:ph type="ftr" sz="quarter" idx="11"/>
          </p:nvPr>
        </p:nvSpPr>
        <p:spPr/>
        <p:txBody>
          <a:bodyPr/>
          <a:lstStyle>
            <a:lvl1pPr>
              <a:defRPr/>
            </a:lvl1pPr>
          </a:lstStyle>
          <a:p>
            <a:r>
              <a:rPr lang="en-US"/>
              <a:t>Lesson 1, Unit 3</a:t>
            </a:r>
          </a:p>
        </p:txBody>
      </p:sp>
      <p:sp>
        <p:nvSpPr>
          <p:cNvPr id="4" name="Slide Number Placeholder 6"/>
          <p:cNvSpPr>
            <a:spLocks noGrp="1"/>
          </p:cNvSpPr>
          <p:nvPr>
            <p:ph type="sldNum" sz="quarter" idx="12"/>
          </p:nvPr>
        </p:nvSpPr>
        <p:spPr/>
        <p:txBody>
          <a:bodyPr/>
          <a:lstStyle>
            <a:lvl1pPr>
              <a:defRPr/>
            </a:lvl1pPr>
          </a:lstStyle>
          <a:p>
            <a:pPr>
              <a:defRPr/>
            </a:pPr>
            <a:fld id="{93BDE2F6-7723-40CD-8A34-07B4303DF4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8A236B00-23C6-4EAE-B112-1DA9BD283ACE}" type="datetime1">
              <a:rPr lang="en-US" smtClean="0"/>
              <a:t>12/26/2018</a:t>
            </a:fld>
            <a:endParaRPr lang="en-US"/>
          </a:p>
        </p:txBody>
      </p:sp>
      <p:sp>
        <p:nvSpPr>
          <p:cNvPr id="7" name="Footer Placeholder 28"/>
          <p:cNvSpPr>
            <a:spLocks noGrp="1"/>
          </p:cNvSpPr>
          <p:nvPr>
            <p:ph type="ftr" sz="quarter" idx="11"/>
          </p:nvPr>
        </p:nvSpPr>
        <p:spPr/>
        <p:txBody>
          <a:bodyPr/>
          <a:lstStyle>
            <a:lvl1pPr>
              <a:defRPr/>
            </a:lvl1pPr>
          </a:lstStyle>
          <a:p>
            <a:r>
              <a:rPr lang="en-US"/>
              <a:t>Lesson 1, Unit 3</a:t>
            </a:r>
          </a:p>
        </p:txBody>
      </p:sp>
      <p:sp>
        <p:nvSpPr>
          <p:cNvPr id="8" name="Slide Number Placeholder 6"/>
          <p:cNvSpPr>
            <a:spLocks noGrp="1"/>
          </p:cNvSpPr>
          <p:nvPr>
            <p:ph type="sldNum" sz="quarter" idx="12"/>
          </p:nvPr>
        </p:nvSpPr>
        <p:spPr/>
        <p:txBody>
          <a:bodyPr/>
          <a:lstStyle>
            <a:lvl1pPr>
              <a:defRPr/>
            </a:lvl1pPr>
          </a:lstStyle>
          <a:p>
            <a:pPr>
              <a:defRPr/>
            </a:pPr>
            <a:fld id="{88E98F75-AC57-48F4-8627-01439590EB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733C5DED-9129-414F-8A50-0E524D10B4D6}" type="datetime1">
              <a:rPr lang="en-US" smtClean="0"/>
              <a:t>12/26/2018</a:t>
            </a:fld>
            <a:endParaRPr lang="en-US"/>
          </a:p>
        </p:txBody>
      </p:sp>
      <p:sp>
        <p:nvSpPr>
          <p:cNvPr id="6" name="Footer Placeholder 4"/>
          <p:cNvSpPr>
            <a:spLocks noGrp="1"/>
          </p:cNvSpPr>
          <p:nvPr>
            <p:ph type="ftr" sz="quarter" idx="11"/>
          </p:nvPr>
        </p:nvSpPr>
        <p:spPr/>
        <p:txBody>
          <a:bodyPr/>
          <a:lstStyle>
            <a:lvl1pPr>
              <a:defRPr/>
            </a:lvl1pPr>
          </a:lstStyle>
          <a:p>
            <a:r>
              <a:rPr lang="en-US"/>
              <a:t>Lesson 1, Unit 3</a:t>
            </a:r>
          </a:p>
        </p:txBody>
      </p:sp>
      <p:sp>
        <p:nvSpPr>
          <p:cNvPr id="7" name="Slide Number Placeholder 30"/>
          <p:cNvSpPr>
            <a:spLocks noGrp="1"/>
          </p:cNvSpPr>
          <p:nvPr>
            <p:ph type="sldNum" sz="quarter" idx="12"/>
          </p:nvPr>
        </p:nvSpPr>
        <p:spPr/>
        <p:txBody>
          <a:bodyPr/>
          <a:lstStyle>
            <a:lvl1pPr>
              <a:defRPr/>
            </a:lvl1pPr>
          </a:lstStyle>
          <a:p>
            <a:pPr>
              <a:defRPr/>
            </a:pPr>
            <a:fld id="{D1C9BB12-3B0E-4F48-A713-0A3DB6D72C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70DDE699-47E5-4EA6-991E-AEBB0672FF87}" type="datetime1">
              <a:rPr lang="en-US" smtClean="0"/>
              <a:t>12/26/2018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r>
              <a:rPr lang="en-US"/>
              <a:t>Lesson 1, Unit 3</a:t>
            </a: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7D37AF50-F4B8-42AE-8833-DFF77FA2D965}"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7" r:id="rId4"/>
    <p:sldLayoutId id="2147483711" r:id="rId5"/>
    <p:sldLayoutId id="2147483706" r:id="rId6"/>
    <p:sldLayoutId id="2147483712" r:id="rId7"/>
    <p:sldLayoutId id="2147483713" r:id="rId8"/>
    <p:sldLayoutId id="2147483714" r:id="rId9"/>
    <p:sldLayoutId id="2147483705" r:id="rId10"/>
    <p:sldLayoutId id="2147483715" r:id="rId11"/>
  </p:sldLayoutIdLst>
  <p:hf hd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orldhistoryforusall.sdsu.edu/shared/glossary.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orldhistoryforusall.sdsu.edu/shared/glossary.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5"/>
          <p:cNvSpPr>
            <a:spLocks noGrp="1"/>
          </p:cNvSpPr>
          <p:nvPr>
            <p:ph type="sldNum" sz="quarter" idx="12"/>
          </p:nvPr>
        </p:nvSpPr>
        <p:spPr/>
        <p:txBody>
          <a:bodyPr/>
          <a:lstStyle/>
          <a:p>
            <a:pPr>
              <a:defRPr/>
            </a:pPr>
            <a:fld id="{DAA3C6C2-407F-4D29-A250-7A43F153DC93}" type="slidenum">
              <a:rPr lang="en-US"/>
              <a:pPr>
                <a:defRPr/>
              </a:pPr>
              <a:t>1</a:t>
            </a:fld>
            <a:endParaRPr lang="en-US"/>
          </a:p>
        </p:txBody>
      </p:sp>
      <p:sp>
        <p:nvSpPr>
          <p:cNvPr id="4" name="Title 3"/>
          <p:cNvSpPr>
            <a:spLocks noGrp="1"/>
          </p:cNvSpPr>
          <p:nvPr>
            <p:ph type="title"/>
          </p:nvPr>
        </p:nvSpPr>
        <p:spPr/>
        <p:txBody>
          <a:bodyPr>
            <a:normAutofit fontScale="90000"/>
          </a:bodyPr>
          <a:lstStyle/>
          <a:p>
            <a:pPr fontAlgn="auto">
              <a:spcAft>
                <a:spcPts val="0"/>
              </a:spcAft>
              <a:defRPr/>
            </a:pPr>
            <a:r>
              <a:rPr lang="en-US" dirty="0"/>
              <a:t>early civilizations… The why of the where</a:t>
            </a:r>
          </a:p>
        </p:txBody>
      </p:sp>
      <p:sp>
        <p:nvSpPr>
          <p:cNvPr id="2" name="Footer Placeholder 1"/>
          <p:cNvSpPr>
            <a:spLocks noGrp="1"/>
          </p:cNvSpPr>
          <p:nvPr>
            <p:ph type="ftr" sz="quarter" idx="11"/>
          </p:nvPr>
        </p:nvSpPr>
        <p:spPr/>
        <p:txBody>
          <a:bodyPr/>
          <a:lstStyle/>
          <a:p>
            <a:r>
              <a:rPr lang="en-US" sz="3600" dirty="0"/>
              <a:t>Lesson 1, Unit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How did people live outside these civilizations?</a:t>
            </a:r>
          </a:p>
        </p:txBody>
      </p:sp>
      <p:sp>
        <p:nvSpPr>
          <p:cNvPr id="3" name="Content Placeholder 2"/>
          <p:cNvSpPr>
            <a:spLocks noGrp="1"/>
          </p:cNvSpPr>
          <p:nvPr>
            <p:ph idx="1"/>
          </p:nvPr>
        </p:nvSpPr>
        <p:spPr>
          <a:xfrm>
            <a:off x="304800" y="1295400"/>
            <a:ext cx="8686800" cy="5334000"/>
          </a:xfrm>
        </p:spPr>
        <p:txBody>
          <a:bodyPr>
            <a:normAutofit fontScale="55000" lnSpcReduction="20000"/>
          </a:bodyPr>
          <a:lstStyle/>
          <a:p>
            <a:pPr marL="0" indent="0" fontAlgn="auto">
              <a:spcAft>
                <a:spcPts val="0"/>
              </a:spcAft>
              <a:buFont typeface="Wingdings 2"/>
              <a:buNone/>
              <a:defRPr/>
            </a:pPr>
            <a:r>
              <a:rPr lang="en-US" b="1" dirty="0">
                <a:latin typeface="Tahoma" pitchFamily="34" charset="0"/>
                <a:ea typeface="Tahoma" pitchFamily="34" charset="0"/>
                <a:cs typeface="Tahoma" pitchFamily="34" charset="0"/>
              </a:rPr>
              <a:t>These were the first civilizations, but they were </a:t>
            </a:r>
            <a:r>
              <a:rPr lang="en-US" b="1" dirty="0">
                <a:solidFill>
                  <a:srgbClr val="FF0000"/>
                </a:solidFill>
                <a:latin typeface="Tahoma" pitchFamily="34" charset="0"/>
                <a:ea typeface="Tahoma" pitchFamily="34" charset="0"/>
                <a:cs typeface="Tahoma" pitchFamily="34" charset="0"/>
              </a:rPr>
              <a:t>NOT THE ONLY </a:t>
            </a:r>
            <a:r>
              <a:rPr lang="en-US" b="1" dirty="0">
                <a:latin typeface="Tahoma" pitchFamily="34" charset="0"/>
                <a:ea typeface="Tahoma" pitchFamily="34" charset="0"/>
                <a:cs typeface="Tahoma" pitchFamily="34" charset="0"/>
              </a:rPr>
              <a:t>places people lived.</a:t>
            </a:r>
          </a:p>
          <a:p>
            <a:pPr fontAlgn="auto">
              <a:spcAft>
                <a:spcPts val="0"/>
              </a:spcAft>
              <a:buFont typeface="Wingdings 2"/>
              <a:buChar char=""/>
              <a:defRPr/>
            </a:pPr>
            <a:endParaRPr lang="en-US" b="1" dirty="0">
              <a:latin typeface="Tahoma" pitchFamily="34" charset="0"/>
              <a:ea typeface="Tahoma" pitchFamily="34" charset="0"/>
              <a:cs typeface="Tahoma" pitchFamily="34" charset="0"/>
            </a:endParaRPr>
          </a:p>
          <a:p>
            <a:pPr marL="0" indent="0" fontAlgn="auto">
              <a:spcAft>
                <a:spcPts val="0"/>
              </a:spcAft>
              <a:buFont typeface="Wingdings 2"/>
              <a:buNone/>
              <a:defRPr/>
            </a:pPr>
            <a:r>
              <a:rPr lang="en-US" b="1" dirty="0">
                <a:latin typeface="Tahoma" pitchFamily="34" charset="0"/>
                <a:ea typeface="Tahoma" pitchFamily="34" charset="0"/>
                <a:cs typeface="Tahoma" pitchFamily="34" charset="0"/>
              </a:rPr>
              <a:t>Think about this definition of civilization:</a:t>
            </a:r>
          </a:p>
          <a:p>
            <a:pPr fontAlgn="auto">
              <a:spcAft>
                <a:spcPts val="0"/>
              </a:spcAft>
              <a:buFont typeface="Wingdings 2"/>
              <a:buChar char=""/>
              <a:defRPr/>
            </a:pPr>
            <a:endParaRPr lang="en-US" b="1" dirty="0">
              <a:latin typeface="Tahoma" pitchFamily="34" charset="0"/>
              <a:ea typeface="Tahoma" pitchFamily="34" charset="0"/>
              <a:cs typeface="Tahoma" pitchFamily="34" charset="0"/>
            </a:endParaRPr>
          </a:p>
          <a:p>
            <a:pPr marL="457200" lvl="1" indent="0" fontAlgn="auto">
              <a:spcAft>
                <a:spcPts val="0"/>
              </a:spcAft>
              <a:buNone/>
              <a:defRPr/>
            </a:pPr>
            <a:r>
              <a:rPr lang="en-US" sz="3200" b="1" dirty="0">
                <a:latin typeface="Tahoma" pitchFamily="34" charset="0"/>
                <a:ea typeface="Tahoma" pitchFamily="34" charset="0"/>
                <a:cs typeface="Tahoma" pitchFamily="34" charset="0"/>
              </a:rPr>
              <a:t>a type of society characterized by all or most of the following features: dense population, agricultural economy, cities, complex social hierarchy, complex occupational specialization, centralized state, monumental building, a writing system, and a dominant belief system</a:t>
            </a:r>
          </a:p>
          <a:p>
            <a:pPr marL="0" indent="0" algn="ctr" fontAlgn="auto">
              <a:spcAft>
                <a:spcPts val="0"/>
              </a:spcAft>
              <a:buFont typeface="Wingdings 2"/>
              <a:buNone/>
              <a:defRPr/>
            </a:pPr>
            <a:r>
              <a:rPr lang="en-US" sz="1700" u="sng" dirty="0">
                <a:latin typeface="Tahoma" pitchFamily="34" charset="0"/>
                <a:ea typeface="Tahoma" pitchFamily="34" charset="0"/>
                <a:cs typeface="Tahoma" pitchFamily="34" charset="0"/>
                <a:hlinkClick r:id="rId3"/>
              </a:rPr>
              <a:t>http://worldhistoryforusall.sdsu.edu/shared/glossary.htm</a:t>
            </a:r>
            <a:endParaRPr lang="en-US" sz="1700" u="sng" dirty="0">
              <a:latin typeface="Tahoma" pitchFamily="34" charset="0"/>
              <a:ea typeface="Tahoma" pitchFamily="34" charset="0"/>
              <a:cs typeface="Tahoma" pitchFamily="34" charset="0"/>
            </a:endParaRPr>
          </a:p>
          <a:p>
            <a:pPr marL="0" indent="0" fontAlgn="auto">
              <a:spcAft>
                <a:spcPts val="0"/>
              </a:spcAft>
              <a:buFont typeface="Wingdings 2"/>
              <a:buNone/>
              <a:defRPr/>
            </a:pPr>
            <a:endParaRPr lang="en-US" sz="1700" u="sng" dirty="0">
              <a:latin typeface="Tahoma" pitchFamily="34" charset="0"/>
              <a:ea typeface="Tahoma" pitchFamily="34" charset="0"/>
              <a:cs typeface="Tahoma" pitchFamily="34" charset="0"/>
            </a:endParaRPr>
          </a:p>
          <a:p>
            <a:pPr marL="0" indent="0" fontAlgn="auto">
              <a:spcAft>
                <a:spcPts val="0"/>
              </a:spcAft>
              <a:buNone/>
              <a:defRPr/>
            </a:pPr>
            <a:endParaRPr lang="en-US" sz="3800" u="sng" dirty="0">
              <a:latin typeface="Tahoma" pitchFamily="34" charset="0"/>
              <a:ea typeface="Tahoma" pitchFamily="34" charset="0"/>
              <a:cs typeface="Tahoma" pitchFamily="34" charset="0"/>
            </a:endParaRPr>
          </a:p>
          <a:p>
            <a:pPr marL="0" indent="0" fontAlgn="auto">
              <a:spcAft>
                <a:spcPts val="0"/>
              </a:spcAft>
              <a:buNone/>
              <a:defRPr/>
            </a:pPr>
            <a:r>
              <a:rPr lang="en-US" sz="3800" b="1" u="sng" dirty="0">
                <a:latin typeface="Tahoma" pitchFamily="34" charset="0"/>
                <a:ea typeface="Tahoma" pitchFamily="34" charset="0"/>
                <a:cs typeface="Tahoma" pitchFamily="34" charset="0"/>
              </a:rPr>
              <a:t>Stop and Jot:</a:t>
            </a:r>
          </a:p>
          <a:p>
            <a:pPr marL="0" indent="0" fontAlgn="auto">
              <a:spcAft>
                <a:spcPts val="0"/>
              </a:spcAft>
              <a:buFont typeface="Wingdings 2"/>
              <a:buNone/>
              <a:defRPr/>
            </a:pPr>
            <a:r>
              <a:rPr lang="en-US" sz="5100" b="1" dirty="0">
                <a:solidFill>
                  <a:srgbClr val="002060"/>
                </a:solidFill>
                <a:latin typeface="Tahoma" pitchFamily="34" charset="0"/>
                <a:ea typeface="Tahoma" pitchFamily="34" charset="0"/>
                <a:cs typeface="Tahoma" pitchFamily="34" charset="0"/>
              </a:rPr>
              <a:t>With this definition in mind, and using your prior knowledge, how do you think people lived in other places outside of these civilizations?</a:t>
            </a:r>
          </a:p>
          <a:p>
            <a:pPr marL="0" indent="0" fontAlgn="auto">
              <a:spcAft>
                <a:spcPts val="0"/>
              </a:spcAft>
              <a:buFont typeface="Wingdings 2"/>
              <a:buNone/>
              <a:defRPr/>
            </a:pPr>
            <a:endParaRPr lang="en-US" sz="1700" u="sng" dirty="0">
              <a:latin typeface="Tahoma" pitchFamily="34" charset="0"/>
              <a:ea typeface="Tahoma" pitchFamily="34" charset="0"/>
              <a:cs typeface="Tahoma" pitchFamily="34" charset="0"/>
            </a:endParaRPr>
          </a:p>
          <a:p>
            <a:pPr marL="0" indent="0" fontAlgn="auto">
              <a:spcAft>
                <a:spcPts val="0"/>
              </a:spcAft>
              <a:buFont typeface="Wingdings 2"/>
              <a:buNone/>
              <a:defRPr/>
            </a:pPr>
            <a:r>
              <a:rPr lang="en-US" dirty="0">
                <a:latin typeface="Tahoma" pitchFamily="34" charset="0"/>
                <a:ea typeface="Tahoma" pitchFamily="34" charset="0"/>
                <a:cs typeface="Tahoma" pitchFamily="34" charset="0"/>
              </a:rPr>
              <a:t>Be prepared to share your answers and reasoning with the class.</a:t>
            </a:r>
          </a:p>
          <a:p>
            <a:pPr fontAlgn="auto">
              <a:spcAft>
                <a:spcPts val="0"/>
              </a:spcAft>
              <a:buFont typeface="Wingdings 2"/>
              <a:buChar char=""/>
              <a:defRPr/>
            </a:pPr>
            <a:endParaRPr lang="en-US" dirty="0"/>
          </a:p>
        </p:txBody>
      </p:sp>
      <p:sp>
        <p:nvSpPr>
          <p:cNvPr id="4" name="Slide Number Placeholder 15"/>
          <p:cNvSpPr>
            <a:spLocks noGrp="1"/>
          </p:cNvSpPr>
          <p:nvPr>
            <p:ph type="sldNum" sz="quarter" idx="12"/>
          </p:nvPr>
        </p:nvSpPr>
        <p:spPr/>
        <p:txBody>
          <a:bodyPr/>
          <a:lstStyle/>
          <a:p>
            <a:pPr>
              <a:defRPr/>
            </a:pPr>
            <a:fld id="{D6C87DA1-8F0C-494B-80DF-54CFDD17C02E}"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4"/>
          <p:cNvSpPr>
            <a:spLocks noGrp="1"/>
          </p:cNvSpPr>
          <p:nvPr>
            <p:ph type="sldNum" sz="quarter" idx="12"/>
          </p:nvPr>
        </p:nvSpPr>
        <p:spPr/>
        <p:txBody>
          <a:bodyPr/>
          <a:lstStyle/>
          <a:p>
            <a:pPr>
              <a:defRPr/>
            </a:pPr>
            <a:fld id="{9C654E66-AB44-480E-8060-76E543C83B38}" type="slidenum">
              <a:rPr lang="en-US"/>
              <a:pPr>
                <a:defRPr/>
              </a:pPr>
              <a:t>11</a:t>
            </a:fld>
            <a:endParaRPr lang="en-US"/>
          </a:p>
        </p:txBody>
      </p:sp>
      <p:sp>
        <p:nvSpPr>
          <p:cNvPr id="2" name="Title 1"/>
          <p:cNvSpPr>
            <a:spLocks noGrp="1"/>
          </p:cNvSpPr>
          <p:nvPr>
            <p:ph type="ctrTitle"/>
          </p:nvPr>
        </p:nvSpPr>
        <p:spPr>
          <a:xfrm>
            <a:off x="381000" y="4852988"/>
            <a:ext cx="8458200" cy="1222375"/>
          </a:xfrm>
        </p:spPr>
        <p:txBody>
          <a:bodyPr/>
          <a:lstStyle/>
          <a:p>
            <a:pPr fontAlgn="auto">
              <a:spcAft>
                <a:spcPts val="0"/>
              </a:spcAft>
              <a:defRPr/>
            </a:pPr>
            <a:endParaRPr lang="en-US"/>
          </a:p>
        </p:txBody>
      </p:sp>
      <p:sp>
        <p:nvSpPr>
          <p:cNvPr id="3" name="Subtitle 2"/>
          <p:cNvSpPr>
            <a:spLocks noGrp="1"/>
          </p:cNvSpPr>
          <p:nvPr>
            <p:ph type="subTitle" idx="1"/>
          </p:nvPr>
        </p:nvSpPr>
        <p:spPr/>
        <p:txBody>
          <a:bodyPr>
            <a:normAutofit/>
          </a:bodyPr>
          <a:lstStyle/>
          <a:p>
            <a:pPr fontAlgn="auto">
              <a:spcAft>
                <a:spcPts val="0"/>
              </a:spcAft>
              <a:buFont typeface="Wingdings 2"/>
              <a:buNone/>
              <a:defRPr/>
            </a:pPr>
            <a:endParaRPr lang="en-US"/>
          </a:p>
        </p:txBody>
      </p:sp>
      <p:pic>
        <p:nvPicPr>
          <p:cNvPr id="22531" name="Picture 2" descr="ancient-river-valley-civilization"/>
          <p:cNvPicPr>
            <a:picLocks noChangeAspect="1" noChangeArrowheads="1"/>
          </p:cNvPicPr>
          <p:nvPr/>
        </p:nvPicPr>
        <p:blipFill>
          <a:blip r:embed="rId3"/>
          <a:srcRect/>
          <a:stretch>
            <a:fillRect/>
          </a:stretch>
        </p:blipFill>
        <p:spPr bwMode="auto">
          <a:xfrm>
            <a:off x="206375" y="152400"/>
            <a:ext cx="8748713" cy="5434013"/>
          </a:xfrm>
          <a:prstGeom prst="rect">
            <a:avLst/>
          </a:prstGeom>
          <a:noFill/>
          <a:ln w="9525">
            <a:noFill/>
            <a:miter lim="800000"/>
            <a:headEnd/>
            <a:tailEnd/>
          </a:ln>
        </p:spPr>
      </p:pic>
      <p:sp>
        <p:nvSpPr>
          <p:cNvPr id="22532" name="TextBox 4"/>
          <p:cNvSpPr txBox="1">
            <a:spLocks noChangeArrowheads="1"/>
          </p:cNvSpPr>
          <p:nvPr/>
        </p:nvSpPr>
        <p:spPr bwMode="auto">
          <a:xfrm>
            <a:off x="206375" y="5638800"/>
            <a:ext cx="8632825" cy="1016000"/>
          </a:xfrm>
          <a:prstGeom prst="rect">
            <a:avLst/>
          </a:prstGeom>
          <a:noFill/>
          <a:ln w="9525">
            <a:noFill/>
            <a:miter lim="800000"/>
            <a:headEnd/>
            <a:tailEnd/>
          </a:ln>
        </p:spPr>
        <p:txBody>
          <a:bodyPr>
            <a:spAutoFit/>
          </a:bodyPr>
          <a:lstStyle/>
          <a:p>
            <a:pPr marL="285750" indent="-285750">
              <a:buFont typeface="Arial" charset="0"/>
              <a:buChar char="•"/>
            </a:pPr>
            <a:r>
              <a:rPr lang="en-US" sz="2000" dirty="0">
                <a:latin typeface="Franklin Gothic Book" pitchFamily="34" charset="0"/>
              </a:rPr>
              <a:t>These civilizations were the first to develop in the world (as far as we know).</a:t>
            </a:r>
          </a:p>
          <a:p>
            <a:pPr marL="285750" indent="-285750">
              <a:buFont typeface="Arial" charset="0"/>
              <a:buChar char="•"/>
            </a:pPr>
            <a:r>
              <a:rPr lang="en-US" sz="2000" dirty="0">
                <a:latin typeface="Franklin Gothic Book" pitchFamily="34" charset="0"/>
              </a:rPr>
              <a:t>What do you notice about where they were located?  Why do you think that is the case?  Stop and Jot and then Turn and Talk.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F34F9D07-34F5-4B6F-B34E-9D45470D06F9}" type="slidenum">
              <a:rPr lang="en-US"/>
              <a:pPr>
                <a:defRPr/>
              </a:pPr>
              <a:t>12</a:t>
            </a:fld>
            <a:endParaRPr lang="en-US"/>
          </a:p>
        </p:txBody>
      </p:sp>
      <p:sp>
        <p:nvSpPr>
          <p:cNvPr id="2" name="Title 1"/>
          <p:cNvSpPr>
            <a:spLocks noGrp="1"/>
          </p:cNvSpPr>
          <p:nvPr>
            <p:ph type="title"/>
          </p:nvPr>
        </p:nvSpPr>
        <p:spPr/>
        <p:txBody>
          <a:bodyPr/>
          <a:lstStyle/>
          <a:p>
            <a:pPr fontAlgn="auto">
              <a:spcAft>
                <a:spcPts val="0"/>
              </a:spcAft>
              <a:defRPr/>
            </a:pPr>
            <a:r>
              <a:rPr lang="en-US" dirty="0"/>
              <a:t>Geographic Luck</a:t>
            </a:r>
          </a:p>
        </p:txBody>
      </p:sp>
      <p:sp>
        <p:nvSpPr>
          <p:cNvPr id="3" name="Content Placeholder 2"/>
          <p:cNvSpPr>
            <a:spLocks noGrp="1"/>
          </p:cNvSpPr>
          <p:nvPr>
            <p:ph idx="1"/>
          </p:nvPr>
        </p:nvSpPr>
        <p:spPr/>
        <p:txBody>
          <a:bodyPr>
            <a:normAutofit/>
          </a:bodyPr>
          <a:lstStyle/>
          <a:p>
            <a:pPr fontAlgn="auto">
              <a:spcAft>
                <a:spcPts val="0"/>
              </a:spcAft>
              <a:buFont typeface="Wingdings 2"/>
              <a:buChar char=""/>
              <a:defRPr/>
            </a:pPr>
            <a:r>
              <a:rPr lang="en-US" b="1" dirty="0"/>
              <a:t>What do you think the term “geographic luck” means?</a:t>
            </a:r>
          </a:p>
          <a:p>
            <a:pPr fontAlgn="auto">
              <a:spcAft>
                <a:spcPts val="0"/>
              </a:spcAft>
              <a:buFont typeface="Wingdings 2"/>
              <a:buChar char=""/>
              <a:defRPr/>
            </a:pPr>
            <a:endParaRPr lang="en-US" b="1" dirty="0"/>
          </a:p>
          <a:p>
            <a:pPr fontAlgn="auto">
              <a:spcAft>
                <a:spcPts val="0"/>
              </a:spcAft>
              <a:buFont typeface="Wingdings 2"/>
              <a:buChar char=""/>
              <a:defRPr/>
            </a:pPr>
            <a:r>
              <a:rPr lang="en-US" b="1" dirty="0"/>
              <a:t>Working with your Turn and Talk partner, list out some of things you think a place would have if is “geographically lucky.”</a:t>
            </a:r>
          </a:p>
          <a:p>
            <a:pPr fontAlgn="auto">
              <a:spcAft>
                <a:spcPts val="0"/>
              </a:spcAft>
              <a:buFont typeface="Wingdings 2"/>
              <a:buChar char=""/>
              <a:defRPr/>
            </a:pPr>
            <a:endParaRPr lang="en-US" b="1" dirty="0"/>
          </a:p>
          <a:p>
            <a:pPr fontAlgn="auto">
              <a:spcAft>
                <a:spcPts val="0"/>
              </a:spcAft>
              <a:buFont typeface="Wingdings 2"/>
              <a:buChar char=""/>
              <a:defRPr/>
            </a:pPr>
            <a:r>
              <a:rPr lang="en-US" b="1" dirty="0"/>
              <a:t>Get ready to share your ideas for the class list.</a:t>
            </a:r>
          </a:p>
          <a:p>
            <a:pPr fontAlgn="auto">
              <a:spcAft>
                <a:spcPts val="0"/>
              </a:spcAft>
              <a:buFont typeface="Wingdings 2"/>
              <a:buChar char=""/>
              <a:defRPr/>
            </a:pPr>
            <a:endParaRPr lang="en-US" b="1" dirty="0"/>
          </a:p>
          <a:p>
            <a:pPr marL="0" indent="0" fontAlgn="auto">
              <a:spcAft>
                <a:spcPts val="0"/>
              </a:spcAft>
              <a:buFont typeface="Wingdings 2"/>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1276716D-475F-492D-9B6E-D2A761A21856}" type="slidenum">
              <a:rPr lang="en-US"/>
              <a:pPr>
                <a:defRPr/>
              </a:pPr>
              <a:t>13</a:t>
            </a:fld>
            <a:endParaRPr lang="en-US"/>
          </a:p>
        </p:txBody>
      </p:sp>
      <p:sp>
        <p:nvSpPr>
          <p:cNvPr id="2" name="Title 1"/>
          <p:cNvSpPr>
            <a:spLocks noGrp="1"/>
          </p:cNvSpPr>
          <p:nvPr>
            <p:ph type="title"/>
          </p:nvPr>
        </p:nvSpPr>
        <p:spPr>
          <a:xfrm>
            <a:off x="304800" y="381000"/>
            <a:ext cx="8686800" cy="838200"/>
          </a:xfrm>
        </p:spPr>
        <p:txBody>
          <a:bodyPr/>
          <a:lstStyle/>
          <a:p>
            <a:pPr fontAlgn="auto">
              <a:spcAft>
                <a:spcPts val="0"/>
              </a:spcAft>
              <a:defRPr/>
            </a:pPr>
            <a:r>
              <a:rPr lang="en-US" dirty="0"/>
              <a:t>Geographic luck</a:t>
            </a:r>
          </a:p>
        </p:txBody>
      </p:sp>
      <p:sp>
        <p:nvSpPr>
          <p:cNvPr id="3" name="Content Placeholder 2"/>
          <p:cNvSpPr>
            <a:spLocks noGrp="1"/>
          </p:cNvSpPr>
          <p:nvPr>
            <p:ph idx="1"/>
          </p:nvPr>
        </p:nvSpPr>
        <p:spPr>
          <a:xfrm>
            <a:off x="152400" y="1295400"/>
            <a:ext cx="8839200" cy="5486400"/>
          </a:xfrm>
        </p:spPr>
        <p:txBody>
          <a:bodyPr>
            <a:normAutofit fontScale="70000" lnSpcReduction="20000"/>
          </a:bodyPr>
          <a:lstStyle/>
          <a:p>
            <a:pPr fontAlgn="auto">
              <a:spcAft>
                <a:spcPts val="0"/>
              </a:spcAft>
              <a:buFont typeface="Wingdings 2"/>
              <a:buChar char=""/>
              <a:defRPr/>
            </a:pPr>
            <a:r>
              <a:rPr lang="en-US" dirty="0"/>
              <a:t>Jared Diamond’s basic theory is that some countries developed more rapidly than others and were able to expand and conquer much of the world because of </a:t>
            </a:r>
            <a:r>
              <a:rPr lang="en-US" b="1" u="sng" dirty="0"/>
              <a:t>geographic luck</a:t>
            </a:r>
            <a:r>
              <a:rPr lang="en-US" dirty="0"/>
              <a:t>. The </a:t>
            </a:r>
            <a:r>
              <a:rPr lang="en-US" u="sng" dirty="0"/>
              <a:t>natural resources</a:t>
            </a:r>
            <a:r>
              <a:rPr lang="en-US" dirty="0"/>
              <a:t> available to them coupled with the </a:t>
            </a:r>
            <a:r>
              <a:rPr lang="en-US" u="sng" dirty="0"/>
              <a:t>native species</a:t>
            </a:r>
            <a:r>
              <a:rPr lang="en-US" dirty="0"/>
              <a:t> and </a:t>
            </a:r>
            <a:r>
              <a:rPr lang="en-US" u="sng" dirty="0"/>
              <a:t>climate</a:t>
            </a:r>
            <a:r>
              <a:rPr lang="en-US" dirty="0"/>
              <a:t> provided by their geography led them to become more agricultural and less reliant on hunting and gathering for sustenance. </a:t>
            </a:r>
          </a:p>
          <a:p>
            <a:pPr fontAlgn="auto">
              <a:spcAft>
                <a:spcPts val="0"/>
              </a:spcAft>
              <a:buFont typeface="Wingdings 2"/>
              <a:buChar char=""/>
              <a:defRPr/>
            </a:pPr>
            <a:endParaRPr lang="en-US" dirty="0"/>
          </a:p>
          <a:p>
            <a:pPr fontAlgn="auto">
              <a:spcAft>
                <a:spcPts val="0"/>
              </a:spcAft>
              <a:buFont typeface="Wingdings 2"/>
              <a:buChar char=""/>
              <a:defRPr/>
            </a:pPr>
            <a:r>
              <a:rPr lang="en-US" dirty="0"/>
              <a:t>This agrarian lifestyle, in turn, allowed for the development of “specialists” within the civilization who could work on developing and perfecting the technologies necessary to make these civilizations more profitable, stronger, and more powerful than others around them. Diamond asserts that those living in temperate climates with indigenous animals that could be domesticated were more likely to develop advanced civilizations.</a:t>
            </a:r>
          </a:p>
          <a:p>
            <a:pPr fontAlgn="auto">
              <a:spcAft>
                <a:spcPts val="0"/>
              </a:spcAft>
              <a:buFont typeface="Wingdings 2"/>
              <a:buChar char=""/>
              <a:defRPr/>
            </a:pPr>
            <a:endParaRPr lang="en-US" dirty="0"/>
          </a:p>
          <a:p>
            <a:pPr fontAlgn="auto">
              <a:spcAft>
                <a:spcPts val="0"/>
              </a:spcAft>
              <a:buFont typeface="Wingdings 2"/>
              <a:buChar char=""/>
              <a:defRPr/>
            </a:pPr>
            <a:endParaRPr lang="en-US" u="sng" dirty="0"/>
          </a:p>
          <a:p>
            <a:pPr fontAlgn="auto">
              <a:spcAft>
                <a:spcPts val="0"/>
              </a:spcAft>
              <a:buFont typeface="Wingdings 2"/>
              <a:buChar char=""/>
              <a:defRPr/>
            </a:pPr>
            <a:r>
              <a:rPr lang="en-US" b="1" dirty="0"/>
              <a:t>Re-visit your list of predictions about what a geographically lucky place would have.  What would you add to your list now?</a:t>
            </a:r>
          </a:p>
          <a:p>
            <a:pPr fontAlgn="auto">
              <a:spcAft>
                <a:spcPts val="0"/>
              </a:spcAft>
              <a:buFont typeface="Wingdings 2"/>
              <a:buChar char=""/>
              <a:defRPr/>
            </a:pPr>
            <a:endParaRPr lang="en-US" dirty="0"/>
          </a:p>
        </p:txBody>
      </p:sp>
      <p:sp>
        <p:nvSpPr>
          <p:cNvPr id="24579" name="TextBox 3"/>
          <p:cNvSpPr txBox="1">
            <a:spLocks noChangeArrowheads="1"/>
          </p:cNvSpPr>
          <p:nvPr/>
        </p:nvSpPr>
        <p:spPr bwMode="auto">
          <a:xfrm>
            <a:off x="4267200" y="685800"/>
            <a:ext cx="4953000" cy="381000"/>
          </a:xfrm>
          <a:prstGeom prst="rect">
            <a:avLst/>
          </a:prstGeom>
          <a:noFill/>
          <a:ln w="9525">
            <a:noFill/>
            <a:miter lim="800000"/>
            <a:headEnd/>
            <a:tailEnd/>
          </a:ln>
        </p:spPr>
        <p:txBody>
          <a:bodyPr>
            <a:spAutoFit/>
          </a:bodyPr>
          <a:lstStyle/>
          <a:p>
            <a:r>
              <a:rPr lang="en-US" dirty="0">
                <a:latin typeface="Franklin Gothic Book" pitchFamily="34" charset="0"/>
              </a:rPr>
              <a:t>(According to Jared Diamond)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DC064C35-7095-40FD-AA43-888821862F62}" type="slidenum">
              <a:rPr lang="en-US"/>
              <a:pPr>
                <a:defRPr/>
              </a:pPr>
              <a:t>14</a:t>
            </a:fld>
            <a:endParaRPr lang="en-US"/>
          </a:p>
        </p:txBody>
      </p:sp>
      <p:sp>
        <p:nvSpPr>
          <p:cNvPr id="2" name="Title 1"/>
          <p:cNvSpPr>
            <a:spLocks noGrp="1"/>
          </p:cNvSpPr>
          <p:nvPr>
            <p:ph type="title"/>
          </p:nvPr>
        </p:nvSpPr>
        <p:spPr/>
        <p:txBody>
          <a:bodyPr/>
          <a:lstStyle/>
          <a:p>
            <a:pPr algn="ctr" fontAlgn="auto">
              <a:spcAft>
                <a:spcPts val="0"/>
              </a:spcAft>
              <a:defRPr/>
            </a:pPr>
            <a:r>
              <a:rPr lang="en-US" sz="2400" dirty="0"/>
              <a:t>How would you complete this graphic organizer?</a:t>
            </a:r>
          </a:p>
        </p:txBody>
      </p:sp>
      <p:graphicFrame>
        <p:nvGraphicFramePr>
          <p:cNvPr id="4" name="Content Placeholder 3"/>
          <p:cNvGraphicFramePr>
            <a:graphicFrameLocks noGrp="1"/>
          </p:cNvGraphicFramePr>
          <p:nvPr>
            <p:ph idx="1"/>
          </p:nvPr>
        </p:nvGraphicFramePr>
        <p:xfrm>
          <a:off x="304800" y="1554163"/>
          <a:ext cx="6934200" cy="377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TextBox 6"/>
          <p:cNvSpPr txBox="1">
            <a:spLocks noChangeArrowheads="1"/>
          </p:cNvSpPr>
          <p:nvPr/>
        </p:nvSpPr>
        <p:spPr bwMode="auto">
          <a:xfrm>
            <a:off x="7337425" y="1981200"/>
            <a:ext cx="1676400" cy="3662363"/>
          </a:xfrm>
          <a:prstGeom prst="rect">
            <a:avLst/>
          </a:prstGeom>
          <a:solidFill>
            <a:schemeClr val="accent1"/>
          </a:solidFill>
          <a:ln w="9525">
            <a:solidFill>
              <a:schemeClr val="bg1"/>
            </a:solidFill>
            <a:miter lim="800000"/>
            <a:headEnd/>
            <a:tailEnd/>
          </a:ln>
        </p:spPr>
        <p:txBody>
          <a:bodyPr>
            <a:spAutoFit/>
          </a:bodyPr>
          <a:lstStyle/>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a:p>
            <a:pPr algn="ctr"/>
            <a:r>
              <a:rPr lang="en-US" sz="8000">
                <a:latin typeface="Franklin Gothic Book" pitchFamily="34" charset="0"/>
              </a:rPr>
              <a:t>?</a:t>
            </a:r>
          </a:p>
          <a:p>
            <a:pPr algn="ctr"/>
            <a:endParaRPr lang="en-US" sz="8000">
              <a:latin typeface="Franklin Gothic Boo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F90DE39D-C3D2-4BB7-B6A3-EA5608E3E095}" type="slidenum">
              <a:rPr lang="en-US"/>
              <a:pPr>
                <a:defRPr/>
              </a:pPr>
              <a:t>15</a:t>
            </a:fld>
            <a:endParaRPr lang="en-US"/>
          </a:p>
        </p:txBody>
      </p:sp>
      <p:sp>
        <p:nvSpPr>
          <p:cNvPr id="2" name="Title 1"/>
          <p:cNvSpPr>
            <a:spLocks noGrp="1"/>
          </p:cNvSpPr>
          <p:nvPr>
            <p:ph type="title"/>
          </p:nvPr>
        </p:nvSpPr>
        <p:spPr>
          <a:xfrm>
            <a:off x="304800" y="76200"/>
            <a:ext cx="8686800" cy="838200"/>
          </a:xfrm>
        </p:spPr>
        <p:txBody>
          <a:bodyPr/>
          <a:lstStyle/>
          <a:p>
            <a:pPr fontAlgn="auto">
              <a:spcAft>
                <a:spcPts val="0"/>
              </a:spcAft>
              <a:defRPr/>
            </a:pPr>
            <a:r>
              <a:rPr lang="en-US" dirty="0"/>
              <a:t>Analyzing geographic luck….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737495"/>
              </p:ext>
            </p:extLst>
          </p:nvPr>
        </p:nvGraphicFramePr>
        <p:xfrm>
          <a:off x="609600" y="1066800"/>
          <a:ext cx="7772403" cy="4677958"/>
        </p:xfrm>
        <a:graphic>
          <a:graphicData uri="http://schemas.openxmlformats.org/drawingml/2006/table">
            <a:tbl>
              <a:tblPr firstRow="1" firstCol="1" bandRow="1">
                <a:tableStyleId>{5C22544A-7EE6-4342-B048-85BDC9FD1C3A}</a:tableStyleId>
              </a:tblPr>
              <a:tblGrid>
                <a:gridCol w="1295099">
                  <a:extLst>
                    <a:ext uri="{9D8B030D-6E8A-4147-A177-3AD203B41FA5}">
                      <a16:colId xmlns:a16="http://schemas.microsoft.com/office/drawing/2014/main" val="20000"/>
                    </a:ext>
                  </a:extLst>
                </a:gridCol>
                <a:gridCol w="1295099">
                  <a:extLst>
                    <a:ext uri="{9D8B030D-6E8A-4147-A177-3AD203B41FA5}">
                      <a16:colId xmlns:a16="http://schemas.microsoft.com/office/drawing/2014/main" val="20001"/>
                    </a:ext>
                  </a:extLst>
                </a:gridCol>
                <a:gridCol w="1295099">
                  <a:extLst>
                    <a:ext uri="{9D8B030D-6E8A-4147-A177-3AD203B41FA5}">
                      <a16:colId xmlns:a16="http://schemas.microsoft.com/office/drawing/2014/main" val="20002"/>
                    </a:ext>
                  </a:extLst>
                </a:gridCol>
                <a:gridCol w="1295702">
                  <a:extLst>
                    <a:ext uri="{9D8B030D-6E8A-4147-A177-3AD203B41FA5}">
                      <a16:colId xmlns:a16="http://schemas.microsoft.com/office/drawing/2014/main" val="20003"/>
                    </a:ext>
                  </a:extLst>
                </a:gridCol>
                <a:gridCol w="1295702">
                  <a:extLst>
                    <a:ext uri="{9D8B030D-6E8A-4147-A177-3AD203B41FA5}">
                      <a16:colId xmlns:a16="http://schemas.microsoft.com/office/drawing/2014/main" val="20004"/>
                    </a:ext>
                  </a:extLst>
                </a:gridCol>
                <a:gridCol w="1295702">
                  <a:extLst>
                    <a:ext uri="{9D8B030D-6E8A-4147-A177-3AD203B41FA5}">
                      <a16:colId xmlns:a16="http://schemas.microsoft.com/office/drawing/2014/main" val="20005"/>
                    </a:ext>
                  </a:extLst>
                </a:gridCol>
              </a:tblGrid>
              <a:tr h="520732">
                <a:tc>
                  <a:txBody>
                    <a:bodyPr/>
                    <a:lstStyle/>
                    <a:p>
                      <a:pPr algn="l"/>
                      <a:r>
                        <a:rPr lang="en-US" sz="1000" dirty="0">
                          <a:solidFill>
                            <a:schemeClr val="tx1"/>
                          </a:solidFill>
                          <a:effectLst/>
                          <a:latin typeface="Tahoma" pitchFamily="34" charset="0"/>
                          <a:ea typeface="Tahoma" pitchFamily="34" charset="0"/>
                          <a:cs typeface="Tahoma" pitchFamily="34" charset="0"/>
                        </a:rPr>
                        <a:t> </a:t>
                      </a:r>
                    </a:p>
                  </a:txBody>
                  <a:tcPr marL="68580" marR="68580" marT="0" marB="0"/>
                </a:tc>
                <a:tc>
                  <a:txBody>
                    <a:bodyPr/>
                    <a:lstStyle/>
                    <a:p>
                      <a:pPr algn="l"/>
                      <a:r>
                        <a:rPr lang="en-US" sz="1200" dirty="0">
                          <a:solidFill>
                            <a:schemeClr val="tx1"/>
                          </a:solidFill>
                          <a:effectLst/>
                          <a:latin typeface="Tahoma" pitchFamily="34" charset="0"/>
                          <a:ea typeface="Tahoma" pitchFamily="34" charset="0"/>
                          <a:cs typeface="Tahoma" pitchFamily="34" charset="0"/>
                        </a:rPr>
                        <a:t>Continent and Region</a:t>
                      </a:r>
                    </a:p>
                  </a:txBody>
                  <a:tcPr marL="68580" marR="68580" marT="0" marB="0"/>
                </a:tc>
                <a:tc>
                  <a:txBody>
                    <a:bodyPr/>
                    <a:lstStyle/>
                    <a:p>
                      <a:pPr algn="l"/>
                      <a:r>
                        <a:rPr lang="en-US" sz="1200" dirty="0">
                          <a:solidFill>
                            <a:schemeClr val="tx1"/>
                          </a:solidFill>
                          <a:effectLst/>
                          <a:latin typeface="Tahoma" pitchFamily="34" charset="0"/>
                          <a:ea typeface="Tahoma" pitchFamily="34" charset="0"/>
                          <a:cs typeface="Tahoma" pitchFamily="34" charset="0"/>
                        </a:rPr>
                        <a:t>Latitude </a:t>
                      </a:r>
                    </a:p>
                  </a:txBody>
                  <a:tcPr marL="68580" marR="68580" marT="0" marB="0"/>
                </a:tc>
                <a:tc>
                  <a:txBody>
                    <a:bodyPr/>
                    <a:lstStyle/>
                    <a:p>
                      <a:pPr algn="l"/>
                      <a:r>
                        <a:rPr lang="en-US" sz="1200" dirty="0">
                          <a:solidFill>
                            <a:schemeClr val="tx1"/>
                          </a:solidFill>
                          <a:effectLst/>
                          <a:latin typeface="Tahoma" pitchFamily="34" charset="0"/>
                          <a:ea typeface="Tahoma" pitchFamily="34" charset="0"/>
                          <a:cs typeface="Tahoma" pitchFamily="34" charset="0"/>
                        </a:rPr>
                        <a:t>Climate Zone</a:t>
                      </a:r>
                    </a:p>
                  </a:txBody>
                  <a:tcPr marL="68580" marR="68580" marT="0" marB="0"/>
                </a:tc>
                <a:tc>
                  <a:txBody>
                    <a:bodyPr/>
                    <a:lstStyle/>
                    <a:p>
                      <a:pPr algn="l"/>
                      <a:r>
                        <a:rPr lang="en-US" sz="1200" dirty="0">
                          <a:solidFill>
                            <a:schemeClr val="tx1"/>
                          </a:solidFill>
                          <a:effectLst/>
                          <a:latin typeface="Tahoma" pitchFamily="34" charset="0"/>
                          <a:ea typeface="Tahoma" pitchFamily="34" charset="0"/>
                          <a:cs typeface="Tahoma" pitchFamily="34" charset="0"/>
                        </a:rPr>
                        <a:t># of Large-seeded grasses</a:t>
                      </a:r>
                    </a:p>
                  </a:txBody>
                  <a:tcPr marL="68580" marR="68580" marT="0" marB="0"/>
                </a:tc>
                <a:tc>
                  <a:txBody>
                    <a:bodyPr/>
                    <a:lstStyle/>
                    <a:p>
                      <a:pPr algn="l"/>
                      <a:r>
                        <a:rPr lang="en-US" sz="1200" dirty="0">
                          <a:solidFill>
                            <a:schemeClr val="tx1"/>
                          </a:solidFill>
                          <a:effectLst/>
                          <a:latin typeface="Tahoma" pitchFamily="34" charset="0"/>
                          <a:ea typeface="Tahoma" pitchFamily="34" charset="0"/>
                          <a:cs typeface="Tahoma" pitchFamily="34" charset="0"/>
                        </a:rPr>
                        <a:t>Large mammals for domestication </a:t>
                      </a:r>
                      <a:r>
                        <a:rPr lang="en-US" sz="1200" baseline="0" dirty="0">
                          <a:solidFill>
                            <a:schemeClr val="tx1"/>
                          </a:solidFill>
                          <a:effectLst/>
                          <a:latin typeface="Tahoma" pitchFamily="34" charset="0"/>
                          <a:ea typeface="Tahoma" pitchFamily="34" charset="0"/>
                          <a:cs typeface="Tahoma" pitchFamily="34" charset="0"/>
                        </a:rPr>
                        <a:t> by 1000  BCE</a:t>
                      </a:r>
                      <a:endParaRPr lang="en-US" sz="1200" dirty="0">
                        <a:solidFill>
                          <a:schemeClr val="tx1"/>
                        </a:solidFill>
                        <a:effectLst/>
                        <a:latin typeface="Tahoma" pitchFamily="34" charset="0"/>
                        <a:ea typeface="Tahoma" pitchFamily="34" charset="0"/>
                        <a:cs typeface="Tahoma" pitchFamily="34" charset="0"/>
                      </a:endParaRPr>
                    </a:p>
                  </a:txBody>
                  <a:tcPr marL="68580" marR="68580" marT="0" marB="0"/>
                </a:tc>
                <a:extLst>
                  <a:ext uri="{0D108BD9-81ED-4DB2-BD59-A6C34878D82A}">
                    <a16:rowId xmlns:a16="http://schemas.microsoft.com/office/drawing/2014/main" val="10000"/>
                  </a:ext>
                </a:extLst>
              </a:tr>
              <a:tr h="653466">
                <a:tc>
                  <a:txBody>
                    <a:bodyPr/>
                    <a:lstStyle/>
                    <a:p>
                      <a:pPr algn="l"/>
                      <a:r>
                        <a:rPr lang="en-US" sz="1200" dirty="0">
                          <a:solidFill>
                            <a:schemeClr val="tx1"/>
                          </a:solidFill>
                          <a:effectLst/>
                          <a:latin typeface="Tahoma" pitchFamily="34" charset="0"/>
                          <a:ea typeface="Tahoma" pitchFamily="34" charset="0"/>
                          <a:cs typeface="Tahoma" pitchFamily="34" charset="0"/>
                        </a:rPr>
                        <a:t>Nile River Valley Civilization</a:t>
                      </a:r>
                    </a:p>
                  </a:txBody>
                  <a:tcPr marL="68580" marR="68580" marT="0" marB="0"/>
                </a:tc>
                <a:tc>
                  <a:txBody>
                    <a:bodyPr/>
                    <a:lstStyle/>
                    <a:p>
                      <a:pPr algn="l"/>
                      <a:endParaRPr lang="en-US" sz="1000" dirty="0">
                        <a:solidFill>
                          <a:schemeClr val="tx1"/>
                        </a:solidFill>
                        <a:effectLst/>
                        <a:latin typeface="Tahoma" pitchFamily="34" charset="0"/>
                        <a:ea typeface="Tahoma" pitchFamily="34" charset="0"/>
                        <a:cs typeface="Tahoma" pitchFamily="34" charset="0"/>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extLst>
                  <a:ext uri="{0D108BD9-81ED-4DB2-BD59-A6C34878D82A}">
                    <a16:rowId xmlns:a16="http://schemas.microsoft.com/office/drawing/2014/main" val="10001"/>
                  </a:ext>
                </a:extLst>
              </a:tr>
              <a:tr h="653466">
                <a:tc>
                  <a:txBody>
                    <a:bodyPr/>
                    <a:lstStyle/>
                    <a:p>
                      <a:pPr algn="l"/>
                      <a:r>
                        <a:rPr lang="en-US" sz="1200" dirty="0">
                          <a:solidFill>
                            <a:schemeClr val="tx1"/>
                          </a:solidFill>
                          <a:effectLst/>
                          <a:latin typeface="Tahoma" pitchFamily="34" charset="0"/>
                          <a:ea typeface="Tahoma" pitchFamily="34" charset="0"/>
                          <a:cs typeface="Tahoma" pitchFamily="34" charset="0"/>
                        </a:rPr>
                        <a:t>Tigris and Euphrates Civilization</a:t>
                      </a:r>
                    </a:p>
                  </a:txBody>
                  <a:tcPr marL="68580" marR="68580" marT="0" marB="0"/>
                </a:tc>
                <a:tc>
                  <a:txBody>
                    <a:bodyPr/>
                    <a:lstStyle/>
                    <a:p>
                      <a:pPr algn="l"/>
                      <a:endParaRPr lang="en-US" sz="1000" dirty="0">
                        <a:solidFill>
                          <a:schemeClr val="tx1"/>
                        </a:solidFill>
                        <a:effectLst/>
                        <a:latin typeface="Tahoma" pitchFamily="34" charset="0"/>
                        <a:ea typeface="Tahoma" pitchFamily="34" charset="0"/>
                        <a:cs typeface="Tahoma" pitchFamily="34" charset="0"/>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extLst>
                  <a:ext uri="{0D108BD9-81ED-4DB2-BD59-A6C34878D82A}">
                    <a16:rowId xmlns:a16="http://schemas.microsoft.com/office/drawing/2014/main" val="10002"/>
                  </a:ext>
                </a:extLst>
              </a:tr>
              <a:tr h="653466">
                <a:tc>
                  <a:txBody>
                    <a:bodyPr/>
                    <a:lstStyle/>
                    <a:p>
                      <a:pPr algn="l"/>
                      <a:r>
                        <a:rPr lang="en-US" sz="1200" dirty="0">
                          <a:solidFill>
                            <a:schemeClr val="tx1"/>
                          </a:solidFill>
                          <a:effectLst/>
                          <a:latin typeface="Tahoma" pitchFamily="34" charset="0"/>
                          <a:ea typeface="Tahoma" pitchFamily="34" charset="0"/>
                          <a:cs typeface="Tahoma" pitchFamily="34" charset="0"/>
                        </a:rPr>
                        <a:t>Indus and Ganges Civilization</a:t>
                      </a:r>
                    </a:p>
                  </a:txBody>
                  <a:tcPr marL="68580" marR="68580" marT="0" marB="0"/>
                </a:tc>
                <a:tc>
                  <a:txBody>
                    <a:bodyPr/>
                    <a:lstStyle/>
                    <a:p>
                      <a:pPr algn="l"/>
                      <a:endParaRPr lang="en-US" sz="1000" dirty="0">
                        <a:solidFill>
                          <a:schemeClr val="tx1"/>
                        </a:solidFill>
                        <a:effectLst/>
                        <a:latin typeface="Tahoma" pitchFamily="34" charset="0"/>
                        <a:ea typeface="Tahoma" pitchFamily="34" charset="0"/>
                        <a:cs typeface="Tahoma" pitchFamily="34" charset="0"/>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extLst>
                  <a:ext uri="{0D108BD9-81ED-4DB2-BD59-A6C34878D82A}">
                    <a16:rowId xmlns:a16="http://schemas.microsoft.com/office/drawing/2014/main" val="10003"/>
                  </a:ext>
                </a:extLst>
              </a:tr>
              <a:tr h="653466">
                <a:tc>
                  <a:txBody>
                    <a:bodyPr/>
                    <a:lstStyle/>
                    <a:p>
                      <a:pPr algn="l"/>
                      <a:r>
                        <a:rPr lang="en-US" sz="1200" dirty="0">
                          <a:solidFill>
                            <a:schemeClr val="tx1"/>
                          </a:solidFill>
                          <a:effectLst/>
                          <a:latin typeface="Tahoma" pitchFamily="34" charset="0"/>
                          <a:ea typeface="Tahoma" pitchFamily="34" charset="0"/>
                          <a:cs typeface="Tahoma" pitchFamily="34" charset="0"/>
                        </a:rPr>
                        <a:t>Yellow River Civilization</a:t>
                      </a:r>
                    </a:p>
                  </a:txBody>
                  <a:tcPr marL="68580" marR="68580" marT="0" marB="0"/>
                </a:tc>
                <a:tc>
                  <a:txBody>
                    <a:bodyPr/>
                    <a:lstStyle/>
                    <a:p>
                      <a:pPr algn="l"/>
                      <a:endParaRPr lang="en-US" sz="1000" dirty="0">
                        <a:solidFill>
                          <a:schemeClr val="tx1"/>
                        </a:solidFill>
                        <a:effectLst/>
                        <a:latin typeface="Tahoma" pitchFamily="34" charset="0"/>
                        <a:ea typeface="Tahoma" pitchFamily="34" charset="0"/>
                        <a:cs typeface="Tahoma" pitchFamily="34" charset="0"/>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tc>
                  <a:txBody>
                    <a:bodyPr/>
                    <a:lstStyle/>
                    <a:p>
                      <a:pPr algn="l"/>
                      <a:r>
                        <a:rPr lang="en-US" sz="1000">
                          <a:solidFill>
                            <a:schemeClr val="tx1"/>
                          </a:solidFill>
                          <a:effectLst/>
                        </a:rPr>
                        <a:t> </a:t>
                      </a:r>
                      <a:endParaRPr lang="en-US" sz="1000">
                        <a:solidFill>
                          <a:schemeClr val="tx1"/>
                        </a:solidFill>
                        <a:effectLst/>
                        <a:latin typeface="Times New Roman"/>
                      </a:endParaRPr>
                    </a:p>
                  </a:txBody>
                  <a:tcPr marL="68580" marR="68580" marT="0" marB="0"/>
                </a:tc>
                <a:tc>
                  <a:txBody>
                    <a:bodyPr/>
                    <a:lstStyle/>
                    <a:p>
                      <a:pPr algn="l"/>
                      <a:r>
                        <a:rPr lang="en-US" sz="1000" dirty="0">
                          <a:solidFill>
                            <a:schemeClr val="tx1"/>
                          </a:solidFill>
                          <a:effectLst/>
                        </a:rPr>
                        <a:t> </a:t>
                      </a:r>
                      <a:endParaRPr lang="en-US" sz="1000" dirty="0">
                        <a:solidFill>
                          <a:schemeClr val="tx1"/>
                        </a:solidFill>
                        <a:effectLst/>
                        <a:latin typeface="Times New Roman"/>
                      </a:endParaRPr>
                    </a:p>
                  </a:txBody>
                  <a:tcPr marL="68580" marR="68580" marT="0" marB="0"/>
                </a:tc>
                <a:extLst>
                  <a:ext uri="{0D108BD9-81ED-4DB2-BD59-A6C34878D82A}">
                    <a16:rowId xmlns:a16="http://schemas.microsoft.com/office/drawing/2014/main" val="10004"/>
                  </a:ext>
                </a:extLst>
              </a:tr>
              <a:tr h="326734">
                <a:tc gridSpan="6">
                  <a:txBody>
                    <a:bodyPr/>
                    <a:lstStyle/>
                    <a:p>
                      <a:pPr algn="l"/>
                      <a:r>
                        <a:rPr lang="en-US" sz="1200" dirty="0">
                          <a:solidFill>
                            <a:schemeClr val="tx1"/>
                          </a:solidFill>
                          <a:effectLst/>
                          <a:latin typeface="Tahoma" pitchFamily="34" charset="0"/>
                          <a:ea typeface="Tahoma" pitchFamily="34" charset="0"/>
                          <a:cs typeface="Tahoma" pitchFamily="34" charset="0"/>
                        </a:rPr>
                        <a:t>Complete these last two with the whole class.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26734">
                <a:tc>
                  <a:txBody>
                    <a:bodyPr/>
                    <a:lstStyle/>
                    <a:p>
                      <a:pPr algn="l"/>
                      <a:r>
                        <a:rPr lang="en-US" sz="1200" dirty="0">
                          <a:solidFill>
                            <a:schemeClr val="tx1"/>
                          </a:solidFill>
                          <a:effectLst/>
                          <a:latin typeface="Tahoma" pitchFamily="34" charset="0"/>
                          <a:ea typeface="Tahoma" pitchFamily="34" charset="0"/>
                          <a:cs typeface="Tahoma" pitchFamily="34" charset="0"/>
                        </a:rPr>
                        <a:t>Mississippi River</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North America, runs north to south</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Approximately  29 –</a:t>
                      </a:r>
                      <a:r>
                        <a:rPr lang="en-US" sz="1100" baseline="0" dirty="0">
                          <a:solidFill>
                            <a:schemeClr val="tx1"/>
                          </a:solidFill>
                          <a:effectLst/>
                          <a:latin typeface="Tahoma" pitchFamily="34" charset="0"/>
                          <a:ea typeface="Tahoma" pitchFamily="34" charset="0"/>
                          <a:cs typeface="Tahoma" pitchFamily="34" charset="0"/>
                        </a:rPr>
                        <a:t> 44 degrees  North</a:t>
                      </a:r>
                      <a:endParaRPr lang="en-US" sz="1100" dirty="0">
                        <a:solidFill>
                          <a:schemeClr val="tx1"/>
                        </a:solidFill>
                        <a:effectLst/>
                        <a:latin typeface="Tahoma" pitchFamily="34" charset="0"/>
                        <a:ea typeface="Tahoma" pitchFamily="34" charset="0"/>
                        <a:cs typeface="Tahoma" pitchFamily="34" charset="0"/>
                      </a:endParaRP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Temperate</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4</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0</a:t>
                      </a:r>
                    </a:p>
                  </a:txBody>
                  <a:tcPr marL="68580" marR="68580" marT="0" marB="0"/>
                </a:tc>
                <a:extLst>
                  <a:ext uri="{0D108BD9-81ED-4DB2-BD59-A6C34878D82A}">
                    <a16:rowId xmlns:a16="http://schemas.microsoft.com/office/drawing/2014/main" val="10006"/>
                  </a:ext>
                </a:extLst>
              </a:tr>
              <a:tr h="326734">
                <a:tc>
                  <a:txBody>
                    <a:bodyPr/>
                    <a:lstStyle/>
                    <a:p>
                      <a:pPr algn="l"/>
                      <a:r>
                        <a:rPr lang="en-US" sz="1200" dirty="0">
                          <a:solidFill>
                            <a:schemeClr val="tx1"/>
                          </a:solidFill>
                          <a:effectLst/>
                          <a:latin typeface="Tahoma" pitchFamily="34" charset="0"/>
                          <a:ea typeface="Tahoma" pitchFamily="34" charset="0"/>
                          <a:cs typeface="Tahoma" pitchFamily="34" charset="0"/>
                        </a:rPr>
                        <a:t>Amazon River</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South America, runs west to east</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Approximately 5 North</a:t>
                      </a:r>
                      <a:r>
                        <a:rPr lang="en-US" sz="1100" baseline="0" dirty="0">
                          <a:solidFill>
                            <a:schemeClr val="tx1"/>
                          </a:solidFill>
                          <a:effectLst/>
                          <a:latin typeface="Tahoma" pitchFamily="34" charset="0"/>
                          <a:ea typeface="Tahoma" pitchFamily="34" charset="0"/>
                          <a:cs typeface="Tahoma" pitchFamily="34" charset="0"/>
                        </a:rPr>
                        <a:t> to  20 degrees South</a:t>
                      </a:r>
                      <a:endParaRPr lang="en-US" sz="1100" dirty="0">
                        <a:solidFill>
                          <a:schemeClr val="tx1"/>
                        </a:solidFill>
                        <a:effectLst/>
                        <a:latin typeface="Tahoma" pitchFamily="34" charset="0"/>
                        <a:ea typeface="Tahoma" pitchFamily="34" charset="0"/>
                        <a:cs typeface="Tahoma" pitchFamily="34" charset="0"/>
                      </a:endParaRP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Tropical</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2</a:t>
                      </a:r>
                    </a:p>
                  </a:txBody>
                  <a:tcPr marL="68580" marR="68580" marT="0" marB="0"/>
                </a:tc>
                <a:tc>
                  <a:txBody>
                    <a:bodyPr/>
                    <a:lstStyle/>
                    <a:p>
                      <a:pPr algn="l"/>
                      <a:r>
                        <a:rPr lang="en-US" sz="1100" dirty="0">
                          <a:solidFill>
                            <a:schemeClr val="tx1"/>
                          </a:solidFill>
                          <a:effectLst/>
                          <a:latin typeface="Tahoma" pitchFamily="34" charset="0"/>
                          <a:ea typeface="Tahoma" pitchFamily="34" charset="0"/>
                          <a:cs typeface="Tahoma" pitchFamily="34" charset="0"/>
                        </a:rPr>
                        <a:t> 0</a:t>
                      </a:r>
                    </a:p>
                  </a:txBody>
                  <a:tcPr marL="68580" marR="68580" marT="0" marB="0"/>
                </a:tc>
                <a:extLst>
                  <a:ext uri="{0D108BD9-81ED-4DB2-BD59-A6C34878D82A}">
                    <a16:rowId xmlns:a16="http://schemas.microsoft.com/office/drawing/2014/main" val="10007"/>
                  </a:ext>
                </a:extLst>
              </a:tr>
            </a:tbl>
          </a:graphicData>
        </a:graphic>
      </p:graphicFrame>
      <p:sp>
        <p:nvSpPr>
          <p:cNvPr id="27715" name="TextBox 4"/>
          <p:cNvSpPr txBox="1">
            <a:spLocks noChangeArrowheads="1"/>
          </p:cNvSpPr>
          <p:nvPr/>
        </p:nvSpPr>
        <p:spPr bwMode="auto">
          <a:xfrm>
            <a:off x="381000" y="5791200"/>
            <a:ext cx="8153400" cy="923925"/>
          </a:xfrm>
          <a:prstGeom prst="rect">
            <a:avLst/>
          </a:prstGeom>
          <a:noFill/>
          <a:ln w="9525">
            <a:noFill/>
            <a:miter lim="800000"/>
            <a:headEnd/>
            <a:tailEnd/>
          </a:ln>
        </p:spPr>
        <p:txBody>
          <a:bodyPr>
            <a:spAutoFit/>
          </a:bodyPr>
          <a:lstStyle/>
          <a:p>
            <a:r>
              <a:rPr lang="en-US" dirty="0">
                <a:latin typeface="Franklin Gothic Book" pitchFamily="34" charset="0"/>
              </a:rPr>
              <a:t>You will use your copy of this graphic organizer to take notes on as you view the next few slides.  Think about the resources available to each civilization.  </a:t>
            </a:r>
          </a:p>
          <a:p>
            <a:r>
              <a:rPr lang="en-US" u="sng" dirty="0">
                <a:latin typeface="Franklin Gothic Book" pitchFamily="34" charset="0"/>
              </a:rPr>
              <a:t>Pay close attention to the different location names that are used.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26F5E791-8D0D-4728-B18A-BCF51A0A7751}" type="slidenum">
              <a:rPr lang="en-US"/>
              <a:pPr>
                <a:defRPr/>
              </a:pPr>
              <a:t>16</a:t>
            </a:fld>
            <a:endParaRPr lang="en-US"/>
          </a:p>
        </p:txBody>
      </p:sp>
      <p:sp>
        <p:nvSpPr>
          <p:cNvPr id="6" name="Title 5"/>
          <p:cNvSpPr>
            <a:spLocks noGrp="1"/>
          </p:cNvSpPr>
          <p:nvPr>
            <p:ph type="title"/>
          </p:nvPr>
        </p:nvSpPr>
        <p:spPr>
          <a:xfrm>
            <a:off x="304800" y="228600"/>
            <a:ext cx="8686800" cy="838200"/>
          </a:xfrm>
        </p:spPr>
        <p:txBody>
          <a:bodyPr/>
          <a:lstStyle/>
          <a:p>
            <a:pPr algn="ctr" fontAlgn="auto">
              <a:spcAft>
                <a:spcPts val="0"/>
              </a:spcAft>
              <a:defRPr/>
            </a:pPr>
            <a:r>
              <a:rPr lang="en-US" dirty="0"/>
              <a:t>Continent and region</a:t>
            </a:r>
          </a:p>
        </p:txBody>
      </p:sp>
      <p:sp>
        <p:nvSpPr>
          <p:cNvPr id="28674" name="Content Placeholder 6"/>
          <p:cNvSpPr>
            <a:spLocks noGrp="1"/>
          </p:cNvSpPr>
          <p:nvPr>
            <p:ph idx="1"/>
          </p:nvPr>
        </p:nvSpPr>
        <p:spPr/>
        <p:txBody>
          <a:bodyPr/>
          <a:lstStyle/>
          <a:p>
            <a:endParaRPr lang="en-US"/>
          </a:p>
        </p:txBody>
      </p:sp>
      <p:pic>
        <p:nvPicPr>
          <p:cNvPr id="28675" name="Picture 2" descr="ancient-river-valley-civilization"/>
          <p:cNvPicPr>
            <a:picLocks noChangeAspect="1" noChangeArrowheads="1"/>
          </p:cNvPicPr>
          <p:nvPr/>
        </p:nvPicPr>
        <p:blipFill>
          <a:blip r:embed="rId3"/>
          <a:srcRect/>
          <a:stretch>
            <a:fillRect/>
          </a:stretch>
        </p:blipFill>
        <p:spPr bwMode="auto">
          <a:xfrm>
            <a:off x="217488" y="1143000"/>
            <a:ext cx="8748712" cy="54340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5"/>
          <p:cNvSpPr>
            <a:spLocks noGrp="1"/>
          </p:cNvSpPr>
          <p:nvPr>
            <p:ph type="sldNum" sz="quarter" idx="12"/>
          </p:nvPr>
        </p:nvSpPr>
        <p:spPr/>
        <p:txBody>
          <a:bodyPr/>
          <a:lstStyle/>
          <a:p>
            <a:pPr>
              <a:defRPr/>
            </a:pPr>
            <a:fld id="{ED82A0DC-A32D-4777-AEEF-21E21DCCBE46}" type="slidenum">
              <a:rPr lang="en-US"/>
              <a:pPr>
                <a:defRPr/>
              </a:pPr>
              <a:t>17</a:t>
            </a:fld>
            <a:endParaRPr lang="en-US"/>
          </a:p>
        </p:txBody>
      </p:sp>
      <p:pic>
        <p:nvPicPr>
          <p:cNvPr id="29697" name="il_fi" descr="world-dwl"/>
          <p:cNvPicPr>
            <a:picLocks noChangeAspect="1" noChangeArrowheads="1"/>
          </p:cNvPicPr>
          <p:nvPr/>
        </p:nvPicPr>
        <p:blipFill>
          <a:blip r:embed="rId3"/>
          <a:srcRect b="14285"/>
          <a:stretch>
            <a:fillRect/>
          </a:stretch>
        </p:blipFill>
        <p:spPr bwMode="auto">
          <a:xfrm>
            <a:off x="0" y="762000"/>
            <a:ext cx="9097963" cy="5791200"/>
          </a:xfrm>
          <a:prstGeom prst="rect">
            <a:avLst/>
          </a:prstGeom>
          <a:noFill/>
          <a:ln w="9525">
            <a:noFill/>
            <a:miter lim="800000"/>
            <a:headEnd/>
            <a:tailEnd/>
          </a:ln>
        </p:spPr>
      </p:pic>
      <p:sp>
        <p:nvSpPr>
          <p:cNvPr id="3" name="Oval 2"/>
          <p:cNvSpPr/>
          <p:nvPr/>
        </p:nvSpPr>
        <p:spPr>
          <a:xfrm>
            <a:off x="6172200" y="2971800"/>
            <a:ext cx="228600" cy="115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543550" y="2746375"/>
            <a:ext cx="57150" cy="225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907213" y="2743200"/>
            <a:ext cx="2286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221288" y="2949575"/>
            <a:ext cx="5715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title"/>
          </p:nvPr>
        </p:nvSpPr>
        <p:spPr>
          <a:xfrm>
            <a:off x="304800" y="21771"/>
            <a:ext cx="8686800" cy="838200"/>
          </a:xfrm>
        </p:spPr>
        <p:txBody>
          <a:bodyPr/>
          <a:lstStyle/>
          <a:p>
            <a:pPr algn="ctr" fontAlgn="auto">
              <a:spcAft>
                <a:spcPts val="0"/>
              </a:spcAft>
              <a:defRPr/>
            </a:pPr>
            <a:r>
              <a:rPr lang="en-US" dirty="0"/>
              <a:t>latitude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5"/>
          <p:cNvSpPr>
            <a:spLocks noGrp="1"/>
          </p:cNvSpPr>
          <p:nvPr>
            <p:ph type="sldNum" sz="quarter" idx="12"/>
          </p:nvPr>
        </p:nvSpPr>
        <p:spPr/>
        <p:txBody>
          <a:bodyPr/>
          <a:lstStyle/>
          <a:p>
            <a:pPr>
              <a:defRPr/>
            </a:pPr>
            <a:fld id="{BFA54DF3-4736-4415-AE38-2BF26372C9DF}" type="slidenum">
              <a:rPr lang="en-US"/>
              <a:pPr>
                <a:defRPr/>
              </a:pPr>
              <a:t>18</a:t>
            </a:fld>
            <a:endParaRPr lang="en-US"/>
          </a:p>
        </p:txBody>
      </p:sp>
      <p:pic>
        <p:nvPicPr>
          <p:cNvPr id="30721" name="Picture 2" descr="Map of world zones and degrees"/>
          <p:cNvPicPr>
            <a:picLocks noChangeAspect="1" noChangeArrowheads="1"/>
          </p:cNvPicPr>
          <p:nvPr/>
        </p:nvPicPr>
        <p:blipFill>
          <a:blip r:embed="rId3"/>
          <a:srcRect/>
          <a:stretch>
            <a:fillRect/>
          </a:stretch>
        </p:blipFill>
        <p:spPr bwMode="auto">
          <a:xfrm>
            <a:off x="441325" y="609600"/>
            <a:ext cx="8239125" cy="5105400"/>
          </a:xfrm>
          <a:prstGeom prst="rect">
            <a:avLst/>
          </a:prstGeom>
          <a:noFill/>
          <a:ln w="9525">
            <a:noFill/>
            <a:miter lim="800000"/>
            <a:headEnd/>
            <a:tailEnd/>
          </a:ln>
        </p:spPr>
      </p:pic>
      <p:sp>
        <p:nvSpPr>
          <p:cNvPr id="30722" name="Rectangle 3"/>
          <p:cNvSpPr>
            <a:spLocks noChangeArrowheads="1"/>
          </p:cNvSpPr>
          <p:nvPr/>
        </p:nvSpPr>
        <p:spPr bwMode="auto">
          <a:xfrm>
            <a:off x="127000" y="5565775"/>
            <a:ext cx="8686800" cy="1016000"/>
          </a:xfrm>
          <a:prstGeom prst="rect">
            <a:avLst/>
          </a:prstGeom>
          <a:noFill/>
          <a:ln w="9525">
            <a:noFill/>
            <a:miter lim="800000"/>
            <a:headEnd/>
            <a:tailEnd/>
          </a:ln>
        </p:spPr>
        <p:txBody>
          <a:bodyPr>
            <a:spAutoFit/>
          </a:bodyPr>
          <a:lstStyle/>
          <a:p>
            <a:endParaRPr lang="en-US">
              <a:latin typeface="Franklin Gothic Book" pitchFamily="34" charset="0"/>
            </a:endParaRPr>
          </a:p>
          <a:p>
            <a:r>
              <a:rPr lang="en-US" sz="1400" i="1">
                <a:latin typeface="Franklin Gothic Book" pitchFamily="34" charset="0"/>
              </a:rPr>
              <a:t>Polar</a:t>
            </a:r>
            <a:r>
              <a:rPr lang="en-US" sz="1400">
                <a:latin typeface="Franklin Gothic Book" pitchFamily="34" charset="0"/>
              </a:rPr>
              <a:t>- has the coldest with temperatures almost always below freezing. </a:t>
            </a:r>
          </a:p>
          <a:p>
            <a:r>
              <a:rPr lang="en-US" sz="1400" i="1">
                <a:latin typeface="Franklin Gothic Book" pitchFamily="34" charset="0"/>
              </a:rPr>
              <a:t>Temperate</a:t>
            </a:r>
            <a:r>
              <a:rPr lang="en-US" sz="1400">
                <a:latin typeface="Franklin Gothic Book" pitchFamily="34" charset="0"/>
              </a:rPr>
              <a:t>- contains most of the Earth’s land masses with more moderate temperatures and rainfall year-round. </a:t>
            </a:r>
          </a:p>
          <a:p>
            <a:r>
              <a:rPr lang="en-US" sz="1400" i="1">
                <a:latin typeface="Franklin Gothic Book" pitchFamily="34" charset="0"/>
              </a:rPr>
              <a:t>Tropical zones</a:t>
            </a:r>
            <a:r>
              <a:rPr lang="en-US" sz="1400">
                <a:latin typeface="Franklin Gothic Book" pitchFamily="34" charset="0"/>
              </a:rPr>
              <a:t>- has the warmest average temperatures and gets the most rain.</a:t>
            </a:r>
          </a:p>
        </p:txBody>
      </p:sp>
      <p:sp>
        <p:nvSpPr>
          <p:cNvPr id="30723" name="Rectangle 4"/>
          <p:cNvSpPr>
            <a:spLocks noChangeArrowheads="1"/>
          </p:cNvSpPr>
          <p:nvPr/>
        </p:nvSpPr>
        <p:spPr bwMode="auto">
          <a:xfrm>
            <a:off x="76200" y="6581775"/>
            <a:ext cx="8458200" cy="276225"/>
          </a:xfrm>
          <a:prstGeom prst="rect">
            <a:avLst/>
          </a:prstGeom>
          <a:noFill/>
          <a:ln w="9525">
            <a:noFill/>
            <a:miter lim="800000"/>
            <a:headEnd/>
            <a:tailEnd/>
          </a:ln>
        </p:spPr>
        <p:txBody>
          <a:bodyPr>
            <a:spAutoFit/>
          </a:bodyPr>
          <a:lstStyle/>
          <a:p>
            <a:r>
              <a:rPr lang="en-US" sz="1200">
                <a:latin typeface="Franklin Gothic Book" pitchFamily="34" charset="0"/>
              </a:rPr>
              <a:t>http://www.webquest.hawaii.edu/kahihi/sciencedictionary/C/climatezone.php</a:t>
            </a:r>
          </a:p>
        </p:txBody>
      </p:sp>
      <p:sp>
        <p:nvSpPr>
          <p:cNvPr id="6" name="Title 5"/>
          <p:cNvSpPr>
            <a:spLocks noGrp="1"/>
          </p:cNvSpPr>
          <p:nvPr>
            <p:ph type="title"/>
          </p:nvPr>
        </p:nvSpPr>
        <p:spPr>
          <a:xfrm>
            <a:off x="228600" y="-54429"/>
            <a:ext cx="8686800" cy="838200"/>
          </a:xfrm>
        </p:spPr>
        <p:txBody>
          <a:bodyPr/>
          <a:lstStyle/>
          <a:p>
            <a:pPr algn="ctr" fontAlgn="auto">
              <a:spcAft>
                <a:spcPts val="0"/>
              </a:spcAft>
              <a:defRPr/>
            </a:pPr>
            <a:r>
              <a:rPr lang="en-US" dirty="0"/>
              <a:t>Latitude and climate</a:t>
            </a:r>
          </a:p>
        </p:txBody>
      </p:sp>
      <p:sp>
        <p:nvSpPr>
          <p:cNvPr id="8" name="Oval 7"/>
          <p:cNvSpPr/>
          <p:nvPr/>
        </p:nvSpPr>
        <p:spPr>
          <a:xfrm>
            <a:off x="4872038" y="2171700"/>
            <a:ext cx="762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349875" y="2079625"/>
            <a:ext cx="762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867400" y="2232025"/>
            <a:ext cx="304800" cy="920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705600" y="2003425"/>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D910767D-22A8-4498-92D1-5AE92486A69E}" type="slidenum">
              <a:rPr lang="en-US"/>
              <a:pPr>
                <a:defRPr/>
              </a:pPr>
              <a:t>19</a:t>
            </a:fld>
            <a:endParaRPr lang="en-US"/>
          </a:p>
        </p:txBody>
      </p:sp>
      <p:sp>
        <p:nvSpPr>
          <p:cNvPr id="2" name="Title 1"/>
          <p:cNvSpPr>
            <a:spLocks noGrp="1"/>
          </p:cNvSpPr>
          <p:nvPr>
            <p:ph type="title"/>
          </p:nvPr>
        </p:nvSpPr>
        <p:spPr>
          <a:xfrm>
            <a:off x="304800" y="228600"/>
            <a:ext cx="8686800" cy="838200"/>
          </a:xfrm>
        </p:spPr>
        <p:txBody>
          <a:bodyPr/>
          <a:lstStyle/>
          <a:p>
            <a:pPr algn="ctr" fontAlgn="auto">
              <a:spcAft>
                <a:spcPts val="0"/>
              </a:spcAft>
              <a:defRPr/>
            </a:pPr>
            <a:r>
              <a:rPr lang="en-US" dirty="0"/>
              <a:t>Large-seeded grasses</a:t>
            </a:r>
          </a:p>
        </p:txBody>
      </p:sp>
      <p:graphicFrame>
        <p:nvGraphicFramePr>
          <p:cNvPr id="4" name="Content Placeholder 3"/>
          <p:cNvGraphicFramePr>
            <a:graphicFrameLocks noGrp="1"/>
          </p:cNvGraphicFramePr>
          <p:nvPr>
            <p:ph idx="1"/>
          </p:nvPr>
        </p:nvGraphicFramePr>
        <p:xfrm>
          <a:off x="304800" y="1447800"/>
          <a:ext cx="8382000" cy="4069080"/>
        </p:xfrm>
        <a:graphic>
          <a:graphicData uri="http://schemas.openxmlformats.org/drawingml/2006/table">
            <a:tbl>
              <a:tblPr firstRow="1" firstCol="1" bandRow="1">
                <a:tableStyleId>{5C22544A-7EE6-4342-B048-85BDC9FD1C3A}</a:tableStyleId>
              </a:tblPr>
              <a:tblGrid>
                <a:gridCol w="2264265">
                  <a:extLst>
                    <a:ext uri="{9D8B030D-6E8A-4147-A177-3AD203B41FA5}">
                      <a16:colId xmlns:a16="http://schemas.microsoft.com/office/drawing/2014/main" val="20000"/>
                    </a:ext>
                  </a:extLst>
                </a:gridCol>
                <a:gridCol w="2672114">
                  <a:extLst>
                    <a:ext uri="{9D8B030D-6E8A-4147-A177-3AD203B41FA5}">
                      <a16:colId xmlns:a16="http://schemas.microsoft.com/office/drawing/2014/main" val="20001"/>
                    </a:ext>
                  </a:extLst>
                </a:gridCol>
                <a:gridCol w="3445621">
                  <a:extLst>
                    <a:ext uri="{9D8B030D-6E8A-4147-A177-3AD203B41FA5}">
                      <a16:colId xmlns:a16="http://schemas.microsoft.com/office/drawing/2014/main" val="20002"/>
                    </a:ext>
                  </a:extLst>
                </a:gridCol>
              </a:tblGrid>
              <a:tr h="807720">
                <a:tc>
                  <a:txBody>
                    <a:bodyPr/>
                    <a:lstStyle/>
                    <a:p>
                      <a:pPr marL="0" marR="0">
                        <a:spcBef>
                          <a:spcPts val="0"/>
                        </a:spcBef>
                        <a:spcAft>
                          <a:spcPts val="0"/>
                        </a:spcAft>
                      </a:pPr>
                      <a:r>
                        <a:rPr lang="en-US" sz="1800" dirty="0">
                          <a:solidFill>
                            <a:schemeClr val="tx1"/>
                          </a:solidFill>
                          <a:effectLst/>
                        </a:rPr>
                        <a:t>Region</a:t>
                      </a:r>
                      <a:endParaRPr lang="en-US" sz="18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Number of large-seeded grasses (things like wheat, oats, etc.)</a:t>
                      </a:r>
                      <a:endParaRPr lang="en-US" sz="18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effectLst/>
                        </a:rPr>
                        <a:t>Sub-regions</a:t>
                      </a:r>
                      <a:endParaRPr lang="en-US" sz="180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1211580">
                <a:tc>
                  <a:txBody>
                    <a:bodyPr/>
                    <a:lstStyle/>
                    <a:p>
                      <a:pPr marL="0" marR="0">
                        <a:spcBef>
                          <a:spcPts val="0"/>
                        </a:spcBef>
                        <a:spcAft>
                          <a:spcPts val="0"/>
                        </a:spcAft>
                      </a:pPr>
                      <a:r>
                        <a:rPr lang="en-US" sz="1800" dirty="0">
                          <a:solidFill>
                            <a:schemeClr val="tx1"/>
                          </a:solidFill>
                          <a:effectLst/>
                        </a:rPr>
                        <a:t>West Asia, Europe, North Africa</a:t>
                      </a:r>
                    </a:p>
                    <a:p>
                      <a:pPr marL="0" marR="0">
                        <a:spcBef>
                          <a:spcPts val="0"/>
                        </a:spcBef>
                        <a:spcAft>
                          <a:spcPts val="0"/>
                        </a:spcAft>
                      </a:pPr>
                      <a:r>
                        <a:rPr lang="en-US" sz="1800" dirty="0">
                          <a:solidFill>
                            <a:schemeClr val="tx1"/>
                          </a:solidFill>
                          <a:effectLst/>
                        </a:rPr>
                        <a:t> </a:t>
                      </a:r>
                      <a:endParaRPr lang="en-US" sz="18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33</a:t>
                      </a:r>
                    </a:p>
                    <a:p>
                      <a:pPr marL="0" marR="0">
                        <a:spcBef>
                          <a:spcPts val="0"/>
                        </a:spcBef>
                        <a:spcAft>
                          <a:spcPts val="0"/>
                        </a:spcAft>
                      </a:pPr>
                      <a:r>
                        <a:rPr lang="en-US" sz="1800" dirty="0">
                          <a:solidFill>
                            <a:schemeClr val="tx1"/>
                          </a:solidFill>
                          <a:effectLst/>
                        </a:rPr>
                        <a:t> </a:t>
                      </a:r>
                      <a:endParaRPr lang="en-US" sz="18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32 of the 33 in the Mediterranean zone, 1 in England</a:t>
                      </a:r>
                      <a:endParaRPr lang="en-US"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r h="403860">
                <a:tc>
                  <a:txBody>
                    <a:bodyPr/>
                    <a:lstStyle/>
                    <a:p>
                      <a:pPr marL="0" marR="0">
                        <a:spcBef>
                          <a:spcPts val="0"/>
                        </a:spcBef>
                        <a:spcAft>
                          <a:spcPts val="0"/>
                        </a:spcAft>
                      </a:pPr>
                      <a:r>
                        <a:rPr lang="en-US" sz="1800">
                          <a:solidFill>
                            <a:schemeClr val="tx1"/>
                          </a:solidFill>
                          <a:effectLst/>
                        </a:rPr>
                        <a:t>East Asia</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effectLst/>
                        </a:rPr>
                        <a:t>6</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 </a:t>
                      </a:r>
                      <a:endParaRPr lang="en-US"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403860">
                <a:tc>
                  <a:txBody>
                    <a:bodyPr/>
                    <a:lstStyle/>
                    <a:p>
                      <a:pPr marL="0" marR="0">
                        <a:spcBef>
                          <a:spcPts val="0"/>
                        </a:spcBef>
                        <a:spcAft>
                          <a:spcPts val="0"/>
                        </a:spcAft>
                      </a:pPr>
                      <a:r>
                        <a:rPr lang="en-US" sz="1800">
                          <a:solidFill>
                            <a:schemeClr val="tx1"/>
                          </a:solidFill>
                          <a:effectLst/>
                        </a:rPr>
                        <a:t>Sub-Saharan Africa</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effectLst/>
                        </a:rPr>
                        <a:t>4</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 </a:t>
                      </a:r>
                      <a:endParaRPr lang="en-US"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807720">
                <a:tc>
                  <a:txBody>
                    <a:bodyPr/>
                    <a:lstStyle/>
                    <a:p>
                      <a:pPr marL="0" marR="0">
                        <a:spcBef>
                          <a:spcPts val="0"/>
                        </a:spcBef>
                        <a:spcAft>
                          <a:spcPts val="0"/>
                        </a:spcAft>
                      </a:pPr>
                      <a:r>
                        <a:rPr lang="en-US" sz="1800">
                          <a:solidFill>
                            <a:schemeClr val="tx1"/>
                          </a:solidFill>
                          <a:effectLst/>
                        </a:rPr>
                        <a:t>Americas</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effectLst/>
                        </a:rPr>
                        <a:t>11</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4 from North America, 5 from Mesoamerica, 2 from South America</a:t>
                      </a:r>
                      <a:endParaRPr lang="en-US"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403860">
                <a:tc>
                  <a:txBody>
                    <a:bodyPr/>
                    <a:lstStyle/>
                    <a:p>
                      <a:pPr marL="0" marR="0">
                        <a:spcBef>
                          <a:spcPts val="0"/>
                        </a:spcBef>
                        <a:spcAft>
                          <a:spcPts val="0"/>
                        </a:spcAft>
                      </a:pPr>
                      <a:r>
                        <a:rPr lang="en-US" sz="1800">
                          <a:solidFill>
                            <a:schemeClr val="tx1"/>
                          </a:solidFill>
                          <a:effectLst/>
                        </a:rPr>
                        <a:t>Northern Australia</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effectLst/>
                        </a:rPr>
                        <a:t>2</a:t>
                      </a:r>
                      <a:endParaRPr lang="en-US" sz="180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effectLst/>
                        </a:rPr>
                        <a:t> </a:t>
                      </a:r>
                      <a:endParaRPr lang="en-US" sz="180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2800" name="Rectangle 1"/>
          <p:cNvSpPr>
            <a:spLocks noChangeArrowheads="1"/>
          </p:cNvSpPr>
          <p:nvPr/>
        </p:nvSpPr>
        <p:spPr bwMode="auto">
          <a:xfrm>
            <a:off x="228600" y="5791200"/>
            <a:ext cx="9144000" cy="457200"/>
          </a:xfrm>
          <a:prstGeom prst="rect">
            <a:avLst/>
          </a:prstGeom>
          <a:noFill/>
          <a:ln w="9525">
            <a:noFill/>
            <a:miter lim="800000"/>
            <a:headEnd/>
            <a:tailEnd/>
          </a:ln>
        </p:spPr>
        <p:txBody>
          <a:bodyPr wrap="none" anchor="ctr">
            <a:spAutoFit/>
          </a:bodyPr>
          <a:lstStyle/>
          <a:p>
            <a:r>
              <a:rPr lang="en-US" sz="1200">
                <a:ea typeface="Times New Roman" pitchFamily="18" charset="0"/>
                <a:cs typeface="Arial" charset="0"/>
              </a:rPr>
              <a:t>Adapted from Jared Diamond, Guns, Germs, and Steel, p. 140</a:t>
            </a:r>
            <a:endParaRPr lang="en-US" sz="1100">
              <a:ea typeface="Times New Roman" pitchFamily="18" charset="0"/>
              <a:cs typeface="Arial" charset="0"/>
            </a:endParaRPr>
          </a:p>
          <a:p>
            <a:pPr eaLnBrk="0" hangingPunct="0"/>
            <a:br>
              <a:rPr lang="en-US" sz="1100">
                <a:ea typeface="Times New Roman" pitchFamily="18" charset="0"/>
                <a:cs typeface="Arial" charset="0"/>
              </a:rPr>
            </a:br>
            <a:endParaRPr lang="en-US">
              <a:ea typeface="Times New Roman" pitchFamily="18"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5"/>
          <p:cNvSpPr>
            <a:spLocks noGrp="1"/>
          </p:cNvSpPr>
          <p:nvPr>
            <p:ph type="sldNum" sz="quarter" idx="12"/>
          </p:nvPr>
        </p:nvSpPr>
        <p:spPr/>
        <p:txBody>
          <a:bodyPr/>
          <a:lstStyle/>
          <a:p>
            <a:pPr>
              <a:defRPr/>
            </a:pPr>
            <a:fld id="{D36D2C9D-10A7-410A-95C7-4AC05B1C9AAF}" type="slidenum">
              <a:rPr lang="en-US"/>
              <a:pPr>
                <a:defRPr/>
              </a:pPr>
              <a:t>2</a:t>
            </a:fld>
            <a:endParaRPr lang="en-US"/>
          </a:p>
        </p:txBody>
      </p:sp>
      <p:sp>
        <p:nvSpPr>
          <p:cNvPr id="4" name="Title 3"/>
          <p:cNvSpPr>
            <a:spLocks noGrp="1"/>
          </p:cNvSpPr>
          <p:nvPr>
            <p:ph type="title"/>
          </p:nvPr>
        </p:nvSpPr>
        <p:spPr/>
        <p:txBody>
          <a:bodyPr/>
          <a:lstStyle/>
          <a:p>
            <a:pPr fontAlgn="auto">
              <a:spcAft>
                <a:spcPts val="0"/>
              </a:spcAft>
              <a:defRPr/>
            </a:pPr>
            <a:endParaRPr lang="en-US"/>
          </a:p>
        </p:txBody>
      </p:sp>
      <p:sp>
        <p:nvSpPr>
          <p:cNvPr id="5" name="Content Placeholder 4"/>
          <p:cNvSpPr>
            <a:spLocks noGrp="1"/>
          </p:cNvSpPr>
          <p:nvPr>
            <p:ph idx="1"/>
          </p:nvPr>
        </p:nvSpPr>
        <p:spPr>
          <a:xfrm>
            <a:off x="0" y="3209925"/>
            <a:ext cx="4419600" cy="3648075"/>
          </a:xfrm>
        </p:spPr>
        <p:txBody>
          <a:bodyPr>
            <a:normAutofit/>
          </a:bodyPr>
          <a:lstStyle/>
          <a:p>
            <a:pPr>
              <a:lnSpc>
                <a:spcPct val="90000"/>
              </a:lnSpc>
            </a:pPr>
            <a:r>
              <a:rPr lang="en-US" dirty="0"/>
              <a:t>What differences do you see between these places?  How would life be different in 	each one?  Which one lines up more with your idea of “civilization” and why?</a:t>
            </a:r>
          </a:p>
        </p:txBody>
      </p:sp>
      <p:pic>
        <p:nvPicPr>
          <p:cNvPr id="15363" name="Picture 2"/>
          <p:cNvPicPr>
            <a:picLocks noChangeAspect="1" noChangeArrowheads="1"/>
          </p:cNvPicPr>
          <p:nvPr/>
        </p:nvPicPr>
        <p:blipFill>
          <a:blip r:embed="rId3"/>
          <a:srcRect/>
          <a:stretch>
            <a:fillRect/>
          </a:stretch>
        </p:blipFill>
        <p:spPr bwMode="auto">
          <a:xfrm>
            <a:off x="0" y="0"/>
            <a:ext cx="5043488" cy="3200400"/>
          </a:xfrm>
          <a:prstGeom prst="rect">
            <a:avLst/>
          </a:prstGeom>
          <a:noFill/>
          <a:ln w="9525">
            <a:noFill/>
            <a:miter lim="800000"/>
            <a:headEnd/>
            <a:tailEnd/>
          </a:ln>
        </p:spPr>
      </p:pic>
      <p:pic>
        <p:nvPicPr>
          <p:cNvPr id="15364" name="Picture 42"/>
          <p:cNvPicPr>
            <a:picLocks noChangeAspect="1" noChangeArrowheads="1"/>
          </p:cNvPicPr>
          <p:nvPr/>
        </p:nvPicPr>
        <p:blipFill>
          <a:blip r:embed="rId4"/>
          <a:srcRect/>
          <a:stretch>
            <a:fillRect/>
          </a:stretch>
        </p:blipFill>
        <p:spPr bwMode="auto">
          <a:xfrm>
            <a:off x="4572000" y="3454400"/>
            <a:ext cx="4549775" cy="3403600"/>
          </a:xfrm>
          <a:prstGeom prst="rect">
            <a:avLst/>
          </a:prstGeom>
          <a:noFill/>
          <a:ln w="9525">
            <a:noFill/>
            <a:miter lim="800000"/>
            <a:headEnd/>
            <a:tailEnd/>
          </a:ln>
        </p:spPr>
      </p:pic>
      <p:sp>
        <p:nvSpPr>
          <p:cNvPr id="15365" name="TextBox 5"/>
          <p:cNvSpPr txBox="1">
            <a:spLocks noChangeArrowheads="1"/>
          </p:cNvSpPr>
          <p:nvPr/>
        </p:nvSpPr>
        <p:spPr bwMode="auto">
          <a:xfrm>
            <a:off x="5043488" y="1371600"/>
            <a:ext cx="3719512" cy="646331"/>
          </a:xfrm>
          <a:prstGeom prst="rect">
            <a:avLst/>
          </a:prstGeom>
          <a:noFill/>
          <a:ln w="9525">
            <a:noFill/>
            <a:miter lim="800000"/>
            <a:headEnd/>
            <a:tailEnd/>
          </a:ln>
        </p:spPr>
        <p:txBody>
          <a:bodyPr wrap="square">
            <a:spAutoFit/>
          </a:bodyPr>
          <a:lstStyle/>
          <a:p>
            <a:r>
              <a:rPr lang="en-US" dirty="0">
                <a:latin typeface="Franklin Gothic Book" pitchFamily="34" charset="0"/>
              </a:rPr>
              <a:t>The city of Ur, Sumer (Mesopotamia; present day Iraq)</a:t>
            </a:r>
          </a:p>
        </p:txBody>
      </p:sp>
      <p:sp>
        <p:nvSpPr>
          <p:cNvPr id="15366" name="TextBox 8"/>
          <p:cNvSpPr txBox="1">
            <a:spLocks noChangeArrowheads="1"/>
          </p:cNvSpPr>
          <p:nvPr/>
        </p:nvSpPr>
        <p:spPr bwMode="auto">
          <a:xfrm>
            <a:off x="5181600" y="3016250"/>
            <a:ext cx="3709988" cy="369332"/>
          </a:xfrm>
          <a:prstGeom prst="rect">
            <a:avLst/>
          </a:prstGeom>
          <a:noFill/>
          <a:ln w="9525">
            <a:noFill/>
            <a:miter lim="800000"/>
            <a:headEnd/>
            <a:tailEnd/>
          </a:ln>
        </p:spPr>
        <p:txBody>
          <a:bodyPr wrap="square">
            <a:spAutoFit/>
          </a:bodyPr>
          <a:lstStyle/>
          <a:p>
            <a:r>
              <a:rPr lang="en-US" dirty="0" err="1">
                <a:latin typeface="Franklin Gothic Book" pitchFamily="34" charset="0"/>
              </a:rPr>
              <a:t>Catal</a:t>
            </a:r>
            <a:r>
              <a:rPr lang="en-US" dirty="0">
                <a:latin typeface="Franklin Gothic Book" pitchFamily="34" charset="0"/>
              </a:rPr>
              <a:t> </a:t>
            </a:r>
            <a:r>
              <a:rPr lang="en-US" dirty="0" err="1">
                <a:latin typeface="Franklin Gothic Book" pitchFamily="34" charset="0"/>
              </a:rPr>
              <a:t>Hoyuk</a:t>
            </a:r>
            <a:r>
              <a:rPr lang="en-US" dirty="0">
                <a:latin typeface="Franklin Gothic Book" pitchFamily="34" charset="0"/>
              </a:rPr>
              <a:t> (in present day Turkey)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6E46FF6F-E6D9-4595-BCA9-B476EACAE284}" type="slidenum">
              <a:rPr lang="en-US"/>
              <a:pPr>
                <a:defRPr/>
              </a:pPr>
              <a:t>20</a:t>
            </a:fld>
            <a:endParaRPr lang="en-US"/>
          </a:p>
        </p:txBody>
      </p:sp>
      <p:sp>
        <p:nvSpPr>
          <p:cNvPr id="2" name="Title 1"/>
          <p:cNvSpPr>
            <a:spLocks noGrp="1"/>
          </p:cNvSpPr>
          <p:nvPr>
            <p:ph type="title"/>
          </p:nvPr>
        </p:nvSpPr>
        <p:spPr>
          <a:xfrm>
            <a:off x="304800" y="304800"/>
            <a:ext cx="8686800" cy="838200"/>
          </a:xfrm>
        </p:spPr>
        <p:txBody>
          <a:bodyPr/>
          <a:lstStyle/>
          <a:p>
            <a:pPr fontAlgn="auto">
              <a:spcAft>
                <a:spcPts val="0"/>
              </a:spcAft>
              <a:defRPr/>
            </a:pPr>
            <a:r>
              <a:rPr lang="en-US" dirty="0"/>
              <a:t>Large mammals for domestication</a:t>
            </a:r>
          </a:p>
        </p:txBody>
      </p:sp>
      <p:graphicFrame>
        <p:nvGraphicFramePr>
          <p:cNvPr id="4" name="Content Placeholder 3"/>
          <p:cNvGraphicFramePr>
            <a:graphicFrameLocks noGrp="1"/>
          </p:cNvGraphicFramePr>
          <p:nvPr>
            <p:ph idx="1"/>
          </p:nvPr>
        </p:nvGraphicFramePr>
        <p:xfrm>
          <a:off x="304800" y="1295400"/>
          <a:ext cx="8686800" cy="4312920"/>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01803">
                <a:tc>
                  <a:txBody>
                    <a:bodyPr/>
                    <a:lstStyle/>
                    <a:p>
                      <a:pPr marL="0" marR="0">
                        <a:spcBef>
                          <a:spcPts val="0"/>
                        </a:spcBef>
                        <a:spcAft>
                          <a:spcPts val="0"/>
                        </a:spcAft>
                      </a:pPr>
                      <a:r>
                        <a:rPr lang="en-US" sz="1800" b="1" u="sng" dirty="0">
                          <a:solidFill>
                            <a:schemeClr val="tx1"/>
                          </a:solidFill>
                          <a:effectLst/>
                        </a:rPr>
                        <a:t>Domesticated Animal</a:t>
                      </a:r>
                      <a:endParaRPr lang="en-US" sz="1800" b="1" u="sng"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Estimated time of domestication</a:t>
                      </a:r>
                      <a:endParaRPr lang="en-US" sz="1800" b="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Region where domesticated</a:t>
                      </a:r>
                      <a:endParaRPr lang="en-US" sz="1800" b="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1003005">
                <a:tc>
                  <a:txBody>
                    <a:bodyPr/>
                    <a:lstStyle/>
                    <a:p>
                      <a:pPr marL="0" marR="0">
                        <a:spcBef>
                          <a:spcPts val="0"/>
                        </a:spcBef>
                        <a:spcAft>
                          <a:spcPts val="0"/>
                        </a:spcAft>
                      </a:pPr>
                      <a:r>
                        <a:rPr lang="en-US" sz="1800" b="1" dirty="0">
                          <a:solidFill>
                            <a:schemeClr val="tx1"/>
                          </a:solidFill>
                          <a:effectLst/>
                        </a:rPr>
                        <a:t>Dog</a:t>
                      </a:r>
                      <a:endParaRPr lang="en-US" sz="1800" b="1"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10,000 BCE</a:t>
                      </a:r>
                      <a:endParaRPr lang="en-US" sz="1800" b="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Southwest Asia, China, North America</a:t>
                      </a:r>
                      <a:endParaRPr lang="en-US" sz="1800" b="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r h="501502">
                <a:tc>
                  <a:txBody>
                    <a:bodyPr/>
                    <a:lstStyle/>
                    <a:p>
                      <a:pPr marL="0" marR="0">
                        <a:spcBef>
                          <a:spcPts val="0"/>
                        </a:spcBef>
                        <a:spcAft>
                          <a:spcPts val="0"/>
                        </a:spcAft>
                      </a:pPr>
                      <a:r>
                        <a:rPr lang="en-US" sz="1800" b="1" dirty="0">
                          <a:solidFill>
                            <a:schemeClr val="tx1"/>
                          </a:solidFill>
                          <a:effectLst/>
                        </a:rPr>
                        <a:t>Sheep</a:t>
                      </a:r>
                      <a:endParaRPr lang="en-US" sz="1800" b="1"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dirty="0">
                          <a:solidFill>
                            <a:schemeClr val="tx1"/>
                          </a:solidFill>
                          <a:effectLst/>
                        </a:rPr>
                        <a:t>8000 BCE</a:t>
                      </a:r>
                      <a:endParaRPr lang="en-US" sz="1800" b="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Southwest Asia</a:t>
                      </a:r>
                      <a:endParaRPr lang="en-US" sz="1800" b="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501502">
                <a:tc>
                  <a:txBody>
                    <a:bodyPr/>
                    <a:lstStyle/>
                    <a:p>
                      <a:pPr marL="0" marR="0">
                        <a:spcBef>
                          <a:spcPts val="0"/>
                        </a:spcBef>
                        <a:spcAft>
                          <a:spcPts val="0"/>
                        </a:spcAft>
                      </a:pPr>
                      <a:r>
                        <a:rPr lang="en-US" sz="1800" b="1" dirty="0">
                          <a:solidFill>
                            <a:schemeClr val="tx1"/>
                          </a:solidFill>
                          <a:effectLst/>
                        </a:rPr>
                        <a:t>Goat</a:t>
                      </a:r>
                      <a:endParaRPr lang="en-US" sz="1800" b="1"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dirty="0">
                          <a:solidFill>
                            <a:schemeClr val="tx1"/>
                          </a:solidFill>
                          <a:effectLst/>
                        </a:rPr>
                        <a:t>8000 BCE</a:t>
                      </a:r>
                      <a:endParaRPr lang="en-US" sz="1800" b="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Southwest Asia</a:t>
                      </a:r>
                      <a:endParaRPr lang="en-US" sz="1800" b="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501502">
                <a:tc>
                  <a:txBody>
                    <a:bodyPr/>
                    <a:lstStyle/>
                    <a:p>
                      <a:pPr marL="0" marR="0">
                        <a:spcBef>
                          <a:spcPts val="0"/>
                        </a:spcBef>
                        <a:spcAft>
                          <a:spcPts val="0"/>
                        </a:spcAft>
                      </a:pPr>
                      <a:r>
                        <a:rPr lang="en-US" sz="1800" b="1" dirty="0">
                          <a:solidFill>
                            <a:schemeClr val="tx1"/>
                          </a:solidFill>
                          <a:effectLst/>
                        </a:rPr>
                        <a:t>Pig</a:t>
                      </a:r>
                      <a:endParaRPr lang="en-US" sz="1800" b="1"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dirty="0">
                          <a:solidFill>
                            <a:schemeClr val="tx1"/>
                          </a:solidFill>
                          <a:effectLst/>
                        </a:rPr>
                        <a:t>8000 BCE</a:t>
                      </a:r>
                      <a:endParaRPr lang="en-US" sz="1800" b="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China, Southwest Asia</a:t>
                      </a:r>
                      <a:endParaRPr lang="en-US" sz="1800" b="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601803">
                <a:tc>
                  <a:txBody>
                    <a:bodyPr/>
                    <a:lstStyle/>
                    <a:p>
                      <a:pPr marL="0" marR="0">
                        <a:spcBef>
                          <a:spcPts val="0"/>
                        </a:spcBef>
                        <a:spcAft>
                          <a:spcPts val="0"/>
                        </a:spcAft>
                      </a:pPr>
                      <a:r>
                        <a:rPr lang="en-US" sz="1800" b="1" dirty="0">
                          <a:solidFill>
                            <a:schemeClr val="tx1"/>
                          </a:solidFill>
                          <a:effectLst/>
                        </a:rPr>
                        <a:t>Cow</a:t>
                      </a:r>
                      <a:endParaRPr lang="en-US" sz="1800" b="1"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6000 BCE</a:t>
                      </a:r>
                      <a:endParaRPr lang="en-US" sz="1800" b="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dirty="0">
                          <a:solidFill>
                            <a:schemeClr val="tx1"/>
                          </a:solidFill>
                          <a:effectLst/>
                        </a:rPr>
                        <a:t>Southwest Asia, India, North Africa</a:t>
                      </a:r>
                      <a:endParaRPr lang="en-US" sz="1800" b="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5"/>
                  </a:ext>
                </a:extLst>
              </a:tr>
              <a:tr h="601803">
                <a:tc>
                  <a:txBody>
                    <a:bodyPr/>
                    <a:lstStyle/>
                    <a:p>
                      <a:pPr marL="0" marR="0">
                        <a:spcBef>
                          <a:spcPts val="0"/>
                        </a:spcBef>
                        <a:spcAft>
                          <a:spcPts val="0"/>
                        </a:spcAft>
                      </a:pPr>
                      <a:r>
                        <a:rPr lang="en-US" sz="1800" b="1" dirty="0">
                          <a:solidFill>
                            <a:schemeClr val="tx1"/>
                          </a:solidFill>
                          <a:effectLst/>
                        </a:rPr>
                        <a:t>Llama, alpaca</a:t>
                      </a:r>
                      <a:endParaRPr lang="en-US" sz="1800" b="1"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a:solidFill>
                            <a:schemeClr val="tx1"/>
                          </a:solidFill>
                          <a:effectLst/>
                        </a:rPr>
                        <a:t>3500 BCE</a:t>
                      </a:r>
                      <a:endParaRPr lang="en-US" sz="1800" b="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b="0" dirty="0">
                          <a:solidFill>
                            <a:schemeClr val="tx1"/>
                          </a:solidFill>
                          <a:effectLst/>
                        </a:rPr>
                        <a:t>Andes Mountains of South America</a:t>
                      </a:r>
                      <a:endParaRPr lang="en-US" sz="1800" b="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33828" name="Rectangle 4"/>
          <p:cNvSpPr>
            <a:spLocks noChangeArrowheads="1"/>
          </p:cNvSpPr>
          <p:nvPr/>
        </p:nvSpPr>
        <p:spPr bwMode="auto">
          <a:xfrm>
            <a:off x="381000" y="6019800"/>
            <a:ext cx="6781800" cy="369888"/>
          </a:xfrm>
          <a:prstGeom prst="rect">
            <a:avLst/>
          </a:prstGeom>
          <a:noFill/>
          <a:ln w="9525">
            <a:noFill/>
            <a:miter lim="800000"/>
            <a:headEnd/>
            <a:tailEnd/>
          </a:ln>
        </p:spPr>
        <p:txBody>
          <a:bodyPr>
            <a:spAutoFit/>
          </a:bodyPr>
          <a:lstStyle/>
          <a:p>
            <a:r>
              <a:rPr lang="en-US">
                <a:latin typeface="Franklin Gothic Book" pitchFamily="34" charset="0"/>
              </a:rPr>
              <a:t>Adapted from Jared Diamond, Guns, Germs, and Steel, p. 167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686800" cy="838200"/>
          </a:xfrm>
        </p:spPr>
        <p:txBody>
          <a:bodyPr/>
          <a:lstStyle/>
          <a:p>
            <a:r>
              <a:rPr lang="en-US" dirty="0"/>
              <a:t>Latitude and climate</a:t>
            </a:r>
          </a:p>
        </p:txBody>
      </p:sp>
      <p:sp>
        <p:nvSpPr>
          <p:cNvPr id="3" name="Content Placeholder 2"/>
          <p:cNvSpPr>
            <a:spLocks noGrp="1"/>
          </p:cNvSpPr>
          <p:nvPr>
            <p:ph idx="1"/>
          </p:nvPr>
        </p:nvSpPr>
        <p:spPr>
          <a:xfrm>
            <a:off x="304800" y="1143000"/>
            <a:ext cx="8686800" cy="4784725"/>
          </a:xfrm>
        </p:spPr>
        <p:txBody>
          <a:bodyPr/>
          <a:lstStyle/>
          <a:p>
            <a:r>
              <a:rPr lang="en-US" sz="2400" dirty="0">
                <a:latin typeface="Tahoma" pitchFamily="34" charset="0"/>
                <a:ea typeface="Tahoma" pitchFamily="34" charset="0"/>
                <a:cs typeface="Tahoma" pitchFamily="34" charset="0"/>
              </a:rPr>
              <a:t>What is latitude and why does it matter for civilizations?</a:t>
            </a:r>
          </a:p>
          <a:p>
            <a:r>
              <a:rPr lang="en-US" sz="2400" dirty="0">
                <a:latin typeface="Tahoma" pitchFamily="34" charset="0"/>
                <a:ea typeface="Tahoma" pitchFamily="34" charset="0"/>
                <a:cs typeface="Tahoma" pitchFamily="34" charset="0"/>
              </a:rPr>
              <a:t>What is climate and why does it matter?</a:t>
            </a:r>
          </a:p>
          <a:p>
            <a:r>
              <a:rPr lang="en-US" sz="2400" dirty="0">
                <a:latin typeface="Tahoma" pitchFamily="34" charset="0"/>
                <a:ea typeface="Tahoma" pitchFamily="34" charset="0"/>
                <a:cs typeface="Tahoma" pitchFamily="34" charset="0"/>
              </a:rPr>
              <a:t>How are latitude and climate connected?</a:t>
            </a:r>
          </a:p>
          <a:p>
            <a:endParaRPr lang="en-US" sz="800" dirty="0">
              <a:latin typeface="Tahoma" pitchFamily="34" charset="0"/>
              <a:ea typeface="Tahoma" pitchFamily="34" charset="0"/>
              <a:cs typeface="Tahoma" pitchFamily="34" charset="0"/>
            </a:endParaRPr>
          </a:p>
          <a:p>
            <a:r>
              <a:rPr lang="en-US" sz="2400" b="1" dirty="0">
                <a:latin typeface="Tahoma" pitchFamily="34" charset="0"/>
                <a:ea typeface="Tahoma" pitchFamily="34" charset="0"/>
                <a:cs typeface="Tahoma" pitchFamily="34" charset="0"/>
              </a:rPr>
              <a:t>Latitude</a:t>
            </a:r>
            <a:r>
              <a:rPr lang="en-US" sz="2400" dirty="0">
                <a:latin typeface="Tahoma" pitchFamily="34" charset="0"/>
                <a:ea typeface="Tahoma" pitchFamily="34" charset="0"/>
                <a:cs typeface="Tahoma" pitchFamily="34" charset="0"/>
              </a:rPr>
              <a:t> tells us where a place is in relationship to the equator and the poles.  In a way, it tells us how much sun a particular place gets, and that tells us something about the climate.</a:t>
            </a:r>
          </a:p>
          <a:p>
            <a:r>
              <a:rPr lang="en-US" sz="2400" b="1" dirty="0">
                <a:latin typeface="Tahoma" pitchFamily="34" charset="0"/>
                <a:ea typeface="Tahoma" pitchFamily="34" charset="0"/>
                <a:cs typeface="Tahoma" pitchFamily="34" charset="0"/>
              </a:rPr>
              <a:t>Climate</a:t>
            </a:r>
            <a:r>
              <a:rPr lang="en-US" sz="2400" dirty="0">
                <a:latin typeface="Tahoma" pitchFamily="34" charset="0"/>
                <a:ea typeface="Tahoma" pitchFamily="34" charset="0"/>
                <a:cs typeface="Tahoma" pitchFamily="34" charset="0"/>
              </a:rPr>
              <a:t> is the general pattern of weather and seasons in a place.</a:t>
            </a:r>
          </a:p>
          <a:p>
            <a:r>
              <a:rPr lang="en-US" sz="2400" dirty="0">
                <a:latin typeface="Tahoma" pitchFamily="34" charset="0"/>
                <a:ea typeface="Tahoma" pitchFamily="34" charset="0"/>
                <a:cs typeface="Tahoma" pitchFamily="34" charset="0"/>
              </a:rPr>
              <a:t>The amount of sun and rain a place gets, and the seasons it has, is important for civilization, because it is important for farming and food production.  Can you farm at the North Pole?</a:t>
            </a:r>
          </a:p>
        </p:txBody>
      </p:sp>
      <p:sp>
        <p:nvSpPr>
          <p:cNvPr id="4" name="Slide Number Placeholder 3"/>
          <p:cNvSpPr>
            <a:spLocks noGrp="1"/>
          </p:cNvSpPr>
          <p:nvPr>
            <p:ph type="sldNum" sz="quarter" idx="12"/>
          </p:nvPr>
        </p:nvSpPr>
        <p:spPr/>
        <p:txBody>
          <a:bodyPr/>
          <a:lstStyle/>
          <a:p>
            <a:pPr>
              <a:defRPr/>
            </a:pPr>
            <a:fld id="{02597527-44F6-49D9-A2B7-860E8E8BEFCB}" type="slidenum">
              <a:rPr lang="en-US" smtClean="0"/>
              <a:pPr>
                <a:defRPr/>
              </a:pPr>
              <a:t>21</a:t>
            </a:fld>
            <a:endParaRPr lang="en-US"/>
          </a:p>
        </p:txBody>
      </p:sp>
    </p:spTree>
    <p:extLst>
      <p:ext uri="{BB962C8B-B14F-4D97-AF65-F5344CB8AC3E}">
        <p14:creationId xmlns:p14="http://schemas.microsoft.com/office/powerpoint/2010/main" val="4087692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Large seeded grasses</a:t>
            </a:r>
          </a:p>
        </p:txBody>
      </p:sp>
      <p:sp>
        <p:nvSpPr>
          <p:cNvPr id="3" name="Content Placeholder 2"/>
          <p:cNvSpPr>
            <a:spLocks noGrp="1"/>
          </p:cNvSpPr>
          <p:nvPr>
            <p:ph idx="1"/>
          </p:nvPr>
        </p:nvSpPr>
        <p:spPr>
          <a:xfrm>
            <a:off x="304800" y="1219200"/>
            <a:ext cx="8610600" cy="5410199"/>
          </a:xfrm>
        </p:spPr>
        <p:txBody>
          <a:bodyPr/>
          <a:lstStyle/>
          <a:p>
            <a:pPr marL="0" indent="0">
              <a:buNone/>
            </a:pPr>
            <a:r>
              <a:rPr lang="en-US" sz="2400" b="1" dirty="0">
                <a:latin typeface="Tahoma" pitchFamily="34" charset="0"/>
                <a:ea typeface="Tahoma" pitchFamily="34" charset="0"/>
                <a:cs typeface="Tahoma" pitchFamily="34" charset="0"/>
              </a:rPr>
              <a:t>What are large seeded grasses and why do they matter for civilizations?</a:t>
            </a:r>
          </a:p>
          <a:p>
            <a:endParaRPr lang="en-US" sz="800" dirty="0">
              <a:latin typeface="Tahoma" pitchFamily="34" charset="0"/>
              <a:ea typeface="Tahoma" pitchFamily="34" charset="0"/>
              <a:cs typeface="Tahoma" pitchFamily="34" charset="0"/>
            </a:endParaRPr>
          </a:p>
          <a:p>
            <a:pPr>
              <a:spcAft>
                <a:spcPts val="1200"/>
              </a:spcAft>
            </a:pPr>
            <a:r>
              <a:rPr lang="en-US" sz="2000" dirty="0">
                <a:latin typeface="Tahoma" pitchFamily="34" charset="0"/>
                <a:ea typeface="Tahoma" pitchFamily="34" charset="0"/>
                <a:cs typeface="Tahoma" pitchFamily="34" charset="0"/>
              </a:rPr>
              <a:t>Large seeded grasses are plants like wheat, oats, and barley.  </a:t>
            </a:r>
          </a:p>
          <a:p>
            <a:pPr>
              <a:spcAft>
                <a:spcPts val="1200"/>
              </a:spcAft>
            </a:pPr>
            <a:r>
              <a:rPr lang="en-US" sz="2000" dirty="0">
                <a:latin typeface="Tahoma" pitchFamily="34" charset="0"/>
                <a:ea typeface="Tahoma" pitchFamily="34" charset="0"/>
                <a:cs typeface="Tahoma" pitchFamily="34" charset="0"/>
              </a:rPr>
              <a:t>These are plants that people can turn into food, and they have lots of calories.</a:t>
            </a:r>
          </a:p>
          <a:p>
            <a:pPr>
              <a:spcAft>
                <a:spcPts val="1200"/>
              </a:spcAft>
            </a:pPr>
            <a:r>
              <a:rPr lang="en-US" sz="2000" dirty="0">
                <a:latin typeface="Tahoma" pitchFamily="34" charset="0"/>
                <a:ea typeface="Tahoma" pitchFamily="34" charset="0"/>
                <a:cs typeface="Tahoma" pitchFamily="34" charset="0"/>
              </a:rPr>
              <a:t>Because their seeds are large, they are easier to harvest, and people can also store their seeds for a longer time.</a:t>
            </a:r>
          </a:p>
          <a:p>
            <a:pPr>
              <a:spcAft>
                <a:spcPts val="1200"/>
              </a:spcAft>
            </a:pPr>
            <a:r>
              <a:rPr lang="en-US" sz="2000" dirty="0">
                <a:latin typeface="Tahoma" pitchFamily="34" charset="0"/>
                <a:ea typeface="Tahoma" pitchFamily="34" charset="0"/>
                <a:cs typeface="Tahoma" pitchFamily="34" charset="0"/>
              </a:rPr>
              <a:t>Civilization depends upon a stable food source and being able to grow and store more than what is consumed.  In other words, in order for lots of people to live together in one place, they need to have lots of food, and they need extra food.</a:t>
            </a:r>
          </a:p>
          <a:p>
            <a:pPr>
              <a:spcAft>
                <a:spcPts val="1200"/>
              </a:spcAft>
            </a:pPr>
            <a:r>
              <a:rPr lang="en-US" sz="2000" dirty="0">
                <a:latin typeface="Tahoma" pitchFamily="34" charset="0"/>
                <a:ea typeface="Tahoma" pitchFamily="34" charset="0"/>
                <a:cs typeface="Tahoma" pitchFamily="34" charset="0"/>
              </a:rPr>
              <a:t>Large seeded grasses were easier to harvest and store than other plants, but not all parts of the world had these types of plants growing.</a:t>
            </a:r>
          </a:p>
          <a:p>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02597527-44F6-49D9-A2B7-860E8E8BEFCB}" type="slidenum">
              <a:rPr lang="en-US" smtClean="0"/>
              <a:pPr>
                <a:defRPr/>
              </a:pPr>
              <a:t>22</a:t>
            </a:fld>
            <a:endParaRPr lang="en-US"/>
          </a:p>
        </p:txBody>
      </p:sp>
    </p:spTree>
    <p:extLst>
      <p:ext uri="{BB962C8B-B14F-4D97-AF65-F5344CB8AC3E}">
        <p14:creationId xmlns:p14="http://schemas.microsoft.com/office/powerpoint/2010/main" val="343021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a:t>Large mammals and domestication</a:t>
            </a:r>
          </a:p>
        </p:txBody>
      </p:sp>
      <p:sp>
        <p:nvSpPr>
          <p:cNvPr id="3" name="Content Placeholder 2"/>
          <p:cNvSpPr>
            <a:spLocks noGrp="1"/>
          </p:cNvSpPr>
          <p:nvPr>
            <p:ph idx="1"/>
          </p:nvPr>
        </p:nvSpPr>
        <p:spPr>
          <a:xfrm>
            <a:off x="304800" y="1143000"/>
            <a:ext cx="8686800" cy="5151437"/>
          </a:xfrm>
        </p:spPr>
        <p:txBody>
          <a:bodyPr/>
          <a:lstStyle/>
          <a:p>
            <a:pPr marL="0" indent="0">
              <a:buNone/>
            </a:pPr>
            <a:r>
              <a:rPr lang="en-US" sz="2400" b="1" dirty="0">
                <a:latin typeface="Tahoma" pitchFamily="34" charset="0"/>
                <a:ea typeface="Tahoma" pitchFamily="34" charset="0"/>
                <a:cs typeface="Tahoma" pitchFamily="34" charset="0"/>
              </a:rPr>
              <a:t>What are large mammals, what is domestication, and why do they matter for civilizations?</a:t>
            </a:r>
          </a:p>
          <a:p>
            <a:pPr marL="0" indent="0">
              <a:buNone/>
            </a:pPr>
            <a:endParaRPr lang="en-US" sz="1400" dirty="0">
              <a:latin typeface="Tahoma" pitchFamily="34" charset="0"/>
              <a:ea typeface="Tahoma" pitchFamily="34" charset="0"/>
              <a:cs typeface="Tahoma" pitchFamily="34" charset="0"/>
            </a:endParaRPr>
          </a:p>
          <a:p>
            <a:pPr>
              <a:spcBef>
                <a:spcPts val="600"/>
              </a:spcBef>
              <a:spcAft>
                <a:spcPts val="600"/>
              </a:spcAft>
            </a:pPr>
            <a:r>
              <a:rPr lang="en-US" sz="2000" dirty="0">
                <a:latin typeface="Tahoma" pitchFamily="34" charset="0"/>
                <a:ea typeface="Tahoma" pitchFamily="34" charset="0"/>
                <a:cs typeface="Tahoma" pitchFamily="34" charset="0"/>
              </a:rPr>
              <a:t>Domestication is when an entire species or variety of animals is tamed, changed, and managed by people to meet a particular need.</a:t>
            </a:r>
          </a:p>
          <a:p>
            <a:pPr>
              <a:spcBef>
                <a:spcPts val="600"/>
              </a:spcBef>
              <a:spcAft>
                <a:spcPts val="600"/>
              </a:spcAft>
            </a:pPr>
            <a:r>
              <a:rPr lang="en-US" sz="2000" dirty="0">
                <a:latin typeface="Tahoma" pitchFamily="34" charset="0"/>
                <a:ea typeface="Tahoma" pitchFamily="34" charset="0"/>
                <a:cs typeface="Tahoma" pitchFamily="34" charset="0"/>
              </a:rPr>
              <a:t>Not all large mammals can be domesticated.</a:t>
            </a:r>
          </a:p>
          <a:p>
            <a:pPr>
              <a:spcBef>
                <a:spcPts val="600"/>
              </a:spcBef>
              <a:spcAft>
                <a:spcPts val="600"/>
              </a:spcAft>
            </a:pPr>
            <a:r>
              <a:rPr lang="en-US" sz="2000" dirty="0">
                <a:latin typeface="Tahoma" pitchFamily="34" charset="0"/>
                <a:ea typeface="Tahoma" pitchFamily="34" charset="0"/>
                <a:cs typeface="Tahoma" pitchFamily="34" charset="0"/>
              </a:rPr>
              <a:t>Large mammals suitable for domestication include horses, cows, pig, goats, and sheep.  Not all parts of the world had these mammals available.</a:t>
            </a:r>
          </a:p>
          <a:p>
            <a:pPr>
              <a:spcBef>
                <a:spcPts val="600"/>
              </a:spcBef>
              <a:spcAft>
                <a:spcPts val="600"/>
              </a:spcAft>
            </a:pPr>
            <a:r>
              <a:rPr lang="en-US" sz="2000" dirty="0">
                <a:latin typeface="Tahoma" pitchFamily="34" charset="0"/>
                <a:ea typeface="Tahoma" pitchFamily="34" charset="0"/>
                <a:cs typeface="Tahoma" pitchFamily="34" charset="0"/>
              </a:rPr>
              <a:t>There are only 14 large mammals in the world suitable for domestication, and the majority of these originated in Eurasia.</a:t>
            </a:r>
          </a:p>
          <a:p>
            <a:pPr>
              <a:spcBef>
                <a:spcPts val="600"/>
              </a:spcBef>
              <a:spcAft>
                <a:spcPts val="600"/>
              </a:spcAft>
            </a:pPr>
            <a:r>
              <a:rPr lang="en-US" sz="2000" dirty="0">
                <a:latin typeface="Tahoma" pitchFamily="34" charset="0"/>
                <a:ea typeface="Tahoma" pitchFamily="34" charset="0"/>
                <a:cs typeface="Tahoma" pitchFamily="34" charset="0"/>
              </a:rPr>
              <a:t>These large mammals can be used to carry things, pull things like wagons and plows, provide materials for clothing and tools, and to produce food.</a:t>
            </a:r>
          </a:p>
          <a:p>
            <a:pPr marL="0"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02597527-44F6-49D9-A2B7-860E8E8BEFCB}" type="slidenum">
              <a:rPr lang="en-US" smtClean="0"/>
              <a:pPr>
                <a:defRPr/>
              </a:pPr>
              <a:t>23</a:t>
            </a:fld>
            <a:endParaRPr lang="en-US" dirty="0"/>
          </a:p>
        </p:txBody>
      </p:sp>
    </p:spTree>
    <p:extLst>
      <p:ext uri="{BB962C8B-B14F-4D97-AF65-F5344CB8AC3E}">
        <p14:creationId xmlns:p14="http://schemas.microsoft.com/office/powerpoint/2010/main" val="230758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D5096DE0-0A1F-4008-94A3-63826039DEF8}" type="slidenum">
              <a:rPr lang="en-US"/>
              <a:pPr>
                <a:defRPr/>
              </a:pPr>
              <a:t>24</a:t>
            </a:fld>
            <a:endParaRPr lang="en-US"/>
          </a:p>
        </p:txBody>
      </p:sp>
      <p:sp>
        <p:nvSpPr>
          <p:cNvPr id="2" name="Title 1"/>
          <p:cNvSpPr>
            <a:spLocks noGrp="1"/>
          </p:cNvSpPr>
          <p:nvPr>
            <p:ph type="title"/>
          </p:nvPr>
        </p:nvSpPr>
        <p:spPr>
          <a:xfrm>
            <a:off x="304800" y="152400"/>
            <a:ext cx="8686800" cy="838200"/>
          </a:xfrm>
        </p:spPr>
        <p:txBody>
          <a:bodyPr/>
          <a:lstStyle/>
          <a:p>
            <a:pPr fontAlgn="auto">
              <a:spcAft>
                <a:spcPts val="0"/>
              </a:spcAft>
              <a:defRPr/>
            </a:pPr>
            <a:r>
              <a:rPr lang="en-US" dirty="0"/>
              <a:t>Reflection and analysis:</a:t>
            </a:r>
          </a:p>
        </p:txBody>
      </p:sp>
      <p:sp>
        <p:nvSpPr>
          <p:cNvPr id="3" name="Content Placeholder 2"/>
          <p:cNvSpPr>
            <a:spLocks noGrp="1"/>
          </p:cNvSpPr>
          <p:nvPr>
            <p:ph idx="1"/>
          </p:nvPr>
        </p:nvSpPr>
        <p:spPr>
          <a:xfrm>
            <a:off x="152400" y="1524000"/>
            <a:ext cx="8763000" cy="5257800"/>
          </a:xfrm>
        </p:spPr>
        <p:txBody>
          <a:bodyPr>
            <a:normAutofit fontScale="77500" lnSpcReduction="20000"/>
          </a:bodyPr>
          <a:lstStyle/>
          <a:p>
            <a:pPr marL="0" indent="0" fontAlgn="auto">
              <a:spcAft>
                <a:spcPts val="0"/>
              </a:spcAft>
              <a:buFont typeface="Wingdings 2"/>
              <a:buNone/>
              <a:defRPr/>
            </a:pPr>
            <a:r>
              <a:rPr lang="en-US" sz="3400" dirty="0">
                <a:latin typeface="Tahoma" pitchFamily="34" charset="0"/>
                <a:ea typeface="Tahoma" pitchFamily="34" charset="0"/>
                <a:cs typeface="Tahoma" pitchFamily="34" charset="0"/>
              </a:rPr>
              <a:t>In small groups, discuss each of these questions.  Have a recorder write down your group’s answers.  Also have a spokesperson who is ready to explain your group’s  answers to the class.</a:t>
            </a:r>
          </a:p>
          <a:p>
            <a:pPr marL="0" indent="0" fontAlgn="auto">
              <a:spcAft>
                <a:spcPts val="0"/>
              </a:spcAft>
              <a:buFont typeface="Wingdings 2"/>
              <a:buNone/>
              <a:defRPr/>
            </a:pPr>
            <a:endParaRPr lang="en-US" sz="1100" dirty="0">
              <a:latin typeface="Tahoma" pitchFamily="34" charset="0"/>
              <a:ea typeface="Tahoma" pitchFamily="34" charset="0"/>
              <a:cs typeface="Tahoma" pitchFamily="34" charset="0"/>
            </a:endParaRPr>
          </a:p>
          <a:p>
            <a:pPr fontAlgn="auto">
              <a:spcAft>
                <a:spcPts val="1200"/>
              </a:spcAft>
              <a:buFont typeface="Wingdings 2"/>
              <a:buChar char=""/>
              <a:defRPr/>
            </a:pPr>
            <a:r>
              <a:rPr lang="en-US" b="1" dirty="0">
                <a:latin typeface="Tahoma" pitchFamily="34" charset="0"/>
                <a:ea typeface="Tahoma" pitchFamily="34" charset="0"/>
                <a:cs typeface="Tahoma" pitchFamily="34" charset="0"/>
              </a:rPr>
              <a:t>What can we add to our original Geographic Luck list now?</a:t>
            </a:r>
          </a:p>
          <a:p>
            <a:pPr fontAlgn="auto">
              <a:spcAft>
                <a:spcPts val="1200"/>
              </a:spcAft>
              <a:buFont typeface="Wingdings 2"/>
              <a:buChar char=""/>
              <a:defRPr/>
            </a:pPr>
            <a:r>
              <a:rPr lang="en-US" b="1" dirty="0">
                <a:latin typeface="Tahoma" pitchFamily="34" charset="0"/>
                <a:ea typeface="Tahoma" pitchFamily="34" charset="0"/>
                <a:cs typeface="Tahoma" pitchFamily="34" charset="0"/>
              </a:rPr>
              <a:t>What evidence is there that supports Jared Diamond’s theory that early civilizations were geographically lucky?</a:t>
            </a:r>
          </a:p>
          <a:p>
            <a:pPr fontAlgn="auto">
              <a:spcAft>
                <a:spcPts val="1200"/>
              </a:spcAft>
              <a:buFont typeface="Wingdings 2"/>
              <a:buChar char=""/>
              <a:defRPr/>
            </a:pPr>
            <a:r>
              <a:rPr lang="en-US" b="1" dirty="0">
                <a:latin typeface="Tahoma" pitchFamily="34" charset="0"/>
                <a:ea typeface="Tahoma" pitchFamily="34" charset="0"/>
                <a:cs typeface="Tahoma" pitchFamily="34" charset="0"/>
              </a:rPr>
              <a:t>What is it about rivers?  Why did the four first large civilizations emerge around large rivers?</a:t>
            </a:r>
          </a:p>
          <a:p>
            <a:pPr fontAlgn="auto">
              <a:spcAft>
                <a:spcPts val="1200"/>
              </a:spcAft>
              <a:buFont typeface="Wingdings 2"/>
              <a:buChar char=""/>
              <a:defRPr/>
            </a:pPr>
            <a:r>
              <a:rPr lang="en-US" b="1" dirty="0">
                <a:latin typeface="Tahoma" pitchFamily="34" charset="0"/>
                <a:ea typeface="Tahoma" pitchFamily="34" charset="0"/>
                <a:cs typeface="Tahoma" pitchFamily="34" charset="0"/>
              </a:rPr>
              <a:t>What factors besides rivers seemed important in the development of civilizations?</a:t>
            </a:r>
          </a:p>
          <a:p>
            <a:pPr marL="0" indent="0" fontAlgn="auto">
              <a:spcAft>
                <a:spcPts val="0"/>
              </a:spcAft>
              <a:buFont typeface="Wingdings 2"/>
              <a:buNone/>
              <a:defRPr/>
            </a:pPr>
            <a:endParaRPr lang="en-US" dirty="0"/>
          </a:p>
          <a:p>
            <a:pPr marL="0" indent="0" fontAlgn="auto">
              <a:spcAft>
                <a:spcPts val="0"/>
              </a:spcAft>
              <a:buFont typeface="Wingdings 2"/>
              <a:buNone/>
              <a:defRPr/>
            </a:pPr>
            <a:endParaRPr lang="en-US" dirty="0"/>
          </a:p>
          <a:p>
            <a:pPr fontAlgn="auto">
              <a:spcAft>
                <a:spcPts val="0"/>
              </a:spcAft>
              <a:buFont typeface="Wingdings 2"/>
              <a:buChar char=""/>
              <a:defRPr/>
            </a:pPr>
            <a:endParaRPr lang="en-US" dirty="0"/>
          </a:p>
          <a:p>
            <a:pPr fontAlgn="auto">
              <a:spcAft>
                <a:spcPts val="0"/>
              </a:spcAft>
              <a:buFont typeface="Wingdings 2"/>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F1EAC8AB-5F62-4531-8501-CF1AD302D290}" type="slidenum">
              <a:rPr lang="en-US"/>
              <a:pPr>
                <a:defRPr/>
              </a:pPr>
              <a:t>3</a:t>
            </a:fld>
            <a:endParaRPr lang="en-US"/>
          </a:p>
        </p:txBody>
      </p:sp>
      <p:sp>
        <p:nvSpPr>
          <p:cNvPr id="44034"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pPr algn="ctr"/>
            <a:r>
              <a:rPr lang="en-US" sz="3200" cap="none" dirty="0">
                <a:solidFill>
                  <a:schemeClr val="tx1"/>
                </a:solidFill>
                <a:effectLst/>
              </a:rPr>
              <a:t>Brainstorming…. What words come to mind when you hear the word </a:t>
            </a:r>
            <a:r>
              <a:rPr lang="en-US" sz="3200" cap="none" dirty="0">
                <a:solidFill>
                  <a:srgbClr val="FF0000"/>
                </a:solidFill>
                <a:effectLst/>
              </a:rPr>
              <a:t>civilization</a:t>
            </a:r>
            <a:r>
              <a:rPr lang="en-US" sz="3200" cap="none" dirty="0">
                <a:solidFill>
                  <a:schemeClr val="tx1"/>
                </a:solidFill>
                <a:effectLst/>
              </a:rPr>
              <a:t>?</a:t>
            </a:r>
            <a:br>
              <a:rPr lang="en-US" sz="3200" cap="none" dirty="0">
                <a:solidFill>
                  <a:schemeClr val="tx1"/>
                </a:solidFill>
                <a:effectLst/>
              </a:rPr>
            </a:br>
            <a:endParaRPr lang="en-US" sz="3200" cap="none" dirty="0">
              <a:solidFill>
                <a:schemeClr val="tx1"/>
              </a:solidFill>
              <a:effectLst/>
            </a:endParaRPr>
          </a:p>
        </p:txBody>
      </p:sp>
      <p:sp>
        <p:nvSpPr>
          <p:cNvPr id="44035" name="Rectangle 3"/>
          <p:cNvSpPr>
            <a:spLocks noGrp="1"/>
          </p:cNvSpPr>
          <p:nvPr>
            <p:ph type="body" idx="4294967295"/>
          </p:nvPr>
        </p:nvSpPr>
        <p:spPr/>
        <p:txBody>
          <a:bodyPr/>
          <a:lstStyle/>
          <a:p>
            <a:r>
              <a:rPr lang="en-US" b="1" dirty="0"/>
              <a:t>With your Turn and Talk partner, list out the first several words or images that come to mind.</a:t>
            </a:r>
          </a:p>
          <a:p>
            <a:endParaRPr lang="en-US" b="1" dirty="0"/>
          </a:p>
          <a:p>
            <a:r>
              <a:rPr lang="en-US" b="1" dirty="0"/>
              <a:t>Where do you think these ideas come from?</a:t>
            </a:r>
          </a:p>
          <a:p>
            <a:endParaRPr lang="en-US" b="1" dirty="0"/>
          </a:p>
          <a:p>
            <a:r>
              <a:rPr lang="en-US" b="1" dirty="0"/>
              <a:t>Where do we get our ideas of what is “civilized”?</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73D4D49D-707E-4250-88CB-153FC341711F}" type="slidenum">
              <a:rPr lang="en-US"/>
              <a:pPr>
                <a:defRPr/>
              </a:pPr>
              <a:t>4</a:t>
            </a:fld>
            <a:endParaRPr lang="en-US"/>
          </a:p>
        </p:txBody>
      </p:sp>
      <p:sp>
        <p:nvSpPr>
          <p:cNvPr id="17413"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a:effectLst/>
              </a:rPr>
              <a:t>Think-Pair-Share</a:t>
            </a:r>
          </a:p>
        </p:txBody>
      </p:sp>
      <p:sp>
        <p:nvSpPr>
          <p:cNvPr id="3" name="Content Placeholder 2"/>
          <p:cNvSpPr>
            <a:spLocks noGrp="1"/>
          </p:cNvSpPr>
          <p:nvPr>
            <p:ph idx="1"/>
          </p:nvPr>
        </p:nvSpPr>
        <p:spPr/>
        <p:txBody>
          <a:bodyPr>
            <a:normAutofit fontScale="92500"/>
          </a:bodyPr>
          <a:lstStyle/>
          <a:p>
            <a:endParaRPr lang="en-US" sz="2800" dirty="0"/>
          </a:p>
          <a:p>
            <a:r>
              <a:rPr lang="en-US" sz="2800" b="1" dirty="0"/>
              <a:t>Does civilization mean better?  </a:t>
            </a:r>
          </a:p>
          <a:p>
            <a:pPr>
              <a:buFont typeface="Wingdings 2" pitchFamily="18" charset="2"/>
              <a:buNone/>
            </a:pPr>
            <a:endParaRPr lang="en-US" sz="2800" b="1" dirty="0"/>
          </a:p>
          <a:p>
            <a:r>
              <a:rPr lang="en-US" sz="2800" b="1" dirty="0"/>
              <a:t>Were cavemen civilized? </a:t>
            </a:r>
          </a:p>
          <a:p>
            <a:pPr>
              <a:buFont typeface="Wingdings 2" pitchFamily="18" charset="2"/>
              <a:buNone/>
            </a:pPr>
            <a:endParaRPr lang="en-US" sz="2800" b="1" dirty="0"/>
          </a:p>
          <a:p>
            <a:r>
              <a:rPr lang="en-US" sz="2800" b="1" dirty="0"/>
              <a:t>Is being civilized the same thing as living in a civilization?</a:t>
            </a:r>
          </a:p>
          <a:p>
            <a:pPr>
              <a:buFont typeface="Wingdings 2" pitchFamily="18" charset="2"/>
              <a:buNone/>
            </a:pPr>
            <a:endParaRPr lang="en-US" sz="2800" b="1" dirty="0"/>
          </a:p>
          <a:p>
            <a:r>
              <a:rPr lang="en-US" sz="2800" b="1" dirty="0"/>
              <a:t>Are there communities of people today who are not civilized?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CD22AF4B-2BED-4E34-92BE-5FA69EA841C1}" type="slidenum">
              <a:rPr lang="en-US"/>
              <a:pPr>
                <a:defRPr/>
              </a:pPr>
              <a:t>5</a:t>
            </a:fld>
            <a:endParaRPr lang="en-US"/>
          </a:p>
        </p:txBody>
      </p:sp>
      <p:sp>
        <p:nvSpPr>
          <p:cNvPr id="2" name="Title 1"/>
          <p:cNvSpPr>
            <a:spLocks noGrp="1"/>
          </p:cNvSpPr>
          <p:nvPr>
            <p:ph type="title"/>
          </p:nvPr>
        </p:nvSpPr>
        <p:spPr/>
        <p:txBody>
          <a:bodyPr/>
          <a:lstStyle/>
          <a:p>
            <a:pPr fontAlgn="auto">
              <a:spcAft>
                <a:spcPts val="0"/>
              </a:spcAft>
              <a:defRPr/>
            </a:pPr>
            <a:r>
              <a:rPr lang="en-US" dirty="0"/>
              <a:t>Civilization defined…</a:t>
            </a:r>
          </a:p>
        </p:txBody>
      </p:sp>
      <p:sp>
        <p:nvSpPr>
          <p:cNvPr id="3" name="Content Placeholder 2"/>
          <p:cNvSpPr>
            <a:spLocks noGrp="1"/>
          </p:cNvSpPr>
          <p:nvPr>
            <p:ph idx="1"/>
          </p:nvPr>
        </p:nvSpPr>
        <p:spPr>
          <a:xfrm>
            <a:off x="304800" y="1554163"/>
            <a:ext cx="8686800" cy="4922837"/>
          </a:xfrm>
        </p:spPr>
        <p:txBody>
          <a:bodyPr>
            <a:normAutofit fontScale="92500" lnSpcReduction="10000"/>
          </a:bodyPr>
          <a:lstStyle/>
          <a:p>
            <a:pPr fontAlgn="auto">
              <a:spcAft>
                <a:spcPts val="0"/>
              </a:spcAft>
              <a:buFont typeface="Wingdings 2"/>
              <a:buChar char=""/>
              <a:defRPr/>
            </a:pPr>
            <a:r>
              <a:rPr lang="en-US" b="1" i="1" dirty="0"/>
              <a:t>The term “civilization” is used to describe larger groups of people living together in one place in more complex societies with social hierarchies and specialization of labor.  </a:t>
            </a:r>
          </a:p>
          <a:p>
            <a:pPr fontAlgn="auto">
              <a:spcAft>
                <a:spcPts val="0"/>
              </a:spcAft>
              <a:buFont typeface="Wingdings 2"/>
              <a:buChar char=""/>
              <a:defRPr/>
            </a:pPr>
            <a:r>
              <a:rPr lang="en-US" dirty="0"/>
              <a:t>During this era, between 4000 and 1000 BCE, this new way of living began to develop in different parts of the world.</a:t>
            </a:r>
          </a:p>
          <a:p>
            <a:pPr fontAlgn="auto">
              <a:spcAft>
                <a:spcPts val="0"/>
              </a:spcAft>
              <a:buFont typeface="Wingdings 2"/>
              <a:buChar char=""/>
              <a:defRPr/>
            </a:pPr>
            <a:endParaRPr lang="en-US" i="1" dirty="0"/>
          </a:p>
          <a:p>
            <a:pPr fontAlgn="auto">
              <a:spcAft>
                <a:spcPts val="0"/>
              </a:spcAft>
              <a:buFont typeface="Wingdings 2"/>
              <a:buChar char=""/>
              <a:defRPr/>
            </a:pPr>
            <a:r>
              <a:rPr lang="en-US" b="1" dirty="0"/>
              <a:t>Turn and Talk</a:t>
            </a:r>
            <a:r>
              <a:rPr lang="en-US" dirty="0"/>
              <a:t>:  What do you think the terms “social hierarchies” and “specialization of labor” mean?</a:t>
            </a:r>
          </a:p>
          <a:p>
            <a:pPr fontAlgn="auto">
              <a:spcAft>
                <a:spcPts val="0"/>
              </a:spcAft>
              <a:buFont typeface="Wingdings 2"/>
              <a:buChar char=""/>
              <a:defRPr/>
            </a:pPr>
            <a:endParaRPr lang="en-US" dirty="0"/>
          </a:p>
          <a:p>
            <a:pPr fontAlgn="auto">
              <a:spcAft>
                <a:spcPts val="0"/>
              </a:spcAft>
              <a:buFont typeface="Wingdings 2"/>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p:cNvSpPr>
            <a:spLocks noGrp="1"/>
          </p:cNvSpPr>
          <p:nvPr>
            <p:ph type="sldNum" sz="quarter" idx="12"/>
          </p:nvPr>
        </p:nvSpPr>
        <p:spPr/>
        <p:txBody>
          <a:bodyPr/>
          <a:lstStyle/>
          <a:p>
            <a:pPr>
              <a:defRPr/>
            </a:pPr>
            <a:fld id="{EAAE47C0-4C87-4319-AA9A-05F603C638BB}" type="slidenum">
              <a:rPr lang="en-US"/>
              <a:pPr>
                <a:defRPr/>
              </a:pPr>
              <a:t>6</a:t>
            </a:fld>
            <a:endParaRPr lang="en-US"/>
          </a:p>
        </p:txBody>
      </p:sp>
      <p:sp>
        <p:nvSpPr>
          <p:cNvPr id="2" name="Title 1"/>
          <p:cNvSpPr>
            <a:spLocks noGrp="1"/>
          </p:cNvSpPr>
          <p:nvPr>
            <p:ph type="title"/>
          </p:nvPr>
        </p:nvSpPr>
        <p:spPr/>
        <p:txBody>
          <a:bodyPr/>
          <a:lstStyle/>
          <a:p>
            <a:pPr fontAlgn="auto">
              <a:spcAft>
                <a:spcPts val="0"/>
              </a:spcAft>
              <a:defRPr/>
            </a:pPr>
            <a:r>
              <a:rPr lang="en-US" dirty="0"/>
              <a:t>Thinking about change… </a:t>
            </a:r>
          </a:p>
        </p:txBody>
      </p:sp>
      <p:sp>
        <p:nvSpPr>
          <p:cNvPr id="3" name="Content Placeholder 2"/>
          <p:cNvSpPr>
            <a:spLocks noGrp="1"/>
          </p:cNvSpPr>
          <p:nvPr>
            <p:ph idx="1"/>
          </p:nvPr>
        </p:nvSpPr>
        <p:spPr>
          <a:xfrm>
            <a:off x="304800" y="1554163"/>
            <a:ext cx="8686800" cy="2713037"/>
          </a:xfrm>
        </p:spPr>
        <p:txBody>
          <a:bodyPr>
            <a:normAutofit fontScale="77500" lnSpcReduction="20000"/>
          </a:bodyPr>
          <a:lstStyle/>
          <a:p>
            <a:pPr lvl="1" fontAlgn="auto">
              <a:spcAft>
                <a:spcPts val="0"/>
              </a:spcAft>
              <a:buFont typeface="Wingdings 2"/>
              <a:buChar char=""/>
              <a:defRPr/>
            </a:pPr>
            <a:r>
              <a:rPr lang="en-US" dirty="0"/>
              <a:t>How were humans living before civilizations?</a:t>
            </a:r>
          </a:p>
          <a:p>
            <a:pPr lvl="1" fontAlgn="auto">
              <a:spcAft>
                <a:spcPts val="0"/>
              </a:spcAft>
              <a:buFont typeface="Wingdings 2"/>
              <a:buChar char=""/>
              <a:defRPr/>
            </a:pPr>
            <a:r>
              <a:rPr lang="en-US" dirty="0"/>
              <a:t>What makes living in a civilization different from living in a foraging community?</a:t>
            </a:r>
          </a:p>
          <a:p>
            <a:pPr lvl="1" fontAlgn="auto">
              <a:spcAft>
                <a:spcPts val="0"/>
              </a:spcAft>
              <a:buFont typeface="Wingdings 2"/>
              <a:buChar char=""/>
              <a:defRPr/>
            </a:pPr>
            <a:r>
              <a:rPr lang="en-US" dirty="0"/>
              <a:t>What did you see in the pictures in the opening activity that made you think one place was more of a civilization than another?</a:t>
            </a:r>
          </a:p>
          <a:p>
            <a:pPr lvl="1" fontAlgn="auto">
              <a:spcAft>
                <a:spcPts val="0"/>
              </a:spcAft>
              <a:buFont typeface="Wingdings 2"/>
              <a:buChar char=""/>
              <a:defRPr/>
            </a:pPr>
            <a:r>
              <a:rPr lang="en-US" dirty="0"/>
              <a:t>What does a place have to have to be a civilization?</a:t>
            </a:r>
          </a:p>
          <a:p>
            <a:pPr lvl="1" fontAlgn="auto">
              <a:spcAft>
                <a:spcPts val="0"/>
              </a:spcAft>
              <a:buFont typeface="Wingdings 2"/>
              <a:buChar char=""/>
              <a:defRPr/>
            </a:pPr>
            <a:r>
              <a:rPr lang="en-US" dirty="0"/>
              <a:t>How did people get food in foraging communities?  What about in civilizations?</a:t>
            </a:r>
          </a:p>
          <a:p>
            <a:pPr fontAlgn="auto">
              <a:spcAft>
                <a:spcPts val="0"/>
              </a:spcAft>
              <a:buFont typeface="Wingdings 2"/>
              <a:buChar char=""/>
              <a:defRPr/>
            </a:pPr>
            <a:endParaRPr lang="en-US" dirty="0"/>
          </a:p>
        </p:txBody>
      </p:sp>
      <p:graphicFrame>
        <p:nvGraphicFramePr>
          <p:cNvPr id="19471" name="Group 15"/>
          <p:cNvGraphicFramePr>
            <a:graphicFrameLocks noGrp="1"/>
          </p:cNvGraphicFramePr>
          <p:nvPr/>
        </p:nvGraphicFramePr>
        <p:xfrm>
          <a:off x="228600" y="4114800"/>
          <a:ext cx="8534400" cy="2346960"/>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Franklin Gothic Book" pitchFamily="34" charset="0"/>
                        </a:rPr>
                        <a:t>Foraging Communities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Franklin Gothic Book" pitchFamily="34" charset="0"/>
                        </a:rPr>
                        <a:t>Civilizations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EE8662DB-3720-4658-9E8D-DF001D97D22D}" type="slidenum">
              <a:rPr lang="en-US"/>
              <a:pPr>
                <a:defRPr/>
              </a:pPr>
              <a:t>7</a:t>
            </a:fld>
            <a:endParaRPr lang="en-US"/>
          </a:p>
        </p:txBody>
      </p:sp>
      <p:sp>
        <p:nvSpPr>
          <p:cNvPr id="46082" name="Rectangle 2"/>
          <p:cNvSpPr>
            <a:spLocks noGrp="1"/>
          </p:cNvSpPr>
          <p:nvPr>
            <p:ph type="title" idx="4294967295"/>
          </p:nvPr>
        </p:nvSpPr>
        <p:spPr bwMode="auto">
          <a:xfrm>
            <a:off x="304800" y="304800"/>
            <a:ext cx="8686800" cy="838200"/>
          </a:xfrm>
          <a:noFill/>
        </p:spPr>
        <p:txBody>
          <a:bodyPr wrap="square" lIns="91440" tIns="45720" rIns="91440" bIns="45720" numCol="1" anchorCtr="0" compatLnSpc="1">
            <a:prstTxWarp prst="textNoShape">
              <a:avLst/>
            </a:prstTxWarp>
          </a:bodyPr>
          <a:lstStyle/>
          <a:p>
            <a:r>
              <a:rPr lang="en-US" cap="none" dirty="0">
                <a:effectLst/>
              </a:rPr>
              <a:t>Change over time….. </a:t>
            </a:r>
          </a:p>
        </p:txBody>
      </p:sp>
      <p:sp>
        <p:nvSpPr>
          <p:cNvPr id="46083" name="Rectangle 3"/>
          <p:cNvSpPr>
            <a:spLocks noGrp="1"/>
          </p:cNvSpPr>
          <p:nvPr>
            <p:ph type="body" idx="4294967295"/>
          </p:nvPr>
        </p:nvSpPr>
        <p:spPr>
          <a:xfrm>
            <a:off x="304800" y="1143000"/>
            <a:ext cx="8610600" cy="5562600"/>
          </a:xfrm>
        </p:spPr>
        <p:txBody>
          <a:bodyPr/>
          <a:lstStyle/>
          <a:p>
            <a:pPr>
              <a:lnSpc>
                <a:spcPct val="80000"/>
              </a:lnSpc>
              <a:buFont typeface="Wingdings 2" pitchFamily="18" charset="2"/>
              <a:buNone/>
            </a:pPr>
            <a:endParaRPr lang="en-US" sz="1800" dirty="0"/>
          </a:p>
          <a:p>
            <a:pPr>
              <a:lnSpc>
                <a:spcPct val="80000"/>
              </a:lnSpc>
              <a:buFont typeface="Wingdings 2" pitchFamily="18" charset="2"/>
              <a:buNone/>
            </a:pPr>
            <a:r>
              <a:rPr lang="en-US" sz="1800" b="1" dirty="0"/>
              <a:t>If one X = 1,000 years, then Era 1 lasted this long:</a:t>
            </a:r>
          </a:p>
          <a:p>
            <a:pPr>
              <a:lnSpc>
                <a:spcPct val="80000"/>
              </a:lnSpc>
              <a:buFont typeface="Wingdings 2" pitchFamily="18" charset="2"/>
              <a:buNone/>
            </a:pPr>
            <a:endParaRPr lang="en-US" sz="1800" b="1" dirty="0"/>
          </a:p>
          <a:p>
            <a:pPr>
              <a:lnSpc>
                <a:spcPct val="80000"/>
              </a:lnSpc>
              <a:buFont typeface="Wingdings 2" pitchFamily="18" charset="2"/>
              <a:buNone/>
            </a:pPr>
            <a:r>
              <a:rPr lang="en-US" sz="2800" b="1" dirty="0"/>
              <a:t>XXXXXXXXXXXXXXXXXXXXXXXXXXXXXXXXXXXXXXXX</a:t>
            </a:r>
          </a:p>
          <a:p>
            <a:pPr>
              <a:lnSpc>
                <a:spcPct val="80000"/>
              </a:lnSpc>
              <a:buFont typeface="Wingdings 2" pitchFamily="18" charset="2"/>
              <a:buNone/>
            </a:pPr>
            <a:r>
              <a:rPr lang="en-US" sz="2800" b="1" dirty="0"/>
              <a:t>XXXXXXXXXXXXXXXXXXXXXXXXXXXXXXXXXXXXXXXX</a:t>
            </a:r>
          </a:p>
          <a:p>
            <a:pPr>
              <a:lnSpc>
                <a:spcPct val="80000"/>
              </a:lnSpc>
              <a:buFont typeface="Wingdings 2" pitchFamily="18" charset="2"/>
              <a:buNone/>
            </a:pPr>
            <a:r>
              <a:rPr lang="en-US" sz="2800" b="1" dirty="0"/>
              <a:t>XXXXXXXXXXXXXXXXXXXXXXXXXXXXXXXXXXXXXXXX</a:t>
            </a:r>
          </a:p>
          <a:p>
            <a:pPr>
              <a:lnSpc>
                <a:spcPct val="80000"/>
              </a:lnSpc>
              <a:buFont typeface="Wingdings 2" pitchFamily="18" charset="2"/>
              <a:buNone/>
            </a:pPr>
            <a:r>
              <a:rPr lang="en-US" sz="2800" b="1" dirty="0"/>
              <a:t>XXXXXXXXXXXXXXXXXXXXXXXXXXXXXXXXXXXXXXXX</a:t>
            </a:r>
          </a:p>
          <a:p>
            <a:pPr>
              <a:lnSpc>
                <a:spcPct val="80000"/>
              </a:lnSpc>
              <a:buFont typeface="Wingdings 2" pitchFamily="18" charset="2"/>
              <a:buNone/>
            </a:pPr>
            <a:r>
              <a:rPr lang="en-US" sz="2800" b="1" dirty="0"/>
              <a:t>XXXXXXXXXXXXXXXXXXXXXXXXXXXXXXXXXXXXXXXX</a:t>
            </a:r>
          </a:p>
          <a:p>
            <a:pPr>
              <a:lnSpc>
                <a:spcPct val="80000"/>
              </a:lnSpc>
              <a:buFont typeface="Wingdings 2" pitchFamily="18" charset="2"/>
              <a:buNone/>
            </a:pPr>
            <a:endParaRPr lang="en-US" sz="2800" b="1" dirty="0"/>
          </a:p>
          <a:p>
            <a:pPr>
              <a:lnSpc>
                <a:spcPct val="80000"/>
              </a:lnSpc>
              <a:buFont typeface="Wingdings 2" pitchFamily="18" charset="2"/>
              <a:buNone/>
            </a:pPr>
            <a:r>
              <a:rPr lang="en-US" sz="1800" b="1" dirty="0"/>
              <a:t>Era 2 only lasted this long</a:t>
            </a:r>
            <a:r>
              <a:rPr lang="en-US" sz="1800" dirty="0"/>
              <a:t>:</a:t>
            </a:r>
          </a:p>
          <a:p>
            <a:pPr>
              <a:lnSpc>
                <a:spcPct val="80000"/>
              </a:lnSpc>
              <a:buFont typeface="Wingdings 2" pitchFamily="18" charset="2"/>
              <a:buNone/>
            </a:pPr>
            <a:endParaRPr lang="en-US" sz="1800" dirty="0"/>
          </a:p>
          <a:p>
            <a:pPr>
              <a:lnSpc>
                <a:spcPct val="80000"/>
              </a:lnSpc>
              <a:buFont typeface="Wingdings 2" pitchFamily="18" charset="2"/>
              <a:buNone/>
            </a:pPr>
            <a:r>
              <a:rPr lang="en-US" sz="2800" b="1" dirty="0"/>
              <a:t>XXX</a:t>
            </a:r>
          </a:p>
          <a:p>
            <a:pPr>
              <a:lnSpc>
                <a:spcPct val="80000"/>
              </a:lnSpc>
              <a:buFont typeface="Wingdings 2" pitchFamily="18" charset="2"/>
              <a:buNone/>
            </a:pPr>
            <a:endParaRPr lang="en-US" sz="2400" b="1" dirty="0"/>
          </a:p>
          <a:p>
            <a:pPr>
              <a:lnSpc>
                <a:spcPct val="80000"/>
              </a:lnSpc>
              <a:buClr>
                <a:srgbClr val="002060"/>
              </a:buClr>
              <a:buSzPct val="100000"/>
              <a:buFontTx/>
              <a:buChar char="•"/>
            </a:pPr>
            <a:r>
              <a:rPr lang="en-US" sz="2400" b="1" dirty="0">
                <a:solidFill>
                  <a:schemeClr val="tx1"/>
                </a:solidFill>
              </a:rPr>
              <a:t>Why is one Era so much longer than the other?</a:t>
            </a:r>
          </a:p>
          <a:p>
            <a:pPr>
              <a:lnSpc>
                <a:spcPct val="80000"/>
              </a:lnSpc>
              <a:buClr>
                <a:srgbClr val="002060"/>
              </a:buClr>
              <a:buSzPct val="100000"/>
              <a:buFontTx/>
              <a:buChar char="•"/>
            </a:pPr>
            <a:r>
              <a:rPr lang="en-US" sz="2400" b="1" dirty="0">
                <a:solidFill>
                  <a:schemeClr val="tx1"/>
                </a:solidFill>
              </a:rPr>
              <a:t>What makes an Era an Era?</a:t>
            </a:r>
          </a:p>
          <a:p>
            <a:pPr>
              <a:lnSpc>
                <a:spcPct val="80000"/>
              </a:lnSpc>
              <a:buFont typeface="Wingdings 2" pitchFamily="18" charset="2"/>
              <a:buNone/>
            </a:pPr>
            <a:endParaRPr lang="en-US"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p:cNvSpPr>
            <a:spLocks noGrp="1"/>
          </p:cNvSpPr>
          <p:nvPr>
            <p:ph type="sldNum" sz="quarter" idx="12"/>
          </p:nvPr>
        </p:nvSpPr>
        <p:spPr/>
        <p:txBody>
          <a:bodyPr/>
          <a:lstStyle/>
          <a:p>
            <a:pPr>
              <a:defRPr/>
            </a:pPr>
            <a:fld id="{F1379916-50D0-48EE-8230-485949F1E7B6}" type="slidenum">
              <a:rPr lang="en-US"/>
              <a:pPr>
                <a:defRPr/>
              </a:pPr>
              <a:t>8</a:t>
            </a:fld>
            <a:endParaRPr lang="en-US"/>
          </a:p>
        </p:txBody>
      </p:sp>
      <p:pic>
        <p:nvPicPr>
          <p:cNvPr id="20481" name="Picture 2" descr="ancient-river-valley-civilization"/>
          <p:cNvPicPr>
            <a:picLocks noChangeAspect="1" noChangeArrowheads="1"/>
          </p:cNvPicPr>
          <p:nvPr/>
        </p:nvPicPr>
        <p:blipFill>
          <a:blip r:embed="rId3"/>
          <a:srcRect/>
          <a:stretch>
            <a:fillRect/>
          </a:stretch>
        </p:blipFill>
        <p:spPr bwMode="auto">
          <a:xfrm>
            <a:off x="206375" y="152400"/>
            <a:ext cx="8748713" cy="5434013"/>
          </a:xfrm>
          <a:prstGeom prst="rect">
            <a:avLst/>
          </a:prstGeom>
          <a:noFill/>
          <a:ln w="9525">
            <a:noFill/>
            <a:miter lim="800000"/>
            <a:headEnd/>
            <a:tailEnd/>
          </a:ln>
        </p:spPr>
      </p:pic>
      <p:sp>
        <p:nvSpPr>
          <p:cNvPr id="20482" name="TextBox 5"/>
          <p:cNvSpPr txBox="1">
            <a:spLocks noChangeArrowheads="1"/>
          </p:cNvSpPr>
          <p:nvPr/>
        </p:nvSpPr>
        <p:spPr bwMode="auto">
          <a:xfrm>
            <a:off x="206375" y="5766137"/>
            <a:ext cx="8748713" cy="1015663"/>
          </a:xfrm>
          <a:prstGeom prst="rect">
            <a:avLst/>
          </a:prstGeom>
          <a:noFill/>
          <a:ln w="9525">
            <a:noFill/>
            <a:miter lim="800000"/>
            <a:headEnd/>
            <a:tailEnd/>
          </a:ln>
        </p:spPr>
        <p:txBody>
          <a:bodyPr>
            <a:spAutoFit/>
          </a:bodyPr>
          <a:lstStyle/>
          <a:p>
            <a:pPr marL="285750" indent="-285750">
              <a:buFont typeface="Arial" charset="0"/>
              <a:buChar char="•"/>
            </a:pPr>
            <a:r>
              <a:rPr lang="en-US" sz="2000" dirty="0">
                <a:latin typeface="Tahoma" pitchFamily="34" charset="0"/>
                <a:ea typeface="Tahoma" pitchFamily="34" charset="0"/>
                <a:cs typeface="Tahoma" pitchFamily="34" charset="0"/>
              </a:rPr>
              <a:t>What is this map about?  What is it showing you?</a:t>
            </a:r>
          </a:p>
          <a:p>
            <a:pPr marL="285750" indent="-285750">
              <a:buFont typeface="Arial" charset="0"/>
              <a:buChar char="•"/>
            </a:pPr>
            <a:r>
              <a:rPr lang="en-US" sz="2000" dirty="0">
                <a:latin typeface="Tahoma" pitchFamily="34" charset="0"/>
                <a:ea typeface="Tahoma" pitchFamily="34" charset="0"/>
                <a:cs typeface="Tahoma" pitchFamily="34" charset="0"/>
              </a:rPr>
              <a:t>How do you know this?  </a:t>
            </a:r>
          </a:p>
          <a:p>
            <a:pPr marL="285750" indent="-285750">
              <a:buFont typeface="Arial" charset="0"/>
              <a:buChar char="•"/>
            </a:pPr>
            <a:r>
              <a:rPr lang="en-US" sz="2000" dirty="0">
                <a:latin typeface="Tahoma" pitchFamily="34" charset="0"/>
                <a:ea typeface="Tahoma" pitchFamily="34" charset="0"/>
                <a:cs typeface="Tahoma" pitchFamily="34" charset="0"/>
              </a:rPr>
              <a:t>What does it mean that this map is “not to scale?”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860925"/>
          </a:xfrm>
        </p:spPr>
        <p:txBody>
          <a:bodyPr/>
          <a:lstStyle/>
          <a:p>
            <a:pPr marL="0" indent="0">
              <a:buNone/>
            </a:pPr>
            <a:r>
              <a:rPr lang="en-US" sz="2000" dirty="0"/>
              <a:t>Read these two definitions of civilization.  With your Turn and Talk partner, discuss how they are both different and similar.</a:t>
            </a:r>
          </a:p>
          <a:p>
            <a:endParaRPr lang="en-US" sz="2000" i="1" dirty="0"/>
          </a:p>
          <a:p>
            <a:pPr>
              <a:buClrTx/>
            </a:pPr>
            <a:r>
              <a:rPr lang="en-US" sz="2000" dirty="0">
                <a:latin typeface="Tahoma" pitchFamily="34" charset="0"/>
                <a:ea typeface="Tahoma" pitchFamily="34" charset="0"/>
                <a:cs typeface="Tahoma" pitchFamily="34" charset="0"/>
              </a:rPr>
              <a:t>The term “civilization” is used to describe larger groups of people living together in one place in more complex societies with social hierarchies and specialization of labor.  During this era, between 4000 and 1000 BCE, this new way of living began to develop in different parts of the world.</a:t>
            </a:r>
          </a:p>
          <a:p>
            <a:endParaRPr lang="en-US" sz="2000" dirty="0">
              <a:latin typeface="Tahoma" pitchFamily="34" charset="0"/>
              <a:ea typeface="Tahoma" pitchFamily="34" charset="0"/>
              <a:cs typeface="Tahoma" pitchFamily="34" charset="0"/>
            </a:endParaRPr>
          </a:p>
          <a:p>
            <a:pPr>
              <a:buClrTx/>
            </a:pPr>
            <a:r>
              <a:rPr lang="en-US" sz="2000" dirty="0">
                <a:latin typeface="Tahoma" pitchFamily="34" charset="0"/>
                <a:ea typeface="Tahoma" pitchFamily="34" charset="0"/>
                <a:cs typeface="Tahoma" pitchFamily="34" charset="0"/>
              </a:rPr>
              <a:t>A type of society characterized by all or most of the following features: dense population, agricultural economy, cities, complex social hierarchy, complex occupational specialization, centralized state, monumental building, a writing system, and a dominant belief system.</a:t>
            </a:r>
          </a:p>
          <a:p>
            <a:pPr marL="0" indent="0" algn="ctr" fontAlgn="auto">
              <a:spcAft>
                <a:spcPts val="0"/>
              </a:spcAft>
              <a:buFont typeface="Wingdings 2"/>
              <a:buNone/>
              <a:defRPr/>
            </a:pPr>
            <a:r>
              <a:rPr lang="en-US" sz="2000" u="sng" dirty="0">
                <a:hlinkClick r:id="rId3"/>
              </a:rPr>
              <a:t>http://worldhistoryforusall.sdsu.edu/shared/glossary.htm</a:t>
            </a:r>
            <a:endParaRPr lang="en-US" sz="2000" u="sng" dirty="0"/>
          </a:p>
          <a:p>
            <a:endParaRPr lang="en-US" i="1" dirty="0"/>
          </a:p>
          <a:p>
            <a:endParaRPr lang="en-US" dirty="0"/>
          </a:p>
        </p:txBody>
      </p:sp>
      <p:sp>
        <p:nvSpPr>
          <p:cNvPr id="4" name="Slide Number Placeholder 3"/>
          <p:cNvSpPr>
            <a:spLocks noGrp="1"/>
          </p:cNvSpPr>
          <p:nvPr>
            <p:ph type="sldNum" sz="quarter" idx="12"/>
          </p:nvPr>
        </p:nvSpPr>
        <p:spPr/>
        <p:txBody>
          <a:bodyPr/>
          <a:lstStyle/>
          <a:p>
            <a:pPr>
              <a:defRPr/>
            </a:pPr>
            <a:fld id="{02597527-44F6-49D9-A2B7-860E8E8BEFCB}" type="slidenum">
              <a:rPr lang="en-US" smtClean="0"/>
              <a:pPr>
                <a:defRPr/>
              </a:pPr>
              <a:t>9</a:t>
            </a:fld>
            <a:endParaRPr lang="en-US"/>
          </a:p>
        </p:txBody>
      </p:sp>
      <p:sp>
        <p:nvSpPr>
          <p:cNvPr id="5" name="Title 1"/>
          <p:cNvSpPr txBox="1">
            <a:spLocks/>
          </p:cNvSpPr>
          <p:nvPr/>
        </p:nvSpPr>
        <p:spPr>
          <a:xfrm>
            <a:off x="228600" y="152400"/>
            <a:ext cx="8686800" cy="838200"/>
          </a:xfrm>
          <a:prstGeom prst="rect">
            <a:avLst/>
          </a:prstGeom>
        </p:spPr>
        <p:txBody>
          <a:bodyPr vert="horz" anchor="ctr">
            <a:normAutofit/>
          </a:bodyPr>
          <a:lst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fontAlgn="auto">
              <a:spcAft>
                <a:spcPts val="0"/>
              </a:spcAft>
              <a:defRPr/>
            </a:pPr>
            <a:r>
              <a:rPr lang="en-US" u="sng"/>
              <a:t>Turn and Talk</a:t>
            </a:r>
            <a:r>
              <a:rPr lang="en-US"/>
              <a:t>:</a:t>
            </a:r>
            <a:endParaRPr lang="en-US" dirty="0"/>
          </a:p>
        </p:txBody>
      </p:sp>
    </p:spTree>
    <p:extLst>
      <p:ext uri="{BB962C8B-B14F-4D97-AF65-F5344CB8AC3E}">
        <p14:creationId xmlns:p14="http://schemas.microsoft.com/office/powerpoint/2010/main" val="41213172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920</TotalTime>
  <Words>2056</Words>
  <Application>Microsoft Office PowerPoint</Application>
  <PresentationFormat>On-screen Show (4:3)</PresentationFormat>
  <Paragraphs>283</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Franklin Gothic Book</vt:lpstr>
      <vt:lpstr>Franklin Gothic Medium</vt:lpstr>
      <vt:lpstr>Tahoma</vt:lpstr>
      <vt:lpstr>Times New Roman</vt:lpstr>
      <vt:lpstr>Wingdings 2</vt:lpstr>
      <vt:lpstr>Trek</vt:lpstr>
      <vt:lpstr>early civilizations… The why of the where</vt:lpstr>
      <vt:lpstr>PowerPoint Presentation</vt:lpstr>
      <vt:lpstr>Brainstorming…. What words come to mind when you hear the word civilization? </vt:lpstr>
      <vt:lpstr>Think-Pair-Share</vt:lpstr>
      <vt:lpstr>Civilization defined…</vt:lpstr>
      <vt:lpstr>Thinking about change… </vt:lpstr>
      <vt:lpstr>Change over time….. </vt:lpstr>
      <vt:lpstr>PowerPoint Presentation</vt:lpstr>
      <vt:lpstr>PowerPoint Presentation</vt:lpstr>
      <vt:lpstr>How did people live outside these civilizations?</vt:lpstr>
      <vt:lpstr>PowerPoint Presentation</vt:lpstr>
      <vt:lpstr>Geographic Luck</vt:lpstr>
      <vt:lpstr>Geographic luck</vt:lpstr>
      <vt:lpstr>How would you complete this graphic organizer?</vt:lpstr>
      <vt:lpstr>Analyzing geographic luck….</vt:lpstr>
      <vt:lpstr>Continent and region</vt:lpstr>
      <vt:lpstr>latitude</vt:lpstr>
      <vt:lpstr>Latitude and climate</vt:lpstr>
      <vt:lpstr>Large-seeded grasses</vt:lpstr>
      <vt:lpstr>Large mammals for domestication</vt:lpstr>
      <vt:lpstr>Latitude and climate</vt:lpstr>
      <vt:lpstr>Large seeded grasses</vt:lpstr>
      <vt:lpstr>Large mammals and domestication</vt:lpstr>
      <vt:lpstr>Reflection and analysis:</vt:lpstr>
    </vt:vector>
  </TitlesOfParts>
  <Company>Oakland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Stockdill, Darin</dc:creator>
  <cp:lastModifiedBy>CLINT SABON</cp:lastModifiedBy>
  <cp:revision>45</cp:revision>
  <cp:lastPrinted>2012-04-23T15:14:01Z</cp:lastPrinted>
  <dcterms:created xsi:type="dcterms:W3CDTF">2012-03-12T15:20:37Z</dcterms:created>
  <dcterms:modified xsi:type="dcterms:W3CDTF">2018-12-27T04:38:01Z</dcterms:modified>
</cp:coreProperties>
</file>